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39"/>
  </p:notesMasterIdLst>
  <p:sldIdLst>
    <p:sldId id="256" r:id="rId7"/>
    <p:sldId id="257" r:id="rId8"/>
    <p:sldId id="267" r:id="rId9"/>
    <p:sldId id="282" r:id="rId10"/>
    <p:sldId id="265" r:id="rId11"/>
    <p:sldId id="266" r:id="rId12"/>
    <p:sldId id="268" r:id="rId13"/>
    <p:sldId id="269" r:id="rId14"/>
    <p:sldId id="270" r:id="rId15"/>
    <p:sldId id="279" r:id="rId16"/>
    <p:sldId id="274" r:id="rId17"/>
    <p:sldId id="271" r:id="rId18"/>
    <p:sldId id="272" r:id="rId19"/>
    <p:sldId id="277" r:id="rId20"/>
    <p:sldId id="276" r:id="rId21"/>
    <p:sldId id="283" r:id="rId22"/>
    <p:sldId id="284" r:id="rId23"/>
    <p:sldId id="286" r:id="rId24"/>
    <p:sldId id="285" r:id="rId25"/>
    <p:sldId id="273" r:id="rId26"/>
    <p:sldId id="275" r:id="rId27"/>
    <p:sldId id="278" r:id="rId28"/>
    <p:sldId id="288" r:id="rId29"/>
    <p:sldId id="261" r:id="rId30"/>
    <p:sldId id="260" r:id="rId31"/>
    <p:sldId id="280" r:id="rId32"/>
    <p:sldId id="281" r:id="rId33"/>
    <p:sldId id="287" r:id="rId34"/>
    <p:sldId id="263" r:id="rId35"/>
    <p:sldId id="289" r:id="rId36"/>
    <p:sldId id="290" r:id="rId37"/>
    <p:sldId id="262" r:id="rId3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84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38409-A200-4990-A646-AC9B5A3DC8B2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990D3-F879-4CC9-9CFB-9AAAA451622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86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90D3-F879-4CC9-9CFB-9AAAA451622F}" type="slidenum">
              <a:rPr lang="uk-UA" smtClean="0"/>
              <a:pPr/>
              <a:t>30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38961-AFBF-4010-8D54-05A2217AC63B}" type="datetimeFigureOut">
              <a:rPr lang="uk-UA" smtClean="0"/>
              <a:pPr/>
              <a:t>03.10.2024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11" Type="http://schemas.openxmlformats.org/officeDocument/2006/relationships/image" Target="../media/image35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Розробка та експлуатація </a:t>
            </a:r>
            <a:r>
              <a:rPr lang="uk-UA" smtClean="0"/>
              <a:t>нафтових родовищ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Лекція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Конструкція  нафтових свердловин. Первинне і вторинне розкриття продуктивних пластів. Виклик припливу.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Техсхема проведення ГПП</a:t>
            </a:r>
            <a:endParaRPr lang="uk-UA" dirty="0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251520" y="1196752"/>
          <a:ext cx="8517190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" r:id="rId3" imgW="5324475" imgH="3286125" progId="">
                  <p:embed/>
                </p:oleObj>
              </mc:Choice>
              <mc:Fallback>
                <p:oleObj r:id="rId3" imgW="5324475" imgH="328612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196752"/>
                        <a:ext cx="8517190" cy="5256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Проведення ГПП</a:t>
            </a:r>
            <a:endParaRPr lang="uk-UA" dirty="0"/>
          </a:p>
        </p:txBody>
      </p:sp>
      <p:sp>
        <p:nvSpPr>
          <p:cNvPr id="39938" name="AutoShape 2" descr="Гидропескоструйная перфорация | YUG-NEFTEGAZ PRIVATE LIM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940" name="AutoShape 4" descr="Гидропескоструйная перфорация | YUG-NEFTEGAZ PRIVATE LIM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942" name="AutoShape 6" descr="Гидропескоструйная перфорация | YUG-NEFTEGAZ PRIVATE LIM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876" y="1412776"/>
            <a:ext cx="681715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                  Виклик припливу</a:t>
            </a:r>
            <a:endParaRPr lang="uk-UA" sz="3200" dirty="0"/>
          </a:p>
        </p:txBody>
      </p:sp>
      <p:pic>
        <p:nvPicPr>
          <p:cNvPr id="3" name="Рисунок 2" descr="3.5. Освоение скважи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29878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Освоение скважин — Студопед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556792"/>
            <a:ext cx="525658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0"/>
            <a:ext cx="3635896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Продувка</a:t>
            </a:r>
            <a:br>
              <a:rPr lang="uk-UA" dirty="0" smtClean="0"/>
            </a:br>
            <a:r>
              <a:rPr lang="uk-UA" dirty="0" smtClean="0"/>
              <a:t> азотом</a:t>
            </a:r>
            <a:endParaRPr lang="uk-UA" dirty="0"/>
          </a:p>
        </p:txBody>
      </p:sp>
      <p:pic>
        <p:nvPicPr>
          <p:cNvPr id="3" name="Рисунок 2" descr="Азотная установка испарительного типа, производства Германия с  автоматизированной системой управления рабочими процессами :: ARIS Oil  field tool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68052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kazgeotech.kz/wp-content/uploads/2020/04/unnamed1-1024x36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140968"/>
            <a:ext cx="70567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0"/>
            <a:ext cx="561216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Поршнювання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84168" y="980728"/>
            <a:ext cx="2880320" cy="556902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Варіанти виклику припливу з свердловини поршнюванням: 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а - свабування по колоні насосно-компресорних труб; б - свабування без колони НКТ (по експлуатаційній колоні); в - свабування за допомогою желонки в експлуатаційній колоні (тартання); 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1 - обсадна експлуатаційна колона; 2 - </a:t>
            </a:r>
            <a:r>
              <a:rPr lang="uk-UA" dirty="0" err="1" smtClean="0">
                <a:solidFill>
                  <a:schemeClr val="tx1"/>
                </a:solidFill>
              </a:rPr>
              <a:t>колона</a:t>
            </a:r>
            <a:r>
              <a:rPr lang="uk-UA" dirty="0" smtClean="0">
                <a:solidFill>
                  <a:schemeClr val="tx1"/>
                </a:solidFill>
              </a:rPr>
              <a:t> НКТ; 3 - гнучкий тяговий орган; 4 - вантажі; 5, 6 - сваб; 7 - желонка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2466" name="Picture 2" descr="3.5.2. Тарт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944"/>
            <a:ext cx="5796136" cy="590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3635896" cy="7920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Свабування свердловини</a:t>
            </a:r>
            <a:endParaRPr lang="uk-UA" dirty="0"/>
          </a:p>
        </p:txBody>
      </p:sp>
      <p:pic>
        <p:nvPicPr>
          <p:cNvPr id="61442" name="Picture 2" descr="Установки для свабирования скваж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5251422" cy="5394051"/>
          </a:xfrm>
          <a:prstGeom prst="rect">
            <a:avLst/>
          </a:prstGeom>
          <a:noFill/>
        </p:spPr>
      </p:pic>
      <p:pic>
        <p:nvPicPr>
          <p:cNvPr id="61444" name="Picture 4" descr="Технология исследования эффективности ГТМ статья свабирование+испы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1942" y="188640"/>
            <a:ext cx="289735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3176" y="404664"/>
            <a:ext cx="43308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dirty="0" smtClean="0"/>
              <a:t>Пристрій для освоєння і дослідження свердловин</a:t>
            </a:r>
            <a:endParaRPr lang="uk-UA" sz="3200" dirty="0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2552"/>
            <a:ext cx="3350518" cy="645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Освоєння свердловин струминними насосами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5805264"/>
            <a:ext cx="8604448" cy="105273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dirty="0" smtClean="0"/>
              <a:t>1 - Насосний агрегат 2 - ємності 3 - фільтр 4 - ежекторна частина струминного насоса 5 - корпус струминного насоса 6 - глибинний манометр 7 - пакер 8 – інтервал перфорації</a:t>
            </a:r>
            <a:endParaRPr lang="uk-UA" dirty="0"/>
          </a:p>
        </p:txBody>
      </p:sp>
      <p:pic>
        <p:nvPicPr>
          <p:cNvPr id="160770" name="Picture 2" descr="http://ooo-gts.ru/images/content/p_03_02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85" y="980728"/>
            <a:ext cx="8315515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92888" cy="439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Створення багаторазових депресій на пласт</a:t>
            </a:r>
            <a:endParaRPr lang="uk-UA" dirty="0"/>
          </a:p>
        </p:txBody>
      </p:sp>
      <p:pic>
        <p:nvPicPr>
          <p:cNvPr id="161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020" y="1916832"/>
            <a:ext cx="81788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Особливості конструкції свердловин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       До конструктивних особливостей свердловин відноситься: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Глибина залягання продуктивного пласта;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Конструкція вибою свердловини;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Діаметр експлуатаційної колони;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Розкрита ефективна товщина пласта та ін.</a:t>
            </a:r>
          </a:p>
          <a:p>
            <a:pPr marL="514350" indent="-514350">
              <a:buFont typeface="+mj-lt"/>
              <a:buAutoNum type="arabicPeriod"/>
            </a:pPr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Застосування колтюбінгової установки</a:t>
            </a:r>
            <a:endParaRPr lang="uk-UA" dirty="0"/>
          </a:p>
        </p:txBody>
      </p:sp>
      <p:pic>
        <p:nvPicPr>
          <p:cNvPr id="40962" name="Picture 2" descr="Системы непрерывной трубы, колтюбинга, Гидравлические инструмен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820391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Колтюбінг у роботі</a:t>
            </a:r>
            <a:endParaRPr lang="uk-UA" dirty="0"/>
          </a:p>
        </p:txBody>
      </p:sp>
      <p:sp>
        <p:nvSpPr>
          <p:cNvPr id="60418" name="AutoShape 2" descr="ТОП способов бурения: колтюбинговое бурение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556792"/>
            <a:ext cx="83580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Гідродинамічні методи дослідження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344816" cy="3960440"/>
          </a:xfrm>
        </p:spPr>
        <p:txBody>
          <a:bodyPr>
            <a:normAutofit fontScale="85000" lnSpcReduction="20000"/>
          </a:bodyPr>
          <a:lstStyle/>
          <a:p>
            <a:pPr algn="just" hangingPunct="0"/>
            <a:r>
              <a:rPr lang="uk-UA" dirty="0" smtClean="0">
                <a:solidFill>
                  <a:schemeClr val="tx1"/>
                </a:solidFill>
              </a:rPr>
              <a:t>           Гідродинамічні </a:t>
            </a:r>
            <a:r>
              <a:rPr lang="uk-UA" dirty="0">
                <a:solidFill>
                  <a:schemeClr val="tx1"/>
                </a:solidFill>
              </a:rPr>
              <a:t>методи дослідження поділяються </a:t>
            </a:r>
            <a:r>
              <a:rPr lang="uk-UA" dirty="0" smtClean="0">
                <a:solidFill>
                  <a:schemeClr val="tx1"/>
                </a:solidFill>
              </a:rPr>
              <a:t>на: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      - дослідження </a:t>
            </a:r>
            <a:r>
              <a:rPr lang="uk-UA" dirty="0">
                <a:solidFill>
                  <a:schemeClr val="tx1"/>
                </a:solidFill>
              </a:rPr>
              <a:t>на усталених режимах фільтрації (метод усталених відборів або пробних </a:t>
            </a:r>
            <a:r>
              <a:rPr lang="uk-UA" dirty="0" smtClean="0">
                <a:solidFill>
                  <a:schemeClr val="tx1"/>
                </a:solidFill>
              </a:rPr>
              <a:t>відбирань);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    - дослідження  </a:t>
            </a:r>
            <a:r>
              <a:rPr lang="uk-UA" dirty="0">
                <a:solidFill>
                  <a:schemeClr val="tx1"/>
                </a:solidFill>
              </a:rPr>
              <a:t>на неусталених режимах (метод відновлення вибійного тиску і метод </a:t>
            </a:r>
            <a:r>
              <a:rPr lang="uk-UA" dirty="0" smtClean="0">
                <a:solidFill>
                  <a:schemeClr val="tx1"/>
                </a:solidFill>
              </a:rPr>
              <a:t>гідро прослуховування</a:t>
            </a:r>
            <a:r>
              <a:rPr lang="uk-UA" dirty="0">
                <a:solidFill>
                  <a:schemeClr val="tx1"/>
                </a:solidFill>
              </a:rPr>
              <a:t>).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Ці дослідження виконують служби нафтовидобувних підприємств.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Приплив рідини і газу до свердловини. Формула </a:t>
            </a:r>
            <a:r>
              <a:rPr lang="uk-UA" b="1" dirty="0" err="1">
                <a:solidFill>
                  <a:srgbClr val="FF0000"/>
                </a:solidFill>
              </a:rPr>
              <a:t>Дюпюі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39" y="1988840"/>
            <a:ext cx="367392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6467" y="3933056"/>
            <a:ext cx="4589750" cy="159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9166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Коефіцієнт продуктивності свердловини</a:t>
            </a:r>
            <a:endParaRPr lang="uk-UA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580112" y="2852936"/>
          <a:ext cx="3168352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3" imgW="1193800" imgH="774700" progId="Equation.DSMT4">
                  <p:embed/>
                </p:oleObj>
              </mc:Choice>
              <mc:Fallback>
                <p:oleObj name="Equation" r:id="rId3" imgW="1193800" imgH="774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852936"/>
                        <a:ext cx="3168352" cy="1368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251520" y="4509120"/>
          <a:ext cx="3312368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Equation" r:id="rId5" imgW="1384300" imgH="736600" progId="Equation.DSMT4">
                  <p:embed/>
                </p:oleObj>
              </mc:Choice>
              <mc:Fallback>
                <p:oleObj name="Equation" r:id="rId5" imgW="1384300" imgH="736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509120"/>
                        <a:ext cx="3312368" cy="1368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5220072" y="5517232"/>
          <a:ext cx="2232248" cy="980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tion" r:id="rId7" imgW="520700" imgH="457200" progId="Equation.DSMT4">
                  <p:embed/>
                </p:oleObj>
              </mc:Choice>
              <mc:Fallback>
                <p:oleObj name="Equation" r:id="rId7" imgW="52070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5517232"/>
                        <a:ext cx="2232248" cy="980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5580112" y="4221088"/>
          <a:ext cx="2808312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Equation" r:id="rId9" imgW="926698" imgH="723586" progId="Equation.DSMT4">
                  <p:embed/>
                </p:oleObj>
              </mc:Choice>
              <mc:Fallback>
                <p:oleObj name="Equation" r:id="rId9" imgW="926698" imgH="723586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221088"/>
                        <a:ext cx="2808312" cy="1368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 descr="Закон дарси формула для нефтяной скважины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1556792"/>
            <a:ext cx="35638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95936" y="1772816"/>
            <a:ext cx="5687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 = K</a:t>
            </a:r>
            <a:r>
              <a:rPr kumimoji="0" lang="en-US" sz="2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(P</a:t>
            </a:r>
            <a:r>
              <a:rPr kumimoji="0" lang="uk-UA" sz="28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28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467544" y="3645024"/>
            <a:ext cx="331236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uk-UA" sz="2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= Q /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ΔP =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tg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ɣ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Результати дослідження свердловини</a:t>
            </a:r>
            <a:endParaRPr lang="uk-UA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1115616" y="1484784"/>
          <a:ext cx="7488832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r:id="rId3" imgW="3619500" imgH="2295525" progId="">
                  <p:embed/>
                </p:oleObj>
              </mc:Choice>
              <mc:Fallback>
                <p:oleObj r:id="rId3" imgW="3619500" imgH="229552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484784"/>
                        <a:ext cx="7488832" cy="3744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39552" y="5301208"/>
            <a:ext cx="860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Типові індикаторні діаграми видобувних </a:t>
            </a:r>
            <a:r>
              <a:rPr lang="en-US" sz="2800" dirty="0"/>
              <a:t>(</a:t>
            </a:r>
            <a:r>
              <a:rPr lang="uk-UA" sz="2800" i="1" dirty="0"/>
              <a:t>а</a:t>
            </a:r>
            <a:r>
              <a:rPr lang="en-US" sz="2800" dirty="0"/>
              <a:t>)</a:t>
            </a:r>
            <a:r>
              <a:rPr lang="uk-UA" sz="2800" dirty="0"/>
              <a:t> і нагнітальних </a:t>
            </a:r>
            <a:r>
              <a:rPr lang="en-US" sz="2800" dirty="0"/>
              <a:t>(</a:t>
            </a:r>
            <a:r>
              <a:rPr lang="uk-UA" sz="2800" i="1" dirty="0"/>
              <a:t>б</a:t>
            </a:r>
            <a:r>
              <a:rPr lang="en-US" sz="2800" dirty="0"/>
              <a:t>)</a:t>
            </a:r>
            <a:r>
              <a:rPr lang="uk-UA" sz="2800" dirty="0"/>
              <a:t> свердловин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764704"/>
            <a:ext cx="3909120" cy="692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Спуск глибинного манометра</a:t>
            </a:r>
            <a:endParaRPr lang="uk-UA" dirty="0"/>
          </a:p>
        </p:txBody>
      </p:sp>
      <p:pic>
        <p:nvPicPr>
          <p:cNvPr id="143362" name="Picture 2" descr="Комплекс оборудования для исследования скважин, Самоходный подъемник -  Разработка конструкции устройства для исследования скваж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549823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260649"/>
            <a:ext cx="5004048" cy="792087"/>
          </a:xfrm>
        </p:spPr>
        <p:txBody>
          <a:bodyPr/>
          <a:lstStyle/>
          <a:p>
            <a:r>
              <a:rPr lang="uk-UA" dirty="0" smtClean="0"/>
              <a:t>Лубрикатор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31432" y="1556792"/>
            <a:ext cx="5112568" cy="40820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1-корпус;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2-буферна засувка;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3-глибинний прилад;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4-сальникове ущільнення;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5-кронштейн;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6-направляючий ролик;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7-стравлювальний вентиль;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8-вирівнювальна труба;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9-робоча струна фонтанної арматури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157698" name="Picture 2" descr="6.6. Техника и приборы для гидродинамических исследований скваж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1"/>
            <a:ext cx="3312368" cy="653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Типовий запис глибинного манометра під час вимірювання вибійного і пластового тиску в свердловині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42" name="Picture 2" descr="рис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2089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Пластовий і вибійний тиск, крива відновлення пластового тиску</a:t>
            </a:r>
            <a:endParaRPr lang="uk-UA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08920"/>
            <a:ext cx="4222596" cy="366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33139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932040" y="260648"/>
            <a:ext cx="3886200" cy="1470025"/>
          </a:xfrm>
        </p:spPr>
        <p:txBody>
          <a:bodyPr>
            <a:normAutofit/>
          </a:bodyPr>
          <a:lstStyle/>
          <a:p>
            <a:r>
              <a:rPr lang="uk-UA" dirty="0" smtClean="0"/>
              <a:t>Конструкція свердловини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48064" y="1844824"/>
            <a:ext cx="3672408" cy="4464496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1-колонна головка;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2-цем </a:t>
            </a:r>
            <a:r>
              <a:rPr lang="uk-UA" sz="2400" dirty="0" err="1" smtClean="0">
                <a:solidFill>
                  <a:schemeClr val="tx1"/>
                </a:solidFill>
              </a:rPr>
              <a:t>ентний</a:t>
            </a:r>
            <a:r>
              <a:rPr lang="uk-UA" sz="2400" dirty="0" smtClean="0">
                <a:solidFill>
                  <a:schemeClr val="tx1"/>
                </a:solidFill>
              </a:rPr>
              <a:t> стакан;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3-направлення;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4-кондуктор;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5,6-проміжна колона;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7-експлуатаційна колона;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8-продуктивний пласт;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9-фільтр (інтервал перфорації);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10-зумпф.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873" y="0"/>
            <a:ext cx="36101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620688"/>
            <a:ext cx="4799504" cy="5760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Обробка  КВПТ</a:t>
            </a:r>
            <a:endParaRPr lang="uk-UA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539552" y="1988840"/>
          <a:ext cx="7344816" cy="1135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5" name="Equation" r:id="rId4" imgW="3136900" imgH="508000" progId="">
                  <p:embed/>
                </p:oleObj>
              </mc:Choice>
              <mc:Fallback>
                <p:oleObj name="Equation" r:id="rId4" imgW="3136900" imgH="508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88840"/>
                        <a:ext cx="7344816" cy="11351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411760" y="3212976"/>
          <a:ext cx="3976442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6" name="Equation" r:id="rId6" imgW="1943100" imgH="508000" progId="">
                  <p:embed/>
                </p:oleObj>
              </mc:Choice>
              <mc:Fallback>
                <p:oleObj name="Equation" r:id="rId6" imgW="1943100" imgH="508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212976"/>
                        <a:ext cx="3976442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483768" y="4221088"/>
          <a:ext cx="2448272" cy="967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7" name="Equation" r:id="rId8" imgW="1104421" imgH="495085" progId="">
                  <p:embed/>
                </p:oleObj>
              </mc:Choice>
              <mc:Fallback>
                <p:oleObj name="Equation" r:id="rId8" imgW="1104421" imgH="49508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221088"/>
                        <a:ext cx="2448272" cy="9679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4067944" y="5373216"/>
          <a:ext cx="2376264" cy="973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8" name="Equation" r:id="rId10" imgW="990170" imgH="482391" progId="">
                  <p:embed/>
                </p:oleObj>
              </mc:Choice>
              <mc:Fallback>
                <p:oleObj name="Equation" r:id="rId10" imgW="990170" imgH="48239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5373216"/>
                        <a:ext cx="2376264" cy="973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6660232" y="4077072"/>
          <a:ext cx="1440160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9" name="Equation" r:id="rId12" imgW="812447" imgH="533169" progId="">
                  <p:embed/>
                </p:oleObj>
              </mc:Choice>
              <mc:Fallback>
                <p:oleObj name="Equation" r:id="rId12" imgW="812447" imgH="53316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4077072"/>
                        <a:ext cx="1440160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395536" y="5463226"/>
          <a:ext cx="3096344" cy="774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0" name="Equation" r:id="rId14" imgW="1307532" imgH="304668" progId="">
                  <p:embed/>
                </p:oleObj>
              </mc:Choice>
              <mc:Fallback>
                <p:oleObj name="Equation" r:id="rId14" imgW="1307532" imgH="3046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463226"/>
                        <a:ext cx="3096344" cy="7740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467544" y="878998"/>
          <a:ext cx="3168352" cy="103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1" name="Формула" r:id="rId16" imgW="1587500" imgH="508000" progId="Equation.3">
                  <p:embed/>
                </p:oleObj>
              </mc:Choice>
              <mc:Fallback>
                <p:oleObj name="Формула" r:id="rId16" imgW="1587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878998"/>
                        <a:ext cx="3168352" cy="10315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798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>
            <a:normAutofit/>
          </a:bodyPr>
          <a:lstStyle/>
          <a:p>
            <a:r>
              <a:rPr lang="uk-UA" dirty="0" smtClean="0"/>
              <a:t>Коефіцієнт об'ємної пружності</a:t>
            </a:r>
            <a:endParaRPr lang="uk-UA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2987824" y="1628800"/>
          <a:ext cx="3013687" cy="1033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9" name="Equation" r:id="rId3" imgW="1155700" imgH="393700" progId="">
                  <p:embed/>
                </p:oleObj>
              </mc:Choice>
              <mc:Fallback>
                <p:oleObj name="Equation" r:id="rId3" imgW="11557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628800"/>
                        <a:ext cx="3013687" cy="1033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07904" y="2780928"/>
            <a:ext cx="3781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smtClean="0"/>
              <a:t>β* = β</a:t>
            </a:r>
            <a:r>
              <a:rPr lang="uk-UA" sz="3200" i="1" baseline="-25000" dirty="0" smtClean="0"/>
              <a:t>р</a:t>
            </a:r>
            <a:r>
              <a:rPr lang="uk-UA" sz="3200" i="1" dirty="0" smtClean="0"/>
              <a:t>· m + β</a:t>
            </a:r>
            <a:r>
              <a:rPr lang="uk-UA" sz="3200" i="1" baseline="-25000" dirty="0" smtClean="0"/>
              <a:t>п </a:t>
            </a:r>
            <a:r>
              <a:rPr lang="uk-UA" sz="3200" dirty="0" smtClean="0"/>
              <a:t>;</a:t>
            </a:r>
            <a:endParaRPr lang="uk-UA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789040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smtClean="0"/>
              <a:t>β</a:t>
            </a:r>
            <a:r>
              <a:rPr lang="uk-UA" sz="2800" i="1" baseline="-25000" dirty="0" smtClean="0"/>
              <a:t>н</a:t>
            </a:r>
            <a:r>
              <a:rPr lang="uk-UA" sz="2800" dirty="0" smtClean="0"/>
              <a:t> = (7-30)·10</a:t>
            </a:r>
            <a:r>
              <a:rPr lang="uk-UA" sz="2800" baseline="30000" dirty="0" smtClean="0"/>
              <a:t>-10</a:t>
            </a:r>
            <a:r>
              <a:rPr lang="uk-UA" sz="2800" dirty="0" smtClean="0"/>
              <a:t> Па</a:t>
            </a:r>
            <a:r>
              <a:rPr lang="uk-UA" sz="2800" baseline="30000" dirty="0" smtClean="0"/>
              <a:t>-1</a:t>
            </a:r>
            <a:r>
              <a:rPr lang="uk-UA" sz="2800" dirty="0" smtClean="0"/>
              <a:t>; </a:t>
            </a:r>
            <a:endParaRPr lang="uk-UA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293096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smtClean="0"/>
              <a:t>β</a:t>
            </a:r>
            <a:r>
              <a:rPr lang="uk-UA" sz="2800" i="1" baseline="-25000" dirty="0" smtClean="0"/>
              <a:t>в</a:t>
            </a:r>
            <a:r>
              <a:rPr lang="uk-UA" sz="2800" dirty="0" smtClean="0"/>
              <a:t> = (2,7-5,0)·10</a:t>
            </a:r>
            <a:r>
              <a:rPr lang="uk-UA" sz="2800" baseline="30000" dirty="0" smtClean="0"/>
              <a:t>-10</a:t>
            </a:r>
            <a:r>
              <a:rPr lang="uk-UA" sz="2800" dirty="0" smtClean="0"/>
              <a:t> Па</a:t>
            </a:r>
            <a:r>
              <a:rPr lang="uk-UA" sz="2800" baseline="30000" dirty="0" smtClean="0"/>
              <a:t>-1</a:t>
            </a:r>
            <a:endParaRPr lang="uk-UA" sz="2800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899592" y="4869160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β</a:t>
            </a:r>
            <a:r>
              <a:rPr kumimoji="0" lang="uk-UA" sz="2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(0,3-2,0)·10</a:t>
            </a:r>
            <a:r>
              <a:rPr kumimoji="0" lang="uk-UA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-10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</a:t>
            </a:r>
            <a:r>
              <a:rPr kumimoji="0" lang="uk-UA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-1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52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Скін ефект</a:t>
            </a:r>
            <a:endParaRPr lang="uk-UA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2915816" y="1772816"/>
          <a:ext cx="432048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3" imgW="1320227" imgH="545863" progId="Equation.DSMT4">
                  <p:embed/>
                </p:oleObj>
              </mc:Choice>
              <mc:Fallback>
                <p:oleObj name="Equation" r:id="rId3" imgW="1320227" imgH="545863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772816"/>
                        <a:ext cx="4320480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699792" y="3284984"/>
          <a:ext cx="4536504" cy="13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5" imgW="1612900" imgH="508000" progId="Equation.DSMT4">
                  <p:embed/>
                </p:oleObj>
              </mc:Choice>
              <mc:Fallback>
                <p:oleObj name="Equation" r:id="rId5" imgW="1612900" imgH="508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284984"/>
                        <a:ext cx="4536504" cy="13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Колонна головка</a:t>
            </a:r>
            <a:endParaRPr lang="uk-UA" dirty="0"/>
          </a:p>
        </p:txBody>
      </p:sp>
      <p:pic>
        <p:nvPicPr>
          <p:cNvPr id="158722" name="Picture 2" descr="Конотопский арматурный завод. Оборудование обвязки обсадных колон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3629025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1"/>
            <a:ext cx="7772400" cy="9087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Способи розкриття продуктивного пласта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9064" y="5517232"/>
            <a:ext cx="8424936" cy="841648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а-відкритий вибій; б-вибій, перекритий експлуатаційною колоною , перфорованою перед спуском; в- </a:t>
            </a:r>
            <a:r>
              <a:rPr lang="uk-UA" dirty="0" err="1" smtClean="0">
                <a:solidFill>
                  <a:schemeClr val="tx1"/>
                </a:solidFill>
              </a:rPr>
              <a:t>фільтр-</a:t>
            </a:r>
            <a:r>
              <a:rPr lang="uk-UA" dirty="0" smtClean="0">
                <a:solidFill>
                  <a:schemeClr val="tx1"/>
                </a:solidFill>
              </a:rPr>
              <a:t> хвостовик; г-перфорований вибій.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1308116"/>
            <a:ext cx="5760640" cy="41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dirty="0" smtClean="0"/>
              <a:t>Кульова перфорація</a:t>
            </a:r>
            <a:endParaRPr lang="uk-UA" dirty="0"/>
          </a:p>
        </p:txBody>
      </p:sp>
      <p:pic>
        <p:nvPicPr>
          <p:cNvPr id="5" name="Рисунок 4" descr="Перфорация скважин - это... Что такое Перфорация скважин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80728"/>
            <a:ext cx="4464495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Торпедна перфорація</a:t>
            </a:r>
            <a:endParaRPr lang="uk-UA" dirty="0"/>
          </a:p>
        </p:txBody>
      </p:sp>
      <p:pic>
        <p:nvPicPr>
          <p:cNvPr id="4" name="Рисунок 3" descr="Торпедная перфорация, Кумулятивная перфорация - Перфорационные систем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4563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84784"/>
            <a:ext cx="2088232" cy="520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704856" cy="43204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Кумулятивна перфорація</a:t>
            </a:r>
            <a:endParaRPr lang="uk-UA" dirty="0"/>
          </a:p>
        </p:txBody>
      </p:sp>
      <p:pic>
        <p:nvPicPr>
          <p:cNvPr id="3" name="Рисунок 2" descr="Кумулятивный перфорато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324036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62287"/>
            <a:ext cx="2232248" cy="59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88640"/>
            <a:ext cx="4176464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Гідропіскоструминна перфорація</a:t>
            </a:r>
            <a:endParaRPr lang="uk-UA" sz="32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3571295" cy="677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6638" y="976313"/>
            <a:ext cx="19907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060848"/>
            <a:ext cx="363589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14472</TotalTime>
  <Words>431</Words>
  <Application>Microsoft Office PowerPoint</Application>
  <PresentationFormat>Екран (4:3)</PresentationFormat>
  <Paragraphs>73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Вбудовані сервери OLE</vt:lpstr>
      </vt:variant>
      <vt:variant>
        <vt:i4>2</vt:i4>
      </vt:variant>
      <vt:variant>
        <vt:lpstr>Заголовки слайдів</vt:lpstr>
      </vt:variant>
      <vt:variant>
        <vt:i4>32</vt:i4>
      </vt:variant>
    </vt:vector>
  </HeadingPairs>
  <TitlesOfParts>
    <vt:vector size="40" baseType="lpstr">
      <vt:lpstr>Апекс</vt:lpstr>
      <vt:lpstr>Тема Office</vt:lpstr>
      <vt:lpstr>1_Апекс</vt:lpstr>
      <vt:lpstr>2_Апекс</vt:lpstr>
      <vt:lpstr>Аспект</vt:lpstr>
      <vt:lpstr>1_Тема Office</vt:lpstr>
      <vt:lpstr>Equation</vt:lpstr>
      <vt:lpstr>Формула</vt:lpstr>
      <vt:lpstr>Розробка та експлуатація нафтових родовищ</vt:lpstr>
      <vt:lpstr>Особливості конструкції свердловин</vt:lpstr>
      <vt:lpstr>Конструкція свердловини</vt:lpstr>
      <vt:lpstr>Колонна головка</vt:lpstr>
      <vt:lpstr>Способи розкриття продуктивного пласта</vt:lpstr>
      <vt:lpstr>Кульова перфорація</vt:lpstr>
      <vt:lpstr>Торпедна перфорація</vt:lpstr>
      <vt:lpstr>Кумулятивна перфорація</vt:lpstr>
      <vt:lpstr>Гідропіскоструминна перфорація</vt:lpstr>
      <vt:lpstr>Техсхема проведення ГПП</vt:lpstr>
      <vt:lpstr>Проведення ГПП</vt:lpstr>
      <vt:lpstr>                  Виклик припливу</vt:lpstr>
      <vt:lpstr>Продувка  азотом</vt:lpstr>
      <vt:lpstr>Поршнювання</vt:lpstr>
      <vt:lpstr>Свабування свердловини</vt:lpstr>
      <vt:lpstr>Пристрій для освоєння і дослідження свердловин</vt:lpstr>
      <vt:lpstr>Освоєння свердловин струминними насосами</vt:lpstr>
      <vt:lpstr>Презентація PowerPoint</vt:lpstr>
      <vt:lpstr>Створення багаторазових депресій на пласт</vt:lpstr>
      <vt:lpstr>Застосування колтюбінгової установки</vt:lpstr>
      <vt:lpstr>Колтюбінг у роботі</vt:lpstr>
      <vt:lpstr>Гідродинамічні методи дослідження </vt:lpstr>
      <vt:lpstr>Приплив рідини і газу до свердловини. Формула Дюпюі</vt:lpstr>
      <vt:lpstr>Коефіцієнт продуктивності свердловини</vt:lpstr>
      <vt:lpstr>Результати дослідження свердловини</vt:lpstr>
      <vt:lpstr>Спуск глибинного манометра</vt:lpstr>
      <vt:lpstr>Лубрикатор</vt:lpstr>
      <vt:lpstr>Типовий запис глибинного манометра під час вимірювання вибійного і пластового тиску в свердловині</vt:lpstr>
      <vt:lpstr>Пластовий і вибійний тиск, крива відновлення пластового тиску</vt:lpstr>
      <vt:lpstr>Обробка  КВПТ</vt:lpstr>
      <vt:lpstr>Коефіцієнт об'ємної пружності</vt:lpstr>
      <vt:lpstr>Скін ефект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Проектування експлуатації нафтових свердловин</dc:title>
  <dc:creator>Ivan</dc:creator>
  <cp:lastModifiedBy>Admin</cp:lastModifiedBy>
  <cp:revision>65</cp:revision>
  <dcterms:created xsi:type="dcterms:W3CDTF">2020-09-16T14:57:57Z</dcterms:created>
  <dcterms:modified xsi:type="dcterms:W3CDTF">2024-10-04T12:11:57Z</dcterms:modified>
</cp:coreProperties>
</file>