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57" r:id="rId10"/>
    <p:sldId id="258" r:id="rId11"/>
    <p:sldId id="259" r:id="rId12"/>
    <p:sldId id="260" r:id="rId13"/>
    <p:sldId id="269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188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342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9876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705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4930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6211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0620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067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785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989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1066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30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491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7365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855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422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17AB9-18F6-4EED-85E1-D52AA53693B7}" type="datetimeFigureOut">
              <a:rPr lang="uk-UA" smtClean="0"/>
              <a:t>02.09.2023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6516B30-C1C1-4858-AA70-9935547ADFA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338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lab.online/news/analitics/" TargetMode="External"/><Relationship Id="rId2" Type="http://schemas.openxmlformats.org/officeDocument/2006/relationships/hyperlink" Target="http://grinch-home.at.ua/knigi/lingvistich_analiz_1-164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rac.org.ua/vydannya/analitychni-dokument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lab.online/news/analitic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736601"/>
            <a:ext cx="8915399" cy="11557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№1</a:t>
            </a:r>
            <a:b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Історичні витоки й теоретичні основи аналітики тексту. 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952626" y="1892301"/>
            <a:ext cx="8915399" cy="4011362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 дисципліни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розкриття історичних, теоретичних та методологічних основ інформаційно-аналітичного аналізу тексту.</a:t>
            </a: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grinch-home.at.ua/knigi/lingvistich_analiz_1-164.pdf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https://medialab.online/news/analitics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www.rac.org.ua/vydannya/analitychni-dokumenty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Бурківська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 Ю., Романишин Ю. Л.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конспект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Івано-Франківськ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ІФНТУНГ, 201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110 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04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553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«тексту»</a:t>
            </a:r>
            <a:endParaRPr lang="uk-UA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19200"/>
            <a:ext cx="8915400" cy="5181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Текст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по-різному визначають у лінгвістичній науці, зокрема як: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максимальну одиницю мови найвищого рівня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системи;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мовлення;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одиницю, що виражає судження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цілісне і зв’язне повідомлення, складене для передання та збереження інформації; — суму, сукупність або множину фраз;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структурну і смислову єдність.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Будь-який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поєднує план змісту і план вираження. 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змісту тексту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його смисл. 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вираження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оформлення.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думку Л. Лосевої, це “повідомлення у письмовій формі, що характеризується смисловою і структурною завершеністю і певним ставленням автора до повідомлення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Кутіної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“текст — це серединний елемент схеми комунікативного акту, яку спрощено можна уявити у вигляді трьохелементної структури: автор—текст—читач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Польська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дослідниця М.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Мейєнова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“Теоретичній поетиці” зазначила: “Текст — це одноразова і закрита структура, що створює власні значення, і відкритий світ, що виявляє себе через ставлення до інших текстів у широкому розумінні цього слова, тобто до всіх знакових цінностей</a:t>
            </a:r>
            <a:r>
              <a:rPr lang="uk-UA" dirty="0" smtClean="0"/>
              <a:t>”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78805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3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тексту, за І. Коваликом, є: 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членування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інформативність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структурно-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33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93490"/>
          </a:xfrm>
        </p:spPr>
        <p:txBody>
          <a:bodyPr>
            <a:normAutofit/>
          </a:bodyPr>
          <a:lstStyle/>
          <a:p>
            <a:r>
              <a:rPr lang="ru-RU" sz="1800" b="1" dirty="0" err="1">
                <a:solidFill>
                  <a:srgbClr val="C00000"/>
                </a:solidFill>
              </a:rPr>
              <a:t>Тексти</a:t>
            </a:r>
            <a:r>
              <a:rPr lang="ru-RU" sz="1800" b="1" dirty="0">
                <a:solidFill>
                  <a:srgbClr val="C00000"/>
                </a:solidFill>
              </a:rPr>
              <a:t> </a:t>
            </a:r>
            <a:r>
              <a:rPr lang="ru-RU" sz="1800" b="1" dirty="0" err="1">
                <a:solidFill>
                  <a:srgbClr val="C00000"/>
                </a:solidFill>
              </a:rPr>
              <a:t>класифікуються</a:t>
            </a:r>
            <a:r>
              <a:rPr lang="ru-RU" sz="1800" b="1" dirty="0">
                <a:solidFill>
                  <a:srgbClr val="C00000"/>
                </a:solidFill>
              </a:rPr>
              <a:t> за </a:t>
            </a:r>
            <a:r>
              <a:rPr lang="ru-RU" sz="1800" b="1" dirty="0" err="1">
                <a:solidFill>
                  <a:srgbClr val="C00000"/>
                </a:solidFill>
              </a:rPr>
              <a:t>різними</a:t>
            </a:r>
            <a:r>
              <a:rPr lang="ru-RU" sz="1800" b="1" dirty="0">
                <a:solidFill>
                  <a:srgbClr val="C00000"/>
                </a:solidFill>
              </a:rPr>
              <a:t> параметрами:</a:t>
            </a:r>
            <a:endParaRPr lang="uk-UA" sz="1800" b="1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06500"/>
            <a:ext cx="8915400" cy="53975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 джерелом походження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натуральні тексти;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препаровані.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типом трансформацій вихідного натурального тексту: — неадаптовані; — адаптовані; — повні; — скорочені; — змішані.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основними прагматичними функціями: — інформативні; — інструктивні; — оціночні; — змішані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За формою мовленнєвої презентації: — усні; — письмові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За формою спілкування: — монологічні; — діалогічні.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сферою спілкування (стиль мовлення): — розмовні (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-розмовний стиль); — офіційно-ділові; — наукові; — публіцистичні; — художні; — змішаного типу: — науково-ділові; —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-ділові; — науково-публіцистичні; — художньо-публіцистичні.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стилями та жанрами: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наукові: тексти підручників; наукові статті; монографії; доповіді; повідомлення; виступи; реферати; анотації; огляди;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офіційно-ділові: заява; характеристика; пояснювальна записка; анкета; автобіографія; рекомендація тощо;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інформаційно-публіцистичні: передова стаття; інформаційний огляд;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коментарії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нарис; фейлетон;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художні: вірші; поеми; пісні; казки; оповідання; повісті; романи; п’єси.</a:t>
            </a:r>
          </a:p>
        </p:txBody>
      </p:sp>
    </p:spTree>
    <p:extLst>
      <p:ext uri="{BB962C8B-B14F-4D97-AF65-F5344CB8AC3E}">
        <p14:creationId xmlns:p14="http://schemas.microsoft.com/office/powerpoint/2010/main" val="2651417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Домашнє завдання:</a:t>
            </a:r>
          </a:p>
          <a:p>
            <a:r>
              <a:rPr lang="uk-UA" dirty="0" smtClean="0"/>
              <a:t>1. Переглянути презентацію.</a:t>
            </a:r>
          </a:p>
          <a:p>
            <a:r>
              <a:rPr lang="uk-UA" dirty="0" smtClean="0"/>
              <a:t>2. Зайти за цією </a:t>
            </a:r>
            <a:r>
              <a:rPr lang="uk-UA" dirty="0" err="1" smtClean="0"/>
              <a:t>адресою</a:t>
            </a:r>
            <a:r>
              <a:rPr lang="uk-UA" dirty="0" smtClean="0"/>
              <a:t> 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https://medialab.online/news/analitics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Прочитати тільки перший абзац для розуміння, з </a:t>
            </a:r>
            <a: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якими текстами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 будемо </a:t>
            </a:r>
            <a: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 та,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справжній аналіз в інформаційній площині.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774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69690"/>
          </a:xfrm>
        </p:spPr>
        <p:txBody>
          <a:bodyPr>
            <a:normAutofit fontScale="90000"/>
          </a:bodyPr>
          <a:lstStyle/>
          <a:p>
            <a:r>
              <a:rPr lang="uk-UA" sz="2800" b="1" dirty="0">
                <a:solidFill>
                  <a:srgbClr val="C00000"/>
                </a:solidFill>
              </a:rPr>
              <a:t>Аналітика </a:t>
            </a:r>
            <a:r>
              <a:rPr lang="uk-UA" sz="2800" b="1" dirty="0" smtClean="0">
                <a:solidFill>
                  <a:srgbClr val="C00000"/>
                </a:solidFill>
              </a:rPr>
              <a:t>тексту як навчальна дисципліна</a:t>
            </a:r>
            <a:r>
              <a:rPr lang="uk-UA" sz="2800" dirty="0">
                <a:solidFill>
                  <a:srgbClr val="C00000"/>
                </a:solidFill>
              </a:rPr>
              <a:t/>
            </a:r>
            <a:br>
              <a:rPr lang="uk-UA" sz="2800" dirty="0">
                <a:solidFill>
                  <a:srgbClr val="C00000"/>
                </a:solidFill>
              </a:rPr>
            </a:br>
            <a:endParaRPr lang="uk-UA" sz="2800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193800"/>
            <a:ext cx="8915400" cy="4717422"/>
          </a:xfrm>
        </p:spPr>
        <p:txBody>
          <a:bodyPr>
            <a:normAutofit/>
          </a:bodyPr>
          <a:lstStyle/>
          <a:p>
            <a:pPr algn="just"/>
            <a:r>
              <a:rPr lang="uk-UA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зазначеної дисципліни є формування професійних знань і навичок аналізу тексту. Для її досягнення слід вирішити такі завдання: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надати системне бачення цілісності тексту, його властивостей і ознак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сформувати уявлення про інформаційно-аналітичний аналіз тексту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виробити навички основних процедур аналізу тексту, вміння будувати блок-схеми аналізу для вирішення конкретного аналітичного завдання;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 освоєнню алгоритмів для аналізу тексту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закріпити навички аналізу текстів різного призначення;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 формально-логічні здібності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746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Теорія комунікації</a:t>
            </a:r>
            <a:r>
              <a:rPr lang="uk-UA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Times New Roman" panose="02020603050405020304" pitchFamily="18" charset="0"/>
              <a:buChar char="-"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створювати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 матеріали для користувачів.</a:t>
            </a:r>
          </a:p>
          <a:p>
            <a:pPr marL="0" indent="0">
              <a:lnSpc>
                <a:spcPct val="115000"/>
              </a:lnSpc>
              <a:buNone/>
            </a:pPr>
            <a:endParaRPr lang="uk-U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 як результат і одиниця комунікації. Основні підходи до тлумачення тексту. Значення тексту в комунікації. Типологія текстів. Текст і дискурс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60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 документації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i="1" dirty="0" smtClean="0"/>
              <a:t>	</a:t>
            </a:r>
            <a:r>
              <a:rPr lang="fi-FI" sz="19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</a:t>
            </a:r>
            <a:r>
              <a:rPr lang="fi-FI" sz="1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1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 структуру текстової й нетекстової частин оригіналу (видання);</a:t>
            </a:r>
          </a:p>
          <a:p>
            <a:pPr lvl="0"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алгоритмічні приписи, необхідні для редагування різних типів видань;</a:t>
            </a:r>
          </a:p>
          <a:p>
            <a:pPr lvl="0"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ютерне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редагування;</a:t>
            </a:r>
          </a:p>
          <a:p>
            <a:pPr lvl="0"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редагувати службові документи;</a:t>
            </a:r>
          </a:p>
          <a:p>
            <a:pPr lvl="0"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 авторське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саморедагування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Будова тексту. Структура текстової частини видання. Структура нетекстової частини оригіналу. Лінгвістична структура.</a:t>
            </a:r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Лінгвістичні норми редагування. Види тексту. Основні завдання та найважливіші правила виправлення тексту. Загальна класифікація помилок. Редагування службових документів. Види</a:t>
            </a:r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видань</a:t>
            </a:r>
            <a:r>
              <a:rPr lang="uk-UA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Газетно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-журнальні видання. Рекламні, інформаційні та наукові видання.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3347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2890"/>
          </a:xfrm>
        </p:spPr>
        <p:txBody>
          <a:bodyPr>
            <a:normAutofit fontScale="90000"/>
          </a:bodyPr>
          <a:lstStyle/>
          <a:p>
            <a:r>
              <a:rPr lang="uk-UA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Документна</a:t>
            </a:r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лінгвістика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549400"/>
            <a:ext cx="8915400" cy="5054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i="1" dirty="0" smtClean="0"/>
              <a:t>	</a:t>
            </a:r>
            <a:r>
              <a:rPr lang="uk-UA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</a:t>
            </a:r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тексти службових документів різних жанрів, використовуючи відповідні усталені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звороти;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моделювати тексти електронних документів та здійснювати їх лінгвістичний аналіз;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 лінгвістичних норм (лексично-стилістичних, орфографічних, морфологічних та синтаксичних) при побудові тексту документа;</a:t>
            </a:r>
          </a:p>
          <a:p>
            <a:pPr lvl="0"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виявляти авторську інтенцію службових документів, оцінювати їх результативність і комунікативну ефективність.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– основний об’єкт лінгвістики: текст як наукове поняття; текст і дискурс; речення і висловлювання. Класифікація текстів 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документній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лінгвістиці. Методи і прийоми аналізу тексту. Загальні вимоги до створення тексту службового документа. Змістова та лінгвістична композиція тексту. Загальне поняття про категорії тексту. Категорії зв’язності, цілісності, дискретності, інформативності, континууму.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4736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589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181100"/>
            <a:ext cx="8915400" cy="551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i="1" dirty="0" smtClean="0"/>
              <a:t>	</a:t>
            </a:r>
            <a:r>
              <a:rPr lang="uk-UA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</a:t>
            </a:r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uk-UA" dirty="0"/>
              <a:t>вміти використовувати у своїй майбутній професійній діяльності засоби масової інформації та мережу Інтернет;</a:t>
            </a:r>
          </a:p>
          <a:p>
            <a:pPr lvl="0"/>
            <a:r>
              <a:rPr lang="uk-UA" dirty="0"/>
              <a:t> знати методи перетворення в журналістиці повідомлень на масову інформацію.</a:t>
            </a:r>
          </a:p>
          <a:p>
            <a:pPr lvl="0"/>
            <a:r>
              <a:rPr lang="uk-UA" dirty="0"/>
              <a:t>оцінити достовірність отриманої інформації;</a:t>
            </a:r>
          </a:p>
          <a:p>
            <a:pPr lvl="0"/>
            <a:r>
              <a:rPr lang="uk-UA" dirty="0"/>
              <a:t>провести пошук необхідної інформації у друкованих та електронних ЗМІ;</a:t>
            </a:r>
          </a:p>
          <a:p>
            <a:pPr lvl="0"/>
            <a:r>
              <a:rPr lang="uk-UA" dirty="0"/>
              <a:t>відшукати необхідну інформацію в мережі Інтернет;</a:t>
            </a:r>
          </a:p>
          <a:p>
            <a:pPr lvl="0"/>
            <a:r>
              <a:rPr lang="uk-UA" dirty="0"/>
              <a:t>сформувати перелік засобів масової інформації для задоволення інформаційних потреб юридичної особи.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Засади жанрового поділу в журналістиці. Поняття про жанровий різновид.</a:t>
            </a:r>
          </a:p>
          <a:p>
            <a:r>
              <a:rPr lang="uk-UA" dirty="0" smtClean="0"/>
              <a:t>Аналітичний </a:t>
            </a:r>
            <a:r>
              <a:rPr lang="uk-UA" dirty="0"/>
              <a:t>документ. Види аналітичних документів.</a:t>
            </a:r>
          </a:p>
        </p:txBody>
      </p:sp>
    </p:spTree>
    <p:extLst>
      <p:ext uri="{BB962C8B-B14F-4D97-AF65-F5344CB8AC3E}">
        <p14:creationId xmlns:p14="http://schemas.microsoft.com/office/powerpoint/2010/main" val="413026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C00000"/>
                </a:solidFill>
              </a:rPr>
              <a:t>Стилістика </a:t>
            </a:r>
            <a:r>
              <a:rPr lang="uk-UA" b="1" dirty="0" smtClean="0">
                <a:solidFill>
                  <a:srgbClr val="C00000"/>
                </a:solidFill>
              </a:rPr>
              <a:t>української </a:t>
            </a:r>
            <a:r>
              <a:rPr lang="uk-UA" b="1" dirty="0">
                <a:solidFill>
                  <a:srgbClr val="C00000"/>
                </a:solidFill>
              </a:rPr>
              <a:t>мови</a:t>
            </a:r>
            <a:r>
              <a:rPr lang="uk-UA" dirty="0">
                <a:solidFill>
                  <a:srgbClr val="C00000"/>
                </a:solidFill>
              </a:rPr>
              <a:t/>
            </a:r>
            <a:br>
              <a:rPr lang="uk-UA" dirty="0">
                <a:solidFill>
                  <a:srgbClr val="C00000"/>
                </a:solidFill>
              </a:rPr>
            </a:b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стилістики. </a:t>
            </a:r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Стилістика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текстика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текстологія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Стилістична система мови. Стилістика й редагування.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47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23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Аналітика тексту</a:t>
            </a:r>
            <a:endParaRPr lang="uk-UA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308100"/>
            <a:ext cx="8915400" cy="53848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зазначеної дисципліни є формування професійних знань і навичок аналізу тексту. Для її досягнення слід вирішити такі завдання: </a:t>
            </a: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надати системне бачення цілісності тексту, його властивостей і ознак; • сформувати уявлення про інформаційно-аналітичний аналіз тексту; • виробити навички основних процедур аналізу тексту, вміння будувати блок-схеми аналізу для вирішення конкретного аналітичного завдання; • сприяти освоєнню алгоритмів для аналізу тексту; • закріпити навички аналізу текстів різного призначення; • розвивати формально-логічні здібності.</a:t>
            </a:r>
          </a:p>
          <a:p>
            <a:pPr marL="0" indent="0" algn="just">
              <a:buNone/>
            </a:pP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вивчення курсу «Аналітика тексту» </a:t>
            </a:r>
            <a:r>
              <a:rPr lang="uk-UA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повинен опанувати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поняттєвий апарат, методи й процедури інформаційного аналізу тексту, ознайомитися з багатоаспектною типологію текстів і їхніми особливостями. Під час навчання слід продемонструвати знання про розмаїтість завдань аналітики тексту і способи їх вирішення, критерії оцінки відтворюваності й вірогідності результатів аналізу текстів, можливості зниження суб’єктивного впливу на них. </a:t>
            </a:r>
          </a:p>
          <a:p>
            <a:pPr algn="just"/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 практичних навичок навчальний курс передбачає проведення лабораторних і практичних занять. Їх результатом є набуття студентом таких </a:t>
            </a:r>
            <a:r>
              <a:rPr lang="uk-UA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формулювання цілей і постановка завдань інформаційного аналізу текстів, вибір методів і процедур для їх досягнення; опанування нових алгоритмів аналітики тексту, розробка блок-схеми для конкретних завдань, здійснення аналізу текстів різного функціонального, тематичного й жанрового характеру, доведення результатів аналізу до рівня практичних, методичних і змістових рекомендацій.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451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2390"/>
          </a:xfrm>
        </p:spPr>
        <p:txBody>
          <a:bodyPr>
            <a:normAutofit/>
          </a:bodyPr>
          <a:lstStyle/>
          <a:p>
            <a:r>
              <a:rPr lang="uk-UA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еоретичні </a:t>
            </a:r>
            <a:r>
              <a:rPr lang="uk-UA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аналітики тексту. 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89212" y="1206500"/>
            <a:ext cx="8915400" cy="5524500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Лінгвістичний аналіз тексту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окрема навчальна дисципліна має безпосереднє відношення до лінгвістики тексту, стилістики, теорії літератури. Вона з’явилася у 60-х роках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ст., хоча витоки її сягають ще Давньої Греції та Риму. Тонкі спостереження тексту були вже у мовознавців Стародавнього Сходу та у староіндійських учених, котрі детально вивчали лінгвістику і поетику. Цікавилися текстом з лінгвістичного боку і середньовічні вчені, серед яких Тома Аквінський.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розгляду лінгвістики тексту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зв’язний текст як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мовленнєва одиниця особливого рівня, його побудова, а предметом розгляду стилістики — функціональні стилі мови, а також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засоби творення на різних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рівнях того чи іншого стилю, що також тісно пов’язано з текстом. Теорія літератури вивчає особливості побудови художніх творів, художні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50-х роках відбулася дискусія з питань лінгвостилістики, внаслідок якої визнали, що визначальною у створенні художнього образу твору є мова. Цей період вважають часом становлення лінгвістичних дисциплін, які стосуються тексту, його структури, побудови, аналізу.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56610478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639</TotalTime>
  <Words>755</Words>
  <Application>Microsoft Office PowerPoint</Application>
  <PresentationFormat>Широкий екран</PresentationFormat>
  <Paragraphs>96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Times New Roman</vt:lpstr>
      <vt:lpstr>Wingdings 3</vt:lpstr>
      <vt:lpstr>Пасмо</vt:lpstr>
      <vt:lpstr>ЛЕКЦІЯ №1 Вступ. Історичні витоки й теоретичні основи аналітики тексту. </vt:lpstr>
      <vt:lpstr>Аналітика тексту як навчальна дисципліна </vt:lpstr>
      <vt:lpstr>Теорія комунікації </vt:lpstr>
      <vt:lpstr>Редагування документації </vt:lpstr>
      <vt:lpstr>Документна лінгвістика </vt:lpstr>
      <vt:lpstr>ЗМІ </vt:lpstr>
      <vt:lpstr>Стилістика української мови </vt:lpstr>
      <vt:lpstr>Аналітика тексту</vt:lpstr>
      <vt:lpstr>Теоретичні основи аналітики тексту. </vt:lpstr>
      <vt:lpstr>Визначення «тексту»</vt:lpstr>
      <vt:lpstr>Основними ознаками тексту, за І. Коваликом, є:  </vt:lpstr>
      <vt:lpstr>Тексти класифікуються за різними параметрами: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380916078007</dc:creator>
  <cp:lastModifiedBy>380916078007</cp:lastModifiedBy>
  <cp:revision>18</cp:revision>
  <dcterms:created xsi:type="dcterms:W3CDTF">2022-10-04T05:47:51Z</dcterms:created>
  <dcterms:modified xsi:type="dcterms:W3CDTF">2023-09-02T16:19:35Z</dcterms:modified>
</cp:coreProperties>
</file>