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301" r:id="rId5"/>
    <p:sldId id="300" r:id="rId6"/>
    <p:sldId id="308" r:id="rId7"/>
    <p:sldId id="309" r:id="rId8"/>
    <p:sldId id="275" r:id="rId9"/>
    <p:sldId id="277" r:id="rId10"/>
    <p:sldId id="278" r:id="rId11"/>
    <p:sldId id="282" r:id="rId12"/>
    <p:sldId id="285" r:id="rId13"/>
    <p:sldId id="295" r:id="rId14"/>
    <p:sldId id="311" r:id="rId15"/>
    <p:sldId id="302" r:id="rId16"/>
    <p:sldId id="303" r:id="rId17"/>
    <p:sldId id="304" r:id="rId18"/>
    <p:sldId id="305" r:id="rId19"/>
    <p:sldId id="310" r:id="rId20"/>
    <p:sldId id="312" r:id="rId21"/>
    <p:sldId id="313" r:id="rId2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6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895C0-B161-2561-CA1D-3FADFBF08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AACF06E-9A59-6E22-55A5-6751A606C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83D77FE-5A66-4B20-6DCA-9EBFEB80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C4EB187-8B8A-AA88-EECA-2A64D840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4E6A69A-4EC8-628A-BD55-28FE01A0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305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F70D7-A77C-C3F0-7143-C04A4293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4A85525-B623-8879-387D-5431DD2E0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3EF939D-352C-B02F-AF24-B78DB145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9DB1177-6003-4B54-3715-753259B1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820577A-AB0F-DAFF-4597-F0A151941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940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879AE01-1B7A-4184-A875-5B691FE1B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A306089-95B6-2C82-B279-BFB0C5AE8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E5AFDBD-9FD3-ADAE-06B7-33FFF8C3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5D680F-CE26-65E2-E1ED-0454F679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156D5C-2E40-75B3-0E71-A7D11D86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8807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270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E5DE0C-0F9A-A9CE-87FF-2D311AFC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558871-F1A7-2A2C-AFE9-8E56D4130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A6110E2-A18B-BD3B-1E2E-098780E2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A8483E5-E830-3EA8-CF00-8C6766E6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E50A20C-AB46-BA8D-AA0F-A02850C5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10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2499B-C418-5FA8-64D5-63F723CEE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7A807A7-69E4-5569-4827-1B76064D5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ED87F39-D3F7-7564-524D-5AFD1453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04E741-E7A3-BCAB-38DC-CA6B42F9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EC4EFB-F361-201F-4C75-328212DC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08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D7DCE7-DB54-D715-CC51-5185E1250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EA1C187-721A-AB8C-EB59-952B19504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1C49EDE-C856-EF3E-5AEA-10F2A4D29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B4509C4-215C-1AD6-36BC-4AB55504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B67165F-6E83-CB15-A8D6-6A20D56F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77002FF-6CF2-060E-3570-3B04DFFCC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093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7171CC-7EF6-AF3C-0D4D-3B898656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86B828E-CD03-7BEA-D19A-0D5759AF5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E85D7D4-E9A2-618E-2742-FE7FFB968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7A79AAF-89F6-75C3-F287-C8870C320D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A5B5CFE-D88E-1EA9-C895-0AA3BBB4D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641867E-BB28-418C-5909-5BBF13DC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B1AF872-3E04-48A6-CCC8-9A1436C43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F226BE3-616B-2196-60B1-F5A1E7A6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47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F714E-CD0E-3A21-8A0E-C90C2746B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FBF6F74-04C6-F43D-7FC8-50555CEC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D765815-FCC7-CB9C-38BB-578300DB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2E2F89D-737A-4A81-3A74-4B75EBDB2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49B1384-CA9D-1204-8738-2D5D3E824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6ABC56F-C6FD-CF14-3947-FDC32D562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7A17209-A652-7FB6-19AB-1ED3890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322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0FE0D-6210-192C-281F-18D0E8186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5F89C3-F4CD-AB5A-28B8-71427F927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57B5855-42B4-138A-5603-85BDFB2FC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41622BD-4731-F1AC-8030-17BED2F4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099863B-1B9B-AAF8-40D2-80739888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0247AC9-7DA8-7F7C-26A2-FA0C456D3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199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2E443-807D-7023-6B06-37B3A9DA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187F332-B55C-872E-8957-EA466916E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B59CE3D-4FE7-C57D-C49F-373E5088E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5DA4E3A-67C9-B96A-D683-8EA85355E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D302A48-55C6-5319-9DC6-6EE400AB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6A75D06-3EFA-7646-006E-1973E688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116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F6BC966-23EE-036F-4552-20419825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64CFD0B-6476-CCE9-6E68-46B039A19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14DD134-6230-FABB-E115-7ECE673CD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763F6-5807-481D-8312-5F2F677D4A0C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4DAD188-77F0-9B61-A900-87A3941E3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781572E-F584-3118-6F4B-C5E93D0C5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BDB3-1AC3-44FF-AEE5-A569A937069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8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9FC08-BAD7-4D6C-50AC-777FE690E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55945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ЗМ 2. Генерування бізнес-ідеї стартапу</a:t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727FAD9-32D3-95AD-5D82-782123932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01509"/>
            <a:ext cx="9144000" cy="3234128"/>
          </a:xfrm>
        </p:spPr>
        <p:txBody>
          <a:bodyPr/>
          <a:lstStyle/>
          <a:p>
            <a:r>
              <a:rPr lang="uk-UA" sz="3200" dirty="0"/>
              <a:t>План</a:t>
            </a:r>
          </a:p>
          <a:p>
            <a:pPr algn="l"/>
            <a:r>
              <a:rPr lang="uk-UA" sz="2800" dirty="0"/>
              <a:t>2.1 Проблема як генератор ідеї для стартапу</a:t>
            </a:r>
          </a:p>
          <a:p>
            <a:pPr algn="l"/>
            <a:r>
              <a:rPr lang="uk-UA" sz="2800" dirty="0"/>
              <a:t>2.2 Методи і способи перевірки життєздатності ідеї. </a:t>
            </a:r>
          </a:p>
          <a:p>
            <a:pPr algn="l"/>
            <a:r>
              <a:rPr lang="uk-UA" sz="2800" dirty="0"/>
              <a:t>2.3 Мінімальний життєздатний продукт, типи та етапи його створення</a:t>
            </a:r>
          </a:p>
        </p:txBody>
      </p:sp>
    </p:spTree>
    <p:extLst>
      <p:ext uri="{BB962C8B-B14F-4D97-AF65-F5344CB8AC3E}">
        <p14:creationId xmlns:p14="http://schemas.microsoft.com/office/powerpoint/2010/main" val="3491972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2619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3430">
              <a:lnSpc>
                <a:spcPct val="100000"/>
              </a:lnSpc>
              <a:spcBef>
                <a:spcPts val="105"/>
              </a:spcBef>
            </a:pPr>
            <a:r>
              <a:rPr dirty="0"/>
              <a:t>Коли</a:t>
            </a:r>
            <a:r>
              <a:rPr spc="-75" dirty="0"/>
              <a:t> </a:t>
            </a:r>
            <a:r>
              <a:rPr dirty="0"/>
              <a:t>"знаємо"</a:t>
            </a:r>
            <a:r>
              <a:rPr spc="-75" dirty="0"/>
              <a:t> </a:t>
            </a:r>
            <a:r>
              <a:rPr dirty="0" err="1"/>
              <a:t>ціль</a:t>
            </a:r>
            <a:r>
              <a:rPr spc="-75" dirty="0"/>
              <a:t> </a:t>
            </a:r>
            <a:r>
              <a:rPr lang="uk-UA" spc="-75" dirty="0"/>
              <a:t>ви</a:t>
            </a:r>
            <a:r>
              <a:rPr dirty="0" err="1"/>
              <a:t>рішення</a:t>
            </a:r>
            <a:r>
              <a:rPr spc="-90" dirty="0"/>
              <a:t> </a:t>
            </a:r>
            <a:r>
              <a:rPr spc="-10" dirty="0"/>
              <a:t>проблеми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0833" y="1825751"/>
            <a:ext cx="9733915" cy="4351020"/>
            <a:chOff x="830833" y="1825751"/>
            <a:chExt cx="9733915" cy="4351020"/>
          </a:xfrm>
        </p:grpSpPr>
        <p:sp>
          <p:nvSpPr>
            <p:cNvPr id="4" name="object 4"/>
            <p:cNvSpPr/>
            <p:nvPr/>
          </p:nvSpPr>
          <p:spPr>
            <a:xfrm>
              <a:off x="1626107" y="1825751"/>
              <a:ext cx="8938260" cy="4351020"/>
            </a:xfrm>
            <a:custGeom>
              <a:avLst/>
              <a:gdLst/>
              <a:ahLst/>
              <a:cxnLst/>
              <a:rect l="l" t="t" r="r" b="b"/>
              <a:pathLst>
                <a:path w="8938260" h="4351020">
                  <a:moveTo>
                    <a:pt x="6762750" y="0"/>
                  </a:moveTo>
                  <a:lnTo>
                    <a:pt x="6762750" y="1087755"/>
                  </a:lnTo>
                  <a:lnTo>
                    <a:pt x="0" y="1087755"/>
                  </a:lnTo>
                  <a:lnTo>
                    <a:pt x="0" y="3263265"/>
                  </a:lnTo>
                  <a:lnTo>
                    <a:pt x="6762750" y="3263265"/>
                  </a:lnTo>
                  <a:lnTo>
                    <a:pt x="6762750" y="4351020"/>
                  </a:lnTo>
                  <a:lnTo>
                    <a:pt x="8938260" y="2175510"/>
                  </a:lnTo>
                  <a:lnTo>
                    <a:pt x="6762750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3533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2882645" y="0"/>
                  </a:moveTo>
                  <a:lnTo>
                    <a:pt x="290322" y="0"/>
                  </a:lnTo>
                  <a:lnTo>
                    <a:pt x="243230" y="3798"/>
                  </a:lnTo>
                  <a:lnTo>
                    <a:pt x="198558" y="14794"/>
                  </a:lnTo>
                  <a:lnTo>
                    <a:pt x="156903" y="32393"/>
                  </a:lnTo>
                  <a:lnTo>
                    <a:pt x="118862" y="55997"/>
                  </a:lnTo>
                  <a:lnTo>
                    <a:pt x="85034" y="85010"/>
                  </a:lnTo>
                  <a:lnTo>
                    <a:pt x="56016" y="118835"/>
                  </a:lnTo>
                  <a:lnTo>
                    <a:pt x="32405" y="156875"/>
                  </a:lnTo>
                  <a:lnTo>
                    <a:pt x="14801" y="198534"/>
                  </a:lnTo>
                  <a:lnTo>
                    <a:pt x="3799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9" y="1498685"/>
                  </a:lnTo>
                  <a:lnTo>
                    <a:pt x="14801" y="1543348"/>
                  </a:lnTo>
                  <a:lnTo>
                    <a:pt x="32405" y="1585000"/>
                  </a:lnTo>
                  <a:lnTo>
                    <a:pt x="56016" y="1623041"/>
                  </a:lnTo>
                  <a:lnTo>
                    <a:pt x="85034" y="1656873"/>
                  </a:lnTo>
                  <a:lnTo>
                    <a:pt x="118862" y="1685897"/>
                  </a:lnTo>
                  <a:lnTo>
                    <a:pt x="156903" y="1709514"/>
                  </a:lnTo>
                  <a:lnTo>
                    <a:pt x="198558" y="1727124"/>
                  </a:lnTo>
                  <a:lnTo>
                    <a:pt x="243230" y="1738130"/>
                  </a:lnTo>
                  <a:lnTo>
                    <a:pt x="290322" y="1741931"/>
                  </a:lnTo>
                  <a:lnTo>
                    <a:pt x="2882645" y="1741931"/>
                  </a:lnTo>
                  <a:lnTo>
                    <a:pt x="2929721" y="1738130"/>
                  </a:lnTo>
                  <a:lnTo>
                    <a:pt x="2974384" y="1727124"/>
                  </a:lnTo>
                  <a:lnTo>
                    <a:pt x="3016036" y="1709514"/>
                  </a:lnTo>
                  <a:lnTo>
                    <a:pt x="3054077" y="1685897"/>
                  </a:lnTo>
                  <a:lnTo>
                    <a:pt x="3087909" y="1656873"/>
                  </a:lnTo>
                  <a:lnTo>
                    <a:pt x="3116933" y="1623041"/>
                  </a:lnTo>
                  <a:lnTo>
                    <a:pt x="3140550" y="1585000"/>
                  </a:lnTo>
                  <a:lnTo>
                    <a:pt x="3158160" y="1543348"/>
                  </a:lnTo>
                  <a:lnTo>
                    <a:pt x="3169166" y="1498685"/>
                  </a:lnTo>
                  <a:lnTo>
                    <a:pt x="3172967" y="1451609"/>
                  </a:lnTo>
                  <a:lnTo>
                    <a:pt x="3172967" y="290321"/>
                  </a:lnTo>
                  <a:lnTo>
                    <a:pt x="3169166" y="243215"/>
                  </a:lnTo>
                  <a:lnTo>
                    <a:pt x="3158160" y="198534"/>
                  </a:lnTo>
                  <a:lnTo>
                    <a:pt x="3140550" y="156875"/>
                  </a:lnTo>
                  <a:lnTo>
                    <a:pt x="3116933" y="118835"/>
                  </a:lnTo>
                  <a:lnTo>
                    <a:pt x="3087909" y="85010"/>
                  </a:lnTo>
                  <a:lnTo>
                    <a:pt x="3054077" y="55997"/>
                  </a:lnTo>
                  <a:lnTo>
                    <a:pt x="3016036" y="32393"/>
                  </a:lnTo>
                  <a:lnTo>
                    <a:pt x="2974384" y="14794"/>
                  </a:lnTo>
                  <a:lnTo>
                    <a:pt x="2929721" y="3798"/>
                  </a:lnTo>
                  <a:lnTo>
                    <a:pt x="288264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43533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0" y="290321"/>
                  </a:moveTo>
                  <a:lnTo>
                    <a:pt x="3799" y="243215"/>
                  </a:lnTo>
                  <a:lnTo>
                    <a:pt x="14801" y="198534"/>
                  </a:lnTo>
                  <a:lnTo>
                    <a:pt x="32405" y="156875"/>
                  </a:lnTo>
                  <a:lnTo>
                    <a:pt x="56016" y="118835"/>
                  </a:lnTo>
                  <a:lnTo>
                    <a:pt x="85034" y="85010"/>
                  </a:lnTo>
                  <a:lnTo>
                    <a:pt x="118862" y="55997"/>
                  </a:lnTo>
                  <a:lnTo>
                    <a:pt x="156903" y="32393"/>
                  </a:lnTo>
                  <a:lnTo>
                    <a:pt x="198558" y="14794"/>
                  </a:lnTo>
                  <a:lnTo>
                    <a:pt x="243230" y="3798"/>
                  </a:lnTo>
                  <a:lnTo>
                    <a:pt x="290322" y="0"/>
                  </a:lnTo>
                  <a:lnTo>
                    <a:pt x="2882645" y="0"/>
                  </a:lnTo>
                  <a:lnTo>
                    <a:pt x="2929721" y="3798"/>
                  </a:lnTo>
                  <a:lnTo>
                    <a:pt x="2974384" y="14794"/>
                  </a:lnTo>
                  <a:lnTo>
                    <a:pt x="3016036" y="32393"/>
                  </a:lnTo>
                  <a:lnTo>
                    <a:pt x="3054077" y="55997"/>
                  </a:lnTo>
                  <a:lnTo>
                    <a:pt x="3087909" y="85010"/>
                  </a:lnTo>
                  <a:lnTo>
                    <a:pt x="3116933" y="118835"/>
                  </a:lnTo>
                  <a:lnTo>
                    <a:pt x="3140550" y="156875"/>
                  </a:lnTo>
                  <a:lnTo>
                    <a:pt x="3158160" y="198534"/>
                  </a:lnTo>
                  <a:lnTo>
                    <a:pt x="3169166" y="243215"/>
                  </a:lnTo>
                  <a:lnTo>
                    <a:pt x="3172967" y="290321"/>
                  </a:lnTo>
                  <a:lnTo>
                    <a:pt x="3172967" y="1451609"/>
                  </a:lnTo>
                  <a:lnTo>
                    <a:pt x="3169166" y="1498685"/>
                  </a:lnTo>
                  <a:lnTo>
                    <a:pt x="3158160" y="1543348"/>
                  </a:lnTo>
                  <a:lnTo>
                    <a:pt x="3140550" y="1585000"/>
                  </a:lnTo>
                  <a:lnTo>
                    <a:pt x="3116933" y="1623041"/>
                  </a:lnTo>
                  <a:lnTo>
                    <a:pt x="3087909" y="1656873"/>
                  </a:lnTo>
                  <a:lnTo>
                    <a:pt x="3054077" y="1685897"/>
                  </a:lnTo>
                  <a:lnTo>
                    <a:pt x="3016036" y="1709514"/>
                  </a:lnTo>
                  <a:lnTo>
                    <a:pt x="2974384" y="1727124"/>
                  </a:lnTo>
                  <a:lnTo>
                    <a:pt x="2929721" y="1738130"/>
                  </a:lnTo>
                  <a:lnTo>
                    <a:pt x="2882645" y="1741931"/>
                  </a:lnTo>
                  <a:lnTo>
                    <a:pt x="290322" y="1741931"/>
                  </a:lnTo>
                  <a:lnTo>
                    <a:pt x="243230" y="1738130"/>
                  </a:lnTo>
                  <a:lnTo>
                    <a:pt x="198558" y="1727124"/>
                  </a:lnTo>
                  <a:lnTo>
                    <a:pt x="156903" y="1709514"/>
                  </a:lnTo>
                  <a:lnTo>
                    <a:pt x="118862" y="1685897"/>
                  </a:lnTo>
                  <a:lnTo>
                    <a:pt x="85034" y="1656873"/>
                  </a:lnTo>
                  <a:lnTo>
                    <a:pt x="56016" y="1623041"/>
                  </a:lnTo>
                  <a:lnTo>
                    <a:pt x="32405" y="1585000"/>
                  </a:lnTo>
                  <a:lnTo>
                    <a:pt x="14801" y="1543348"/>
                  </a:lnTo>
                  <a:lnTo>
                    <a:pt x="3799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13433" y="3624783"/>
            <a:ext cx="22332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Проблема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97578" y="3118357"/>
            <a:ext cx="3198495" cy="1767839"/>
            <a:chOff x="4497578" y="3118357"/>
            <a:chExt cx="3198495" cy="1767839"/>
          </a:xfrm>
        </p:grpSpPr>
        <p:sp>
          <p:nvSpPr>
            <p:cNvPr id="9" name="object 9"/>
            <p:cNvSpPr/>
            <p:nvPr/>
          </p:nvSpPr>
          <p:spPr>
            <a:xfrm>
              <a:off x="4510278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2882646" y="0"/>
                  </a:moveTo>
                  <a:lnTo>
                    <a:pt x="290322" y="0"/>
                  </a:lnTo>
                  <a:lnTo>
                    <a:pt x="243215" y="3798"/>
                  </a:lnTo>
                  <a:lnTo>
                    <a:pt x="198534" y="14794"/>
                  </a:lnTo>
                  <a:lnTo>
                    <a:pt x="156875" y="32393"/>
                  </a:lnTo>
                  <a:lnTo>
                    <a:pt x="118835" y="55997"/>
                  </a:lnTo>
                  <a:lnTo>
                    <a:pt x="85010" y="85010"/>
                  </a:lnTo>
                  <a:lnTo>
                    <a:pt x="55997" y="118835"/>
                  </a:lnTo>
                  <a:lnTo>
                    <a:pt x="32393" y="156875"/>
                  </a:lnTo>
                  <a:lnTo>
                    <a:pt x="14794" y="198534"/>
                  </a:lnTo>
                  <a:lnTo>
                    <a:pt x="3798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8" y="1498685"/>
                  </a:lnTo>
                  <a:lnTo>
                    <a:pt x="14794" y="1543348"/>
                  </a:lnTo>
                  <a:lnTo>
                    <a:pt x="32393" y="1585000"/>
                  </a:lnTo>
                  <a:lnTo>
                    <a:pt x="55997" y="1623041"/>
                  </a:lnTo>
                  <a:lnTo>
                    <a:pt x="85010" y="1656873"/>
                  </a:lnTo>
                  <a:lnTo>
                    <a:pt x="118835" y="1685897"/>
                  </a:lnTo>
                  <a:lnTo>
                    <a:pt x="156875" y="1709514"/>
                  </a:lnTo>
                  <a:lnTo>
                    <a:pt x="198534" y="1727124"/>
                  </a:lnTo>
                  <a:lnTo>
                    <a:pt x="243215" y="1738130"/>
                  </a:lnTo>
                  <a:lnTo>
                    <a:pt x="290322" y="1741931"/>
                  </a:lnTo>
                  <a:lnTo>
                    <a:pt x="2882646" y="1741931"/>
                  </a:lnTo>
                  <a:lnTo>
                    <a:pt x="2929752" y="1738130"/>
                  </a:lnTo>
                  <a:lnTo>
                    <a:pt x="2974433" y="1727124"/>
                  </a:lnTo>
                  <a:lnTo>
                    <a:pt x="3016092" y="1709514"/>
                  </a:lnTo>
                  <a:lnTo>
                    <a:pt x="3054132" y="1685897"/>
                  </a:lnTo>
                  <a:lnTo>
                    <a:pt x="3087957" y="1656873"/>
                  </a:lnTo>
                  <a:lnTo>
                    <a:pt x="3116970" y="1623041"/>
                  </a:lnTo>
                  <a:lnTo>
                    <a:pt x="3140574" y="1585000"/>
                  </a:lnTo>
                  <a:lnTo>
                    <a:pt x="3158173" y="1543348"/>
                  </a:lnTo>
                  <a:lnTo>
                    <a:pt x="3169169" y="1498685"/>
                  </a:lnTo>
                  <a:lnTo>
                    <a:pt x="3172968" y="1451609"/>
                  </a:lnTo>
                  <a:lnTo>
                    <a:pt x="3172968" y="290321"/>
                  </a:lnTo>
                  <a:lnTo>
                    <a:pt x="3169169" y="243215"/>
                  </a:lnTo>
                  <a:lnTo>
                    <a:pt x="3158173" y="198534"/>
                  </a:lnTo>
                  <a:lnTo>
                    <a:pt x="3140574" y="156875"/>
                  </a:lnTo>
                  <a:lnTo>
                    <a:pt x="3116970" y="118835"/>
                  </a:lnTo>
                  <a:lnTo>
                    <a:pt x="3087957" y="85010"/>
                  </a:lnTo>
                  <a:lnTo>
                    <a:pt x="3054132" y="55997"/>
                  </a:lnTo>
                  <a:lnTo>
                    <a:pt x="3016092" y="32393"/>
                  </a:lnTo>
                  <a:lnTo>
                    <a:pt x="2974433" y="14794"/>
                  </a:lnTo>
                  <a:lnTo>
                    <a:pt x="2929752" y="3798"/>
                  </a:lnTo>
                  <a:lnTo>
                    <a:pt x="288264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10278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0" y="290321"/>
                  </a:moveTo>
                  <a:lnTo>
                    <a:pt x="3798" y="243215"/>
                  </a:lnTo>
                  <a:lnTo>
                    <a:pt x="14794" y="198534"/>
                  </a:lnTo>
                  <a:lnTo>
                    <a:pt x="32393" y="156875"/>
                  </a:lnTo>
                  <a:lnTo>
                    <a:pt x="55997" y="118835"/>
                  </a:lnTo>
                  <a:lnTo>
                    <a:pt x="85010" y="85010"/>
                  </a:lnTo>
                  <a:lnTo>
                    <a:pt x="118835" y="55997"/>
                  </a:lnTo>
                  <a:lnTo>
                    <a:pt x="156875" y="32393"/>
                  </a:lnTo>
                  <a:lnTo>
                    <a:pt x="198534" y="14794"/>
                  </a:lnTo>
                  <a:lnTo>
                    <a:pt x="243215" y="3798"/>
                  </a:lnTo>
                  <a:lnTo>
                    <a:pt x="290322" y="0"/>
                  </a:lnTo>
                  <a:lnTo>
                    <a:pt x="2882646" y="0"/>
                  </a:lnTo>
                  <a:lnTo>
                    <a:pt x="2929752" y="3798"/>
                  </a:lnTo>
                  <a:lnTo>
                    <a:pt x="2974433" y="14794"/>
                  </a:lnTo>
                  <a:lnTo>
                    <a:pt x="3016092" y="32393"/>
                  </a:lnTo>
                  <a:lnTo>
                    <a:pt x="3054132" y="55997"/>
                  </a:lnTo>
                  <a:lnTo>
                    <a:pt x="3087957" y="85010"/>
                  </a:lnTo>
                  <a:lnTo>
                    <a:pt x="3116970" y="118835"/>
                  </a:lnTo>
                  <a:lnTo>
                    <a:pt x="3140574" y="156875"/>
                  </a:lnTo>
                  <a:lnTo>
                    <a:pt x="3158173" y="198534"/>
                  </a:lnTo>
                  <a:lnTo>
                    <a:pt x="3169169" y="243215"/>
                  </a:lnTo>
                  <a:lnTo>
                    <a:pt x="3172968" y="290321"/>
                  </a:lnTo>
                  <a:lnTo>
                    <a:pt x="3172968" y="1451609"/>
                  </a:lnTo>
                  <a:lnTo>
                    <a:pt x="3169169" y="1498685"/>
                  </a:lnTo>
                  <a:lnTo>
                    <a:pt x="3158173" y="1543348"/>
                  </a:lnTo>
                  <a:lnTo>
                    <a:pt x="3140574" y="1585000"/>
                  </a:lnTo>
                  <a:lnTo>
                    <a:pt x="3116970" y="1623041"/>
                  </a:lnTo>
                  <a:lnTo>
                    <a:pt x="3087957" y="1656873"/>
                  </a:lnTo>
                  <a:lnTo>
                    <a:pt x="3054132" y="1685897"/>
                  </a:lnTo>
                  <a:lnTo>
                    <a:pt x="3016092" y="1709514"/>
                  </a:lnTo>
                  <a:lnTo>
                    <a:pt x="2974433" y="1727124"/>
                  </a:lnTo>
                  <a:lnTo>
                    <a:pt x="2929752" y="1738130"/>
                  </a:lnTo>
                  <a:lnTo>
                    <a:pt x="2882646" y="1741931"/>
                  </a:lnTo>
                  <a:lnTo>
                    <a:pt x="290322" y="1741931"/>
                  </a:lnTo>
                  <a:lnTo>
                    <a:pt x="243215" y="1738130"/>
                  </a:lnTo>
                  <a:lnTo>
                    <a:pt x="198534" y="1727124"/>
                  </a:lnTo>
                  <a:lnTo>
                    <a:pt x="156875" y="1709514"/>
                  </a:lnTo>
                  <a:lnTo>
                    <a:pt x="118835" y="1685897"/>
                  </a:lnTo>
                  <a:lnTo>
                    <a:pt x="85010" y="1656873"/>
                  </a:lnTo>
                  <a:lnTo>
                    <a:pt x="55997" y="1623041"/>
                  </a:lnTo>
                  <a:lnTo>
                    <a:pt x="32393" y="1585000"/>
                  </a:lnTo>
                  <a:lnTo>
                    <a:pt x="14794" y="1543348"/>
                  </a:lnTo>
                  <a:lnTo>
                    <a:pt x="3798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631961" y="3067049"/>
            <a:ext cx="3051412" cy="175432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10185" marR="205740" indent="3810" algn="ctr">
              <a:lnSpc>
                <a:spcPts val="4390"/>
              </a:lnSpc>
              <a:spcBef>
                <a:spcPts val="580"/>
              </a:spcBef>
            </a:pPr>
            <a:r>
              <a:rPr sz="4000" spc="-20" dirty="0" err="1">
                <a:latin typeface="Calibri"/>
                <a:cs typeface="Calibri"/>
              </a:rPr>
              <a:t>Ціль</a:t>
            </a:r>
            <a:r>
              <a:rPr sz="4000" spc="-20" dirty="0">
                <a:latin typeface="Calibri"/>
                <a:cs typeface="Calibri"/>
              </a:rPr>
              <a:t> </a:t>
            </a:r>
            <a:r>
              <a:rPr lang="uk-UA" sz="4000" spc="-20" dirty="0">
                <a:latin typeface="Calibri"/>
                <a:cs typeface="Calibri"/>
              </a:rPr>
              <a:t>ви</a:t>
            </a:r>
            <a:r>
              <a:rPr sz="4000" spc="-10" dirty="0" err="1">
                <a:latin typeface="Calibri"/>
                <a:cs typeface="Calibri"/>
              </a:rPr>
              <a:t>рішення</a:t>
            </a:r>
            <a:endParaRPr sz="4000" dirty="0">
              <a:latin typeface="Calibri"/>
              <a:cs typeface="Calibri"/>
            </a:endParaRPr>
          </a:p>
          <a:p>
            <a:pPr algn="ctr">
              <a:lnSpc>
                <a:spcPts val="4320"/>
              </a:lnSpc>
            </a:pPr>
            <a:r>
              <a:rPr sz="4000" spc="-10" dirty="0">
                <a:latin typeface="Calibri"/>
                <a:cs typeface="Calibri"/>
              </a:rPr>
              <a:t>проблеми</a:t>
            </a:r>
            <a:endParaRPr sz="4000" dirty="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164321" y="3118357"/>
            <a:ext cx="3198495" cy="1767839"/>
            <a:chOff x="8164321" y="3118357"/>
            <a:chExt cx="3198495" cy="1767839"/>
          </a:xfrm>
        </p:grpSpPr>
        <p:sp>
          <p:nvSpPr>
            <p:cNvPr id="13" name="object 13"/>
            <p:cNvSpPr/>
            <p:nvPr/>
          </p:nvSpPr>
          <p:spPr>
            <a:xfrm>
              <a:off x="8177021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2882646" y="0"/>
                  </a:moveTo>
                  <a:lnTo>
                    <a:pt x="290322" y="0"/>
                  </a:lnTo>
                  <a:lnTo>
                    <a:pt x="243215" y="3798"/>
                  </a:lnTo>
                  <a:lnTo>
                    <a:pt x="198534" y="14794"/>
                  </a:lnTo>
                  <a:lnTo>
                    <a:pt x="156875" y="32393"/>
                  </a:lnTo>
                  <a:lnTo>
                    <a:pt x="118835" y="55997"/>
                  </a:lnTo>
                  <a:lnTo>
                    <a:pt x="85010" y="85010"/>
                  </a:lnTo>
                  <a:lnTo>
                    <a:pt x="55997" y="118835"/>
                  </a:lnTo>
                  <a:lnTo>
                    <a:pt x="32393" y="156875"/>
                  </a:lnTo>
                  <a:lnTo>
                    <a:pt x="14794" y="198534"/>
                  </a:lnTo>
                  <a:lnTo>
                    <a:pt x="3798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8" y="1498685"/>
                  </a:lnTo>
                  <a:lnTo>
                    <a:pt x="14794" y="1543348"/>
                  </a:lnTo>
                  <a:lnTo>
                    <a:pt x="32393" y="1585000"/>
                  </a:lnTo>
                  <a:lnTo>
                    <a:pt x="55997" y="1623041"/>
                  </a:lnTo>
                  <a:lnTo>
                    <a:pt x="85010" y="1656873"/>
                  </a:lnTo>
                  <a:lnTo>
                    <a:pt x="118835" y="1685897"/>
                  </a:lnTo>
                  <a:lnTo>
                    <a:pt x="156875" y="1709514"/>
                  </a:lnTo>
                  <a:lnTo>
                    <a:pt x="198534" y="1727124"/>
                  </a:lnTo>
                  <a:lnTo>
                    <a:pt x="243215" y="1738130"/>
                  </a:lnTo>
                  <a:lnTo>
                    <a:pt x="290322" y="1741931"/>
                  </a:lnTo>
                  <a:lnTo>
                    <a:pt x="2882646" y="1741931"/>
                  </a:lnTo>
                  <a:lnTo>
                    <a:pt x="2929721" y="1738130"/>
                  </a:lnTo>
                  <a:lnTo>
                    <a:pt x="2974384" y="1727124"/>
                  </a:lnTo>
                  <a:lnTo>
                    <a:pt x="3016036" y="1709514"/>
                  </a:lnTo>
                  <a:lnTo>
                    <a:pt x="3054077" y="1685897"/>
                  </a:lnTo>
                  <a:lnTo>
                    <a:pt x="3087909" y="1656873"/>
                  </a:lnTo>
                  <a:lnTo>
                    <a:pt x="3116933" y="1623041"/>
                  </a:lnTo>
                  <a:lnTo>
                    <a:pt x="3140550" y="1585000"/>
                  </a:lnTo>
                  <a:lnTo>
                    <a:pt x="3158160" y="1543348"/>
                  </a:lnTo>
                  <a:lnTo>
                    <a:pt x="3169166" y="1498685"/>
                  </a:lnTo>
                  <a:lnTo>
                    <a:pt x="3172968" y="1451609"/>
                  </a:lnTo>
                  <a:lnTo>
                    <a:pt x="3172968" y="290321"/>
                  </a:lnTo>
                  <a:lnTo>
                    <a:pt x="3169166" y="243215"/>
                  </a:lnTo>
                  <a:lnTo>
                    <a:pt x="3158160" y="198534"/>
                  </a:lnTo>
                  <a:lnTo>
                    <a:pt x="3140550" y="156875"/>
                  </a:lnTo>
                  <a:lnTo>
                    <a:pt x="3116933" y="118835"/>
                  </a:lnTo>
                  <a:lnTo>
                    <a:pt x="3087909" y="85010"/>
                  </a:lnTo>
                  <a:lnTo>
                    <a:pt x="3054077" y="55997"/>
                  </a:lnTo>
                  <a:lnTo>
                    <a:pt x="3016036" y="32393"/>
                  </a:lnTo>
                  <a:lnTo>
                    <a:pt x="2974384" y="14794"/>
                  </a:lnTo>
                  <a:lnTo>
                    <a:pt x="2929721" y="3798"/>
                  </a:lnTo>
                  <a:lnTo>
                    <a:pt x="2882646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177021" y="3131057"/>
              <a:ext cx="3173095" cy="1742439"/>
            </a:xfrm>
            <a:custGeom>
              <a:avLst/>
              <a:gdLst/>
              <a:ahLst/>
              <a:cxnLst/>
              <a:rect l="l" t="t" r="r" b="b"/>
              <a:pathLst>
                <a:path w="3173095" h="1742439">
                  <a:moveTo>
                    <a:pt x="0" y="290321"/>
                  </a:moveTo>
                  <a:lnTo>
                    <a:pt x="3798" y="243215"/>
                  </a:lnTo>
                  <a:lnTo>
                    <a:pt x="14794" y="198534"/>
                  </a:lnTo>
                  <a:lnTo>
                    <a:pt x="32393" y="156875"/>
                  </a:lnTo>
                  <a:lnTo>
                    <a:pt x="55997" y="118835"/>
                  </a:lnTo>
                  <a:lnTo>
                    <a:pt x="85010" y="85010"/>
                  </a:lnTo>
                  <a:lnTo>
                    <a:pt x="118835" y="55997"/>
                  </a:lnTo>
                  <a:lnTo>
                    <a:pt x="156875" y="32393"/>
                  </a:lnTo>
                  <a:lnTo>
                    <a:pt x="198534" y="14794"/>
                  </a:lnTo>
                  <a:lnTo>
                    <a:pt x="243215" y="3798"/>
                  </a:lnTo>
                  <a:lnTo>
                    <a:pt x="290322" y="0"/>
                  </a:lnTo>
                  <a:lnTo>
                    <a:pt x="2882646" y="0"/>
                  </a:lnTo>
                  <a:lnTo>
                    <a:pt x="2929721" y="3798"/>
                  </a:lnTo>
                  <a:lnTo>
                    <a:pt x="2974384" y="14794"/>
                  </a:lnTo>
                  <a:lnTo>
                    <a:pt x="3016036" y="32393"/>
                  </a:lnTo>
                  <a:lnTo>
                    <a:pt x="3054077" y="55997"/>
                  </a:lnTo>
                  <a:lnTo>
                    <a:pt x="3087909" y="85010"/>
                  </a:lnTo>
                  <a:lnTo>
                    <a:pt x="3116933" y="118835"/>
                  </a:lnTo>
                  <a:lnTo>
                    <a:pt x="3140550" y="156875"/>
                  </a:lnTo>
                  <a:lnTo>
                    <a:pt x="3158160" y="198534"/>
                  </a:lnTo>
                  <a:lnTo>
                    <a:pt x="3169166" y="243215"/>
                  </a:lnTo>
                  <a:lnTo>
                    <a:pt x="3172968" y="290321"/>
                  </a:lnTo>
                  <a:lnTo>
                    <a:pt x="3172968" y="1451609"/>
                  </a:lnTo>
                  <a:lnTo>
                    <a:pt x="3169166" y="1498685"/>
                  </a:lnTo>
                  <a:lnTo>
                    <a:pt x="3158160" y="1543348"/>
                  </a:lnTo>
                  <a:lnTo>
                    <a:pt x="3140550" y="1585000"/>
                  </a:lnTo>
                  <a:lnTo>
                    <a:pt x="3116933" y="1623041"/>
                  </a:lnTo>
                  <a:lnTo>
                    <a:pt x="3087909" y="1656873"/>
                  </a:lnTo>
                  <a:lnTo>
                    <a:pt x="3054077" y="1685897"/>
                  </a:lnTo>
                  <a:lnTo>
                    <a:pt x="3016036" y="1709514"/>
                  </a:lnTo>
                  <a:lnTo>
                    <a:pt x="2974384" y="1727124"/>
                  </a:lnTo>
                  <a:lnTo>
                    <a:pt x="2929721" y="1738130"/>
                  </a:lnTo>
                  <a:lnTo>
                    <a:pt x="2882646" y="1741931"/>
                  </a:lnTo>
                  <a:lnTo>
                    <a:pt x="290322" y="1741931"/>
                  </a:lnTo>
                  <a:lnTo>
                    <a:pt x="243215" y="1738130"/>
                  </a:lnTo>
                  <a:lnTo>
                    <a:pt x="198534" y="1727124"/>
                  </a:lnTo>
                  <a:lnTo>
                    <a:pt x="156875" y="1709514"/>
                  </a:lnTo>
                  <a:lnTo>
                    <a:pt x="118835" y="1685897"/>
                  </a:lnTo>
                  <a:lnTo>
                    <a:pt x="85010" y="1656873"/>
                  </a:lnTo>
                  <a:lnTo>
                    <a:pt x="55997" y="1623041"/>
                  </a:lnTo>
                  <a:lnTo>
                    <a:pt x="32393" y="1585000"/>
                  </a:lnTo>
                  <a:lnTo>
                    <a:pt x="14794" y="1543348"/>
                  </a:lnTo>
                  <a:lnTo>
                    <a:pt x="3798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657335" y="3345637"/>
            <a:ext cx="2212975" cy="119316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indent="200660">
              <a:lnSpc>
                <a:spcPts val="4390"/>
              </a:lnSpc>
              <a:spcBef>
                <a:spcPts val="585"/>
              </a:spcBef>
            </a:pPr>
            <a:r>
              <a:rPr sz="4000" spc="-10" dirty="0">
                <a:latin typeface="Calibri"/>
                <a:cs typeface="Calibri"/>
              </a:rPr>
              <a:t>Рішення </a:t>
            </a:r>
            <a:r>
              <a:rPr sz="4000" spc="-25" dirty="0">
                <a:latin typeface="Calibri"/>
                <a:cs typeface="Calibri"/>
              </a:rPr>
              <a:t>проблеми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7445">
              <a:lnSpc>
                <a:spcPct val="100000"/>
              </a:lnSpc>
              <a:spcBef>
                <a:spcPts val="105"/>
              </a:spcBef>
            </a:pPr>
            <a:r>
              <a:rPr dirty="0"/>
              <a:t>Перевірка</a:t>
            </a:r>
            <a:r>
              <a:rPr spc="-110" dirty="0"/>
              <a:t> </a:t>
            </a:r>
            <a:r>
              <a:rPr spc="-20" dirty="0"/>
              <a:t>цілі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02663" y="3165348"/>
            <a:ext cx="3744595" cy="205740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2000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75"/>
              </a:spcBef>
            </a:pPr>
            <a:endParaRPr sz="3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latin typeface="Calibri"/>
                <a:cs typeface="Calibri"/>
              </a:rPr>
              <a:t>Перевірка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цілі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25995" y="1696211"/>
            <a:ext cx="3744595" cy="84137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184150" rIns="0" bIns="0" rtlCol="0">
            <a:spAutoFit/>
          </a:bodyPr>
          <a:lstStyle/>
          <a:p>
            <a:pPr marL="631190">
              <a:lnSpc>
                <a:spcPct val="100000"/>
              </a:lnSpc>
              <a:spcBef>
                <a:spcPts val="1450"/>
              </a:spcBef>
            </a:pPr>
            <a:r>
              <a:rPr sz="2800" dirty="0">
                <a:latin typeface="Calibri"/>
                <a:cs typeface="Calibri"/>
              </a:rPr>
              <a:t>Чи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існує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сегмент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25995" y="3773423"/>
            <a:ext cx="3744595" cy="841375"/>
          </a:xfrm>
          <a:prstGeom prst="rect">
            <a:avLst/>
          </a:prstGeom>
          <a:solidFill>
            <a:srgbClr val="92CDDD"/>
          </a:solidFill>
        </p:spPr>
        <p:txBody>
          <a:bodyPr vert="horz" wrap="square" lIns="0" tIns="184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55"/>
              </a:spcBef>
            </a:pPr>
            <a:r>
              <a:rPr sz="2800" dirty="0">
                <a:latin typeface="Calibri"/>
                <a:cs typeface="Calibri"/>
              </a:rPr>
              <a:t>Чи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існує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проблема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25995" y="4808220"/>
            <a:ext cx="3744595" cy="8413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84150" rIns="0" bIns="0" rtlCol="0">
            <a:spAutoFit/>
          </a:bodyPr>
          <a:lstStyle/>
          <a:p>
            <a:pPr marL="128270">
              <a:lnSpc>
                <a:spcPct val="100000"/>
              </a:lnSpc>
              <a:spcBef>
                <a:spcPts val="1450"/>
              </a:spcBef>
            </a:pPr>
            <a:r>
              <a:rPr sz="2800" dirty="0">
                <a:latin typeface="Calibri"/>
                <a:cs typeface="Calibri"/>
              </a:rPr>
              <a:t>Чи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вирішена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проблема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25995" y="5844540"/>
            <a:ext cx="3744595" cy="841375"/>
          </a:xfrm>
          <a:prstGeom prst="rect">
            <a:avLst/>
          </a:prstGeom>
          <a:solidFill>
            <a:srgbClr val="D99593"/>
          </a:solidFill>
        </p:spPr>
        <p:txBody>
          <a:bodyPr vert="horz" wrap="square" lIns="0" tIns="184785" rIns="0" bIns="0" rtlCol="0">
            <a:spAutoFit/>
          </a:bodyPr>
          <a:lstStyle/>
          <a:p>
            <a:pPr marL="208915">
              <a:lnSpc>
                <a:spcPct val="100000"/>
              </a:lnSpc>
              <a:spcBef>
                <a:spcPts val="1455"/>
              </a:spcBef>
            </a:pPr>
            <a:r>
              <a:rPr sz="2800" dirty="0">
                <a:latin typeface="Calibri"/>
                <a:cs typeface="Calibri"/>
              </a:rPr>
              <a:t>Чи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існує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інше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рішення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34051" y="2117597"/>
            <a:ext cx="1592580" cy="4147820"/>
          </a:xfrm>
          <a:custGeom>
            <a:avLst/>
            <a:gdLst/>
            <a:ahLst/>
            <a:cxnLst/>
            <a:rect l="l" t="t" r="r" b="b"/>
            <a:pathLst>
              <a:path w="1592579" h="4147820">
                <a:moveTo>
                  <a:pt x="1592326" y="0"/>
                </a:moveTo>
                <a:lnTo>
                  <a:pt x="1417066" y="86233"/>
                </a:lnTo>
                <a:lnTo>
                  <a:pt x="1472653" y="128473"/>
                </a:lnTo>
                <a:lnTo>
                  <a:pt x="0" y="2066671"/>
                </a:lnTo>
                <a:lnTo>
                  <a:pt x="13843" y="2077212"/>
                </a:lnTo>
                <a:lnTo>
                  <a:pt x="0" y="2087753"/>
                </a:lnTo>
                <a:lnTo>
                  <a:pt x="1472514" y="4019473"/>
                </a:lnTo>
                <a:lnTo>
                  <a:pt x="1416939" y="4061815"/>
                </a:lnTo>
                <a:lnTo>
                  <a:pt x="1592326" y="4147756"/>
                </a:lnTo>
                <a:lnTo>
                  <a:pt x="1570583" y="4033367"/>
                </a:lnTo>
                <a:lnTo>
                  <a:pt x="1555877" y="3955961"/>
                </a:lnTo>
                <a:lnTo>
                  <a:pt x="1500314" y="3998303"/>
                </a:lnTo>
                <a:lnTo>
                  <a:pt x="89319" y="2147532"/>
                </a:lnTo>
                <a:lnTo>
                  <a:pt x="1436662" y="3030461"/>
                </a:lnTo>
                <a:lnTo>
                  <a:pt x="1398397" y="3088906"/>
                </a:lnTo>
                <a:lnTo>
                  <a:pt x="1592326" y="3111627"/>
                </a:lnTo>
                <a:lnTo>
                  <a:pt x="1550606" y="3039999"/>
                </a:lnTo>
                <a:lnTo>
                  <a:pt x="1494028" y="2942844"/>
                </a:lnTo>
                <a:lnTo>
                  <a:pt x="1455801" y="3001226"/>
                </a:lnTo>
                <a:lnTo>
                  <a:pt x="72199" y="2094611"/>
                </a:lnTo>
                <a:lnTo>
                  <a:pt x="1417701" y="2094611"/>
                </a:lnTo>
                <a:lnTo>
                  <a:pt x="1417701" y="2164461"/>
                </a:lnTo>
                <a:lnTo>
                  <a:pt x="1557502" y="2094611"/>
                </a:lnTo>
                <a:lnTo>
                  <a:pt x="1592326" y="2077212"/>
                </a:lnTo>
                <a:lnTo>
                  <a:pt x="1557299" y="2059686"/>
                </a:lnTo>
                <a:lnTo>
                  <a:pt x="1417701" y="1989836"/>
                </a:lnTo>
                <a:lnTo>
                  <a:pt x="1417701" y="2059686"/>
                </a:lnTo>
                <a:lnTo>
                  <a:pt x="49009" y="2059686"/>
                </a:lnTo>
                <a:lnTo>
                  <a:pt x="1500441" y="149593"/>
                </a:lnTo>
                <a:lnTo>
                  <a:pt x="1556131" y="191897"/>
                </a:lnTo>
                <a:lnTo>
                  <a:pt x="1570710" y="114554"/>
                </a:lnTo>
                <a:lnTo>
                  <a:pt x="1592326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825995" y="2734055"/>
            <a:ext cx="3744595" cy="84137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290195">
              <a:lnSpc>
                <a:spcPts val="3130"/>
              </a:lnSpc>
            </a:pPr>
            <a:r>
              <a:rPr sz="2800" dirty="0">
                <a:latin typeface="Calibri"/>
                <a:cs typeface="Calibri"/>
              </a:rPr>
              <a:t>В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чому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інтерес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інших</a:t>
            </a:r>
            <a:endParaRPr sz="2800">
              <a:latin typeface="Calibri"/>
              <a:cs typeface="Calibri"/>
            </a:endParaRPr>
          </a:p>
          <a:p>
            <a:pPr marL="375285">
              <a:lnSpc>
                <a:spcPct val="100000"/>
              </a:lnSpc>
            </a:pPr>
            <a:r>
              <a:rPr sz="2800" spc="-10" dirty="0">
                <a:latin typeface="Calibri"/>
                <a:cs typeface="Calibri"/>
              </a:rPr>
              <a:t>зацікавлених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сторін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238241" y="3155442"/>
            <a:ext cx="1588135" cy="1054100"/>
          </a:xfrm>
          <a:custGeom>
            <a:avLst/>
            <a:gdLst/>
            <a:ahLst/>
            <a:cxnLst/>
            <a:rect l="l" t="t" r="r" b="b"/>
            <a:pathLst>
              <a:path w="1588134" h="1054100">
                <a:moveTo>
                  <a:pt x="1432626" y="81456"/>
                </a:moveTo>
                <a:lnTo>
                  <a:pt x="0" y="1024890"/>
                </a:lnTo>
                <a:lnTo>
                  <a:pt x="19304" y="1054100"/>
                </a:lnTo>
                <a:lnTo>
                  <a:pt x="1451825" y="110609"/>
                </a:lnTo>
                <a:lnTo>
                  <a:pt x="1432626" y="81456"/>
                </a:lnTo>
                <a:close/>
              </a:path>
              <a:path w="1588134" h="1054100">
                <a:moveTo>
                  <a:pt x="1546465" y="71882"/>
                </a:moveTo>
                <a:lnTo>
                  <a:pt x="1447164" y="71882"/>
                </a:lnTo>
                <a:lnTo>
                  <a:pt x="1466468" y="100965"/>
                </a:lnTo>
                <a:lnTo>
                  <a:pt x="1451825" y="110609"/>
                </a:lnTo>
                <a:lnTo>
                  <a:pt x="1490217" y="168910"/>
                </a:lnTo>
                <a:lnTo>
                  <a:pt x="1546465" y="71882"/>
                </a:lnTo>
                <a:close/>
              </a:path>
              <a:path w="1588134" h="1054100">
                <a:moveTo>
                  <a:pt x="1447164" y="71882"/>
                </a:moveTo>
                <a:lnTo>
                  <a:pt x="1432626" y="81456"/>
                </a:lnTo>
                <a:lnTo>
                  <a:pt x="1451825" y="110609"/>
                </a:lnTo>
                <a:lnTo>
                  <a:pt x="1466468" y="100965"/>
                </a:lnTo>
                <a:lnTo>
                  <a:pt x="1447164" y="71882"/>
                </a:lnTo>
                <a:close/>
              </a:path>
              <a:path w="1588134" h="1054100">
                <a:moveTo>
                  <a:pt x="1588135" y="0"/>
                </a:moveTo>
                <a:lnTo>
                  <a:pt x="1394206" y="23113"/>
                </a:lnTo>
                <a:lnTo>
                  <a:pt x="1432626" y="81456"/>
                </a:lnTo>
                <a:lnTo>
                  <a:pt x="1447164" y="71882"/>
                </a:lnTo>
                <a:lnTo>
                  <a:pt x="1546465" y="71882"/>
                </a:lnTo>
                <a:lnTo>
                  <a:pt x="1588135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99535">
              <a:lnSpc>
                <a:spcPct val="100000"/>
              </a:lnSpc>
              <a:spcBef>
                <a:spcPts val="105"/>
              </a:spcBef>
            </a:pPr>
            <a:r>
              <a:rPr dirty="0"/>
              <a:t>Рух</a:t>
            </a:r>
            <a:r>
              <a:rPr spc="-10" dirty="0"/>
              <a:t> стартапу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9619" y="1197863"/>
            <a:ext cx="11000231" cy="46177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408919" y="5000244"/>
            <a:ext cx="1499870" cy="1632585"/>
          </a:xfrm>
          <a:prstGeom prst="rect">
            <a:avLst/>
          </a:prstGeom>
          <a:solidFill>
            <a:srgbClr val="FFFF85"/>
          </a:solidFill>
        </p:spPr>
        <p:txBody>
          <a:bodyPr vert="horz" wrap="square" lIns="0" tIns="31114" rIns="0" bIns="0" rtlCol="0">
            <a:spAutoFit/>
          </a:bodyPr>
          <a:lstStyle/>
          <a:p>
            <a:pPr marL="379095" indent="-286385">
              <a:lnSpc>
                <a:spcPct val="100000"/>
              </a:lnSpc>
              <a:spcBef>
                <a:spcPts val="244"/>
              </a:spcBef>
              <a:buFont typeface="Microsoft Sans Serif"/>
              <a:buChar char="•"/>
              <a:tabLst>
                <a:tab pos="379095" algn="l"/>
              </a:tabLst>
            </a:pPr>
            <a:r>
              <a:rPr sz="2000" spc="-10" dirty="0">
                <a:latin typeface="Calibri"/>
                <a:cs typeface="Calibri"/>
              </a:rPr>
              <a:t>Макет</a:t>
            </a:r>
            <a:endParaRPr sz="2000">
              <a:latin typeface="Calibri"/>
              <a:cs typeface="Calibri"/>
            </a:endParaRPr>
          </a:p>
          <a:p>
            <a:pPr marL="379095" indent="-286385">
              <a:lnSpc>
                <a:spcPct val="100000"/>
              </a:lnSpc>
              <a:buFont typeface="Microsoft Sans Serif"/>
              <a:buChar char="•"/>
              <a:tabLst>
                <a:tab pos="379095" algn="l"/>
              </a:tabLst>
            </a:pPr>
            <a:r>
              <a:rPr sz="2000" spc="-10" dirty="0">
                <a:latin typeface="Calibri"/>
                <a:cs typeface="Calibri"/>
              </a:rPr>
              <a:t>Прототип</a:t>
            </a:r>
            <a:endParaRPr sz="2000">
              <a:latin typeface="Calibri"/>
              <a:cs typeface="Calibri"/>
            </a:endParaRPr>
          </a:p>
          <a:p>
            <a:pPr marL="379095" indent="-286385">
              <a:lnSpc>
                <a:spcPct val="100000"/>
              </a:lnSpc>
              <a:buFont typeface="Microsoft Sans Serif"/>
              <a:buChar char="•"/>
              <a:tabLst>
                <a:tab pos="379095" algn="l"/>
              </a:tabLst>
            </a:pPr>
            <a:r>
              <a:rPr sz="2000" spc="-25" dirty="0">
                <a:latin typeface="Calibri"/>
                <a:cs typeface="Calibri"/>
              </a:rPr>
              <a:t>MVP</a:t>
            </a:r>
            <a:endParaRPr sz="2000">
              <a:latin typeface="Calibri"/>
              <a:cs typeface="Calibri"/>
            </a:endParaRPr>
          </a:p>
          <a:p>
            <a:pPr marL="379095" indent="-286385">
              <a:lnSpc>
                <a:spcPct val="100000"/>
              </a:lnSpc>
              <a:buFont typeface="Microsoft Sans Serif"/>
              <a:buChar char="•"/>
              <a:tabLst>
                <a:tab pos="379095" algn="l"/>
              </a:tabLst>
            </a:pPr>
            <a:r>
              <a:rPr sz="2000" spc="-25" dirty="0">
                <a:latin typeface="Calibri"/>
                <a:cs typeface="Calibri"/>
              </a:rPr>
              <a:t>MSP</a:t>
            </a:r>
            <a:endParaRPr sz="2000">
              <a:latin typeface="Calibri"/>
              <a:cs typeface="Calibri"/>
            </a:endParaRPr>
          </a:p>
          <a:p>
            <a:pPr marL="379095" indent="-286385">
              <a:lnSpc>
                <a:spcPct val="100000"/>
              </a:lnSpc>
              <a:buFont typeface="Microsoft Sans Serif"/>
              <a:buChar char="•"/>
              <a:tabLst>
                <a:tab pos="379095" algn="l"/>
              </a:tabLst>
            </a:pPr>
            <a:r>
              <a:rPr sz="2000" spc="-25" dirty="0">
                <a:latin typeface="Calibri"/>
                <a:cs typeface="Calibri"/>
              </a:rPr>
              <a:t>MUE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1757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Головний</a:t>
            </a:r>
            <a:r>
              <a:rPr spc="-180" dirty="0"/>
              <a:t> </a:t>
            </a:r>
            <a:r>
              <a:rPr spc="-10" dirty="0"/>
              <a:t>слоган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9978"/>
            <a:ext cx="6629400" cy="43192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84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"дешевше"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9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"краще"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84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"простіше"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8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"універсальним"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84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"спеціалізованим"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Font typeface="Microsoft Sans Serif"/>
              <a:buChar char="•"/>
            </a:pP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ІНАКШЕ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потрібне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ДЛЯ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СПОЖИВАЧА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2FE55-52EF-9A4F-1762-1C35CB52F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CD0E3-D25B-CFD8-63A4-E91D34F7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4560"/>
            <a:ext cx="11153931" cy="1325563"/>
          </a:xfrm>
        </p:spPr>
        <p:txBody>
          <a:bodyPr>
            <a:normAutofit/>
          </a:bodyPr>
          <a:lstStyle/>
          <a:p>
            <a:r>
              <a:rPr lang="uk-UA" sz="4000" b="1" dirty="0"/>
              <a:t>2.2 Методи і способи перевірки життєздатності ідеї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26AB0F-CA7D-E826-373E-6B637BDAE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9390"/>
            <a:ext cx="10515600" cy="5563485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Свідомо невірні:</a:t>
            </a:r>
          </a:p>
          <a:p>
            <a:r>
              <a:rPr lang="uk-UA" dirty="0"/>
              <a:t>1) проведення опитування. </a:t>
            </a:r>
          </a:p>
          <a:p>
            <a:r>
              <a:rPr lang="uk-UA" dirty="0"/>
              <a:t>2) створення кінцевого продукту </a:t>
            </a:r>
          </a:p>
          <a:p>
            <a:r>
              <a:rPr lang="uk-UA" b="1" dirty="0"/>
              <a:t>Ситуаційні - мають прагматичну цінність в залежності від ситуації: </a:t>
            </a:r>
          </a:p>
          <a:p>
            <a:r>
              <a:rPr lang="uk-UA" dirty="0"/>
              <a:t>1) підготовка цільової аудиторії. </a:t>
            </a:r>
          </a:p>
          <a:p>
            <a:r>
              <a:rPr lang="uk-UA" dirty="0"/>
              <a:t>2) інтерв'ювання потенційних покупців.</a:t>
            </a:r>
          </a:p>
          <a:p>
            <a:r>
              <a:rPr lang="ru-RU" dirty="0"/>
              <a:t>3) </a:t>
            </a:r>
            <a:r>
              <a:rPr lang="ru-RU" dirty="0" err="1"/>
              <a:t>створення</a:t>
            </a:r>
            <a:r>
              <a:rPr lang="ru-RU" dirty="0"/>
              <a:t> прототипу </a:t>
            </a:r>
            <a:r>
              <a:rPr lang="ru-RU" dirty="0" err="1"/>
              <a:t>версії</a:t>
            </a:r>
            <a:r>
              <a:rPr lang="ru-RU" dirty="0"/>
              <a:t> 0.01</a:t>
            </a:r>
          </a:p>
          <a:p>
            <a:r>
              <a:rPr lang="uk-UA" dirty="0"/>
              <a:t>4) </a:t>
            </a:r>
            <a:r>
              <a:rPr lang="uk-UA" dirty="0" err="1"/>
              <a:t>краудсорсінг</a:t>
            </a:r>
            <a:r>
              <a:rPr lang="uk-UA" dirty="0"/>
              <a:t>.</a:t>
            </a:r>
            <a:endParaRPr lang="uk-UA" b="1" dirty="0"/>
          </a:p>
          <a:p>
            <a:r>
              <a:rPr lang="uk-UA" b="1" dirty="0"/>
              <a:t>Ідеальні методи перевірки ідей</a:t>
            </a:r>
            <a:r>
              <a:rPr lang="uk-UA" dirty="0"/>
              <a:t> - майже завжди ідеальні за умови наявності необхідних сил і засобів:</a:t>
            </a:r>
          </a:p>
          <a:p>
            <a:r>
              <a:rPr lang="uk-UA" dirty="0"/>
              <a:t>1) створення </a:t>
            </a:r>
            <a:r>
              <a:rPr lang="uk-UA" dirty="0" err="1"/>
              <a:t>Лендінгу</a:t>
            </a:r>
            <a:endParaRPr lang="uk-UA" dirty="0"/>
          </a:p>
          <a:p>
            <a:r>
              <a:rPr lang="uk-UA" dirty="0"/>
              <a:t>2) створення продукту-пустушки.</a:t>
            </a:r>
          </a:p>
          <a:p>
            <a:r>
              <a:rPr lang="ru-RU" dirty="0"/>
              <a:t>3)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</a:t>
            </a:r>
          </a:p>
          <a:p>
            <a:r>
              <a:rPr lang="ru-RU" dirty="0"/>
              <a:t>4) </a:t>
            </a:r>
            <a:r>
              <a:rPr lang="ru-RU" dirty="0" err="1"/>
              <a:t>надання</a:t>
            </a:r>
            <a:r>
              <a:rPr lang="ru-RU" dirty="0"/>
              <a:t> продукту як </a:t>
            </a:r>
            <a:r>
              <a:rPr lang="ru-RU" dirty="0" err="1"/>
              <a:t>послуги</a:t>
            </a:r>
            <a:r>
              <a:rPr lang="ru-RU" dirty="0"/>
              <a:t>. </a:t>
            </a:r>
          </a:p>
          <a:p>
            <a:r>
              <a:rPr lang="ru-RU" dirty="0"/>
              <a:t>5) </a:t>
            </a:r>
            <a:r>
              <a:rPr lang="ru-RU" dirty="0" err="1"/>
              <a:t>завоювання</a:t>
            </a:r>
            <a:r>
              <a:rPr lang="ru-RU" dirty="0"/>
              <a:t> ринку з </a:t>
            </a:r>
            <a:r>
              <a:rPr lang="ru-RU" dirty="0" err="1"/>
              <a:t>наступною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8642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62375">
              <a:lnSpc>
                <a:spcPct val="100000"/>
              </a:lnSpc>
              <a:spcBef>
                <a:spcPts val="105"/>
              </a:spcBef>
            </a:pPr>
            <a:r>
              <a:rPr dirty="0"/>
              <a:t>Дві</a:t>
            </a:r>
            <a:r>
              <a:rPr spc="-60" dirty="0"/>
              <a:t> </a:t>
            </a:r>
            <a:r>
              <a:rPr spc="-10" dirty="0"/>
              <a:t>технології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330820" y="3661028"/>
            <a:ext cx="2813050" cy="1552575"/>
            <a:chOff x="7330820" y="3661028"/>
            <a:chExt cx="2813050" cy="1552575"/>
          </a:xfrm>
        </p:grpSpPr>
        <p:sp>
          <p:nvSpPr>
            <p:cNvPr id="4" name="object 4"/>
            <p:cNvSpPr/>
            <p:nvPr/>
          </p:nvSpPr>
          <p:spPr>
            <a:xfrm>
              <a:off x="7359395" y="3689603"/>
              <a:ext cx="2755900" cy="1495425"/>
            </a:xfrm>
            <a:custGeom>
              <a:avLst/>
              <a:gdLst/>
              <a:ahLst/>
              <a:cxnLst/>
              <a:rect l="l" t="t" r="r" b="b"/>
              <a:pathLst>
                <a:path w="2755900" h="1495425">
                  <a:moveTo>
                    <a:pt x="1377696" y="0"/>
                  </a:moveTo>
                  <a:lnTo>
                    <a:pt x="1316329" y="728"/>
                  </a:lnTo>
                  <a:lnTo>
                    <a:pt x="1255650" y="2892"/>
                  </a:lnTo>
                  <a:lnTo>
                    <a:pt x="1195715" y="6463"/>
                  </a:lnTo>
                  <a:lnTo>
                    <a:pt x="1136578" y="11409"/>
                  </a:lnTo>
                  <a:lnTo>
                    <a:pt x="1078297" y="17700"/>
                  </a:lnTo>
                  <a:lnTo>
                    <a:pt x="1020927" y="25306"/>
                  </a:lnTo>
                  <a:lnTo>
                    <a:pt x="964524" y="34197"/>
                  </a:lnTo>
                  <a:lnTo>
                    <a:pt x="909144" y="44341"/>
                  </a:lnTo>
                  <a:lnTo>
                    <a:pt x="854844" y="55709"/>
                  </a:lnTo>
                  <a:lnTo>
                    <a:pt x="801679" y="68271"/>
                  </a:lnTo>
                  <a:lnTo>
                    <a:pt x="749705" y="81995"/>
                  </a:lnTo>
                  <a:lnTo>
                    <a:pt x="698978" y="96852"/>
                  </a:lnTo>
                  <a:lnTo>
                    <a:pt x="649555" y="112811"/>
                  </a:lnTo>
                  <a:lnTo>
                    <a:pt x="601491" y="129843"/>
                  </a:lnTo>
                  <a:lnTo>
                    <a:pt x="554842" y="147915"/>
                  </a:lnTo>
                  <a:lnTo>
                    <a:pt x="509665" y="166999"/>
                  </a:lnTo>
                  <a:lnTo>
                    <a:pt x="466015" y="187063"/>
                  </a:lnTo>
                  <a:lnTo>
                    <a:pt x="423948" y="208077"/>
                  </a:lnTo>
                  <a:lnTo>
                    <a:pt x="383521" y="230012"/>
                  </a:lnTo>
                  <a:lnTo>
                    <a:pt x="344789" y="252836"/>
                  </a:lnTo>
                  <a:lnTo>
                    <a:pt x="307808" y="276519"/>
                  </a:lnTo>
                  <a:lnTo>
                    <a:pt x="272635" y="301032"/>
                  </a:lnTo>
                  <a:lnTo>
                    <a:pt x="239324" y="326342"/>
                  </a:lnTo>
                  <a:lnTo>
                    <a:pt x="207934" y="352421"/>
                  </a:lnTo>
                  <a:lnTo>
                    <a:pt x="178518" y="379238"/>
                  </a:lnTo>
                  <a:lnTo>
                    <a:pt x="151134" y="406761"/>
                  </a:lnTo>
                  <a:lnTo>
                    <a:pt x="102685" y="463810"/>
                  </a:lnTo>
                  <a:lnTo>
                    <a:pt x="63032" y="523323"/>
                  </a:lnTo>
                  <a:lnTo>
                    <a:pt x="32626" y="585058"/>
                  </a:lnTo>
                  <a:lnTo>
                    <a:pt x="11913" y="648772"/>
                  </a:lnTo>
                  <a:lnTo>
                    <a:pt x="1342" y="714221"/>
                  </a:lnTo>
                  <a:lnTo>
                    <a:pt x="0" y="747522"/>
                  </a:lnTo>
                  <a:lnTo>
                    <a:pt x="1342" y="780822"/>
                  </a:lnTo>
                  <a:lnTo>
                    <a:pt x="11913" y="846271"/>
                  </a:lnTo>
                  <a:lnTo>
                    <a:pt x="32626" y="909985"/>
                  </a:lnTo>
                  <a:lnTo>
                    <a:pt x="63032" y="971720"/>
                  </a:lnTo>
                  <a:lnTo>
                    <a:pt x="102685" y="1031233"/>
                  </a:lnTo>
                  <a:lnTo>
                    <a:pt x="151134" y="1088282"/>
                  </a:lnTo>
                  <a:lnTo>
                    <a:pt x="178518" y="1115805"/>
                  </a:lnTo>
                  <a:lnTo>
                    <a:pt x="207934" y="1142622"/>
                  </a:lnTo>
                  <a:lnTo>
                    <a:pt x="239324" y="1168701"/>
                  </a:lnTo>
                  <a:lnTo>
                    <a:pt x="272635" y="1194011"/>
                  </a:lnTo>
                  <a:lnTo>
                    <a:pt x="307808" y="1218524"/>
                  </a:lnTo>
                  <a:lnTo>
                    <a:pt x="344789" y="1242207"/>
                  </a:lnTo>
                  <a:lnTo>
                    <a:pt x="383521" y="1265031"/>
                  </a:lnTo>
                  <a:lnTo>
                    <a:pt x="423948" y="1286966"/>
                  </a:lnTo>
                  <a:lnTo>
                    <a:pt x="466015" y="1307980"/>
                  </a:lnTo>
                  <a:lnTo>
                    <a:pt x="509665" y="1328044"/>
                  </a:lnTo>
                  <a:lnTo>
                    <a:pt x="554842" y="1347128"/>
                  </a:lnTo>
                  <a:lnTo>
                    <a:pt x="601491" y="1365200"/>
                  </a:lnTo>
                  <a:lnTo>
                    <a:pt x="649555" y="1382232"/>
                  </a:lnTo>
                  <a:lnTo>
                    <a:pt x="698978" y="1398191"/>
                  </a:lnTo>
                  <a:lnTo>
                    <a:pt x="749705" y="1413048"/>
                  </a:lnTo>
                  <a:lnTo>
                    <a:pt x="801679" y="1426772"/>
                  </a:lnTo>
                  <a:lnTo>
                    <a:pt x="854844" y="1439334"/>
                  </a:lnTo>
                  <a:lnTo>
                    <a:pt x="909144" y="1450702"/>
                  </a:lnTo>
                  <a:lnTo>
                    <a:pt x="964524" y="1460846"/>
                  </a:lnTo>
                  <a:lnTo>
                    <a:pt x="1020927" y="1469737"/>
                  </a:lnTo>
                  <a:lnTo>
                    <a:pt x="1078297" y="1477343"/>
                  </a:lnTo>
                  <a:lnTo>
                    <a:pt x="1136578" y="1483634"/>
                  </a:lnTo>
                  <a:lnTo>
                    <a:pt x="1195715" y="1488580"/>
                  </a:lnTo>
                  <a:lnTo>
                    <a:pt x="1255650" y="1492151"/>
                  </a:lnTo>
                  <a:lnTo>
                    <a:pt x="1316329" y="1494315"/>
                  </a:lnTo>
                  <a:lnTo>
                    <a:pt x="1377696" y="1495044"/>
                  </a:lnTo>
                  <a:lnTo>
                    <a:pt x="1439062" y="1494315"/>
                  </a:lnTo>
                  <a:lnTo>
                    <a:pt x="1499741" y="1492151"/>
                  </a:lnTo>
                  <a:lnTo>
                    <a:pt x="1559676" y="1488580"/>
                  </a:lnTo>
                  <a:lnTo>
                    <a:pt x="1618813" y="1483634"/>
                  </a:lnTo>
                  <a:lnTo>
                    <a:pt x="1677094" y="1477343"/>
                  </a:lnTo>
                  <a:lnTo>
                    <a:pt x="1734464" y="1469737"/>
                  </a:lnTo>
                  <a:lnTo>
                    <a:pt x="1790867" y="1460846"/>
                  </a:lnTo>
                  <a:lnTo>
                    <a:pt x="1846247" y="1450702"/>
                  </a:lnTo>
                  <a:lnTo>
                    <a:pt x="1900547" y="1439334"/>
                  </a:lnTo>
                  <a:lnTo>
                    <a:pt x="1953712" y="1426772"/>
                  </a:lnTo>
                  <a:lnTo>
                    <a:pt x="2005686" y="1413048"/>
                  </a:lnTo>
                  <a:lnTo>
                    <a:pt x="2056413" y="1398191"/>
                  </a:lnTo>
                  <a:lnTo>
                    <a:pt x="2105836" y="1382232"/>
                  </a:lnTo>
                  <a:lnTo>
                    <a:pt x="2153900" y="1365200"/>
                  </a:lnTo>
                  <a:lnTo>
                    <a:pt x="2200549" y="1347128"/>
                  </a:lnTo>
                  <a:lnTo>
                    <a:pt x="2245726" y="1328044"/>
                  </a:lnTo>
                  <a:lnTo>
                    <a:pt x="2289376" y="1307980"/>
                  </a:lnTo>
                  <a:lnTo>
                    <a:pt x="2331443" y="1286966"/>
                  </a:lnTo>
                  <a:lnTo>
                    <a:pt x="2371870" y="1265031"/>
                  </a:lnTo>
                  <a:lnTo>
                    <a:pt x="2410602" y="1242207"/>
                  </a:lnTo>
                  <a:lnTo>
                    <a:pt x="2447583" y="1218524"/>
                  </a:lnTo>
                  <a:lnTo>
                    <a:pt x="2482756" y="1194011"/>
                  </a:lnTo>
                  <a:lnTo>
                    <a:pt x="2516067" y="1168701"/>
                  </a:lnTo>
                  <a:lnTo>
                    <a:pt x="2547457" y="1142622"/>
                  </a:lnTo>
                  <a:lnTo>
                    <a:pt x="2576873" y="1115805"/>
                  </a:lnTo>
                  <a:lnTo>
                    <a:pt x="2604257" y="1088282"/>
                  </a:lnTo>
                  <a:lnTo>
                    <a:pt x="2652706" y="1031233"/>
                  </a:lnTo>
                  <a:lnTo>
                    <a:pt x="2692359" y="971720"/>
                  </a:lnTo>
                  <a:lnTo>
                    <a:pt x="2722765" y="909985"/>
                  </a:lnTo>
                  <a:lnTo>
                    <a:pt x="2743478" y="846271"/>
                  </a:lnTo>
                  <a:lnTo>
                    <a:pt x="2754049" y="780822"/>
                  </a:lnTo>
                  <a:lnTo>
                    <a:pt x="2755392" y="747522"/>
                  </a:lnTo>
                  <a:lnTo>
                    <a:pt x="2754049" y="714221"/>
                  </a:lnTo>
                  <a:lnTo>
                    <a:pt x="2743478" y="648772"/>
                  </a:lnTo>
                  <a:lnTo>
                    <a:pt x="2722765" y="585058"/>
                  </a:lnTo>
                  <a:lnTo>
                    <a:pt x="2692359" y="523323"/>
                  </a:lnTo>
                  <a:lnTo>
                    <a:pt x="2652706" y="463810"/>
                  </a:lnTo>
                  <a:lnTo>
                    <a:pt x="2604257" y="406761"/>
                  </a:lnTo>
                  <a:lnTo>
                    <a:pt x="2576873" y="379238"/>
                  </a:lnTo>
                  <a:lnTo>
                    <a:pt x="2547457" y="352421"/>
                  </a:lnTo>
                  <a:lnTo>
                    <a:pt x="2516067" y="326342"/>
                  </a:lnTo>
                  <a:lnTo>
                    <a:pt x="2482756" y="301032"/>
                  </a:lnTo>
                  <a:lnTo>
                    <a:pt x="2447583" y="276519"/>
                  </a:lnTo>
                  <a:lnTo>
                    <a:pt x="2410602" y="252836"/>
                  </a:lnTo>
                  <a:lnTo>
                    <a:pt x="2371870" y="230012"/>
                  </a:lnTo>
                  <a:lnTo>
                    <a:pt x="2331443" y="208077"/>
                  </a:lnTo>
                  <a:lnTo>
                    <a:pt x="2289376" y="187063"/>
                  </a:lnTo>
                  <a:lnTo>
                    <a:pt x="2245726" y="166999"/>
                  </a:lnTo>
                  <a:lnTo>
                    <a:pt x="2200549" y="147915"/>
                  </a:lnTo>
                  <a:lnTo>
                    <a:pt x="2153900" y="129843"/>
                  </a:lnTo>
                  <a:lnTo>
                    <a:pt x="2105836" y="112811"/>
                  </a:lnTo>
                  <a:lnTo>
                    <a:pt x="2056413" y="96852"/>
                  </a:lnTo>
                  <a:lnTo>
                    <a:pt x="2005686" y="81995"/>
                  </a:lnTo>
                  <a:lnTo>
                    <a:pt x="1953712" y="68271"/>
                  </a:lnTo>
                  <a:lnTo>
                    <a:pt x="1900547" y="55709"/>
                  </a:lnTo>
                  <a:lnTo>
                    <a:pt x="1846247" y="44341"/>
                  </a:lnTo>
                  <a:lnTo>
                    <a:pt x="1790867" y="34197"/>
                  </a:lnTo>
                  <a:lnTo>
                    <a:pt x="1734464" y="25306"/>
                  </a:lnTo>
                  <a:lnTo>
                    <a:pt x="1677094" y="17700"/>
                  </a:lnTo>
                  <a:lnTo>
                    <a:pt x="1618813" y="11409"/>
                  </a:lnTo>
                  <a:lnTo>
                    <a:pt x="1559676" y="6463"/>
                  </a:lnTo>
                  <a:lnTo>
                    <a:pt x="1499741" y="2892"/>
                  </a:lnTo>
                  <a:lnTo>
                    <a:pt x="1439062" y="728"/>
                  </a:lnTo>
                  <a:lnTo>
                    <a:pt x="137769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59395" y="3689603"/>
              <a:ext cx="2755900" cy="1495425"/>
            </a:xfrm>
            <a:custGeom>
              <a:avLst/>
              <a:gdLst/>
              <a:ahLst/>
              <a:cxnLst/>
              <a:rect l="l" t="t" r="r" b="b"/>
              <a:pathLst>
                <a:path w="2755900" h="1495425">
                  <a:moveTo>
                    <a:pt x="0" y="747522"/>
                  </a:moveTo>
                  <a:lnTo>
                    <a:pt x="5332" y="681295"/>
                  </a:lnTo>
                  <a:lnTo>
                    <a:pt x="21030" y="616682"/>
                  </a:lnTo>
                  <a:lnTo>
                    <a:pt x="46645" y="553928"/>
                  </a:lnTo>
                  <a:lnTo>
                    <a:pt x="81731" y="493273"/>
                  </a:lnTo>
                  <a:lnTo>
                    <a:pt x="125838" y="434962"/>
                  </a:lnTo>
                  <a:lnTo>
                    <a:pt x="178518" y="379238"/>
                  </a:lnTo>
                  <a:lnTo>
                    <a:pt x="207934" y="352421"/>
                  </a:lnTo>
                  <a:lnTo>
                    <a:pt x="239324" y="326342"/>
                  </a:lnTo>
                  <a:lnTo>
                    <a:pt x="272635" y="301032"/>
                  </a:lnTo>
                  <a:lnTo>
                    <a:pt x="307808" y="276519"/>
                  </a:lnTo>
                  <a:lnTo>
                    <a:pt x="344789" y="252836"/>
                  </a:lnTo>
                  <a:lnTo>
                    <a:pt x="383521" y="230012"/>
                  </a:lnTo>
                  <a:lnTo>
                    <a:pt x="423948" y="208077"/>
                  </a:lnTo>
                  <a:lnTo>
                    <a:pt x="466015" y="187063"/>
                  </a:lnTo>
                  <a:lnTo>
                    <a:pt x="509665" y="166999"/>
                  </a:lnTo>
                  <a:lnTo>
                    <a:pt x="554842" y="147915"/>
                  </a:lnTo>
                  <a:lnTo>
                    <a:pt x="601491" y="129843"/>
                  </a:lnTo>
                  <a:lnTo>
                    <a:pt x="649555" y="112811"/>
                  </a:lnTo>
                  <a:lnTo>
                    <a:pt x="698978" y="96852"/>
                  </a:lnTo>
                  <a:lnTo>
                    <a:pt x="749705" y="81995"/>
                  </a:lnTo>
                  <a:lnTo>
                    <a:pt x="801679" y="68271"/>
                  </a:lnTo>
                  <a:lnTo>
                    <a:pt x="854844" y="55709"/>
                  </a:lnTo>
                  <a:lnTo>
                    <a:pt x="909144" y="44341"/>
                  </a:lnTo>
                  <a:lnTo>
                    <a:pt x="964524" y="34197"/>
                  </a:lnTo>
                  <a:lnTo>
                    <a:pt x="1020927" y="25306"/>
                  </a:lnTo>
                  <a:lnTo>
                    <a:pt x="1078297" y="17700"/>
                  </a:lnTo>
                  <a:lnTo>
                    <a:pt x="1136578" y="11409"/>
                  </a:lnTo>
                  <a:lnTo>
                    <a:pt x="1195715" y="6463"/>
                  </a:lnTo>
                  <a:lnTo>
                    <a:pt x="1255650" y="2892"/>
                  </a:lnTo>
                  <a:lnTo>
                    <a:pt x="1316329" y="728"/>
                  </a:lnTo>
                  <a:lnTo>
                    <a:pt x="1377696" y="0"/>
                  </a:lnTo>
                  <a:lnTo>
                    <a:pt x="1439062" y="728"/>
                  </a:lnTo>
                  <a:lnTo>
                    <a:pt x="1499741" y="2892"/>
                  </a:lnTo>
                  <a:lnTo>
                    <a:pt x="1559676" y="6463"/>
                  </a:lnTo>
                  <a:lnTo>
                    <a:pt x="1618813" y="11409"/>
                  </a:lnTo>
                  <a:lnTo>
                    <a:pt x="1677094" y="17700"/>
                  </a:lnTo>
                  <a:lnTo>
                    <a:pt x="1734464" y="25306"/>
                  </a:lnTo>
                  <a:lnTo>
                    <a:pt x="1790867" y="34197"/>
                  </a:lnTo>
                  <a:lnTo>
                    <a:pt x="1846247" y="44341"/>
                  </a:lnTo>
                  <a:lnTo>
                    <a:pt x="1900547" y="55709"/>
                  </a:lnTo>
                  <a:lnTo>
                    <a:pt x="1953712" y="68271"/>
                  </a:lnTo>
                  <a:lnTo>
                    <a:pt x="2005686" y="81995"/>
                  </a:lnTo>
                  <a:lnTo>
                    <a:pt x="2056413" y="96852"/>
                  </a:lnTo>
                  <a:lnTo>
                    <a:pt x="2105836" y="112811"/>
                  </a:lnTo>
                  <a:lnTo>
                    <a:pt x="2153900" y="129843"/>
                  </a:lnTo>
                  <a:lnTo>
                    <a:pt x="2200549" y="147915"/>
                  </a:lnTo>
                  <a:lnTo>
                    <a:pt x="2245726" y="166999"/>
                  </a:lnTo>
                  <a:lnTo>
                    <a:pt x="2289376" y="187063"/>
                  </a:lnTo>
                  <a:lnTo>
                    <a:pt x="2331443" y="208077"/>
                  </a:lnTo>
                  <a:lnTo>
                    <a:pt x="2371870" y="230012"/>
                  </a:lnTo>
                  <a:lnTo>
                    <a:pt x="2410602" y="252836"/>
                  </a:lnTo>
                  <a:lnTo>
                    <a:pt x="2447583" y="276519"/>
                  </a:lnTo>
                  <a:lnTo>
                    <a:pt x="2482756" y="301032"/>
                  </a:lnTo>
                  <a:lnTo>
                    <a:pt x="2516067" y="326342"/>
                  </a:lnTo>
                  <a:lnTo>
                    <a:pt x="2547457" y="352421"/>
                  </a:lnTo>
                  <a:lnTo>
                    <a:pt x="2576873" y="379238"/>
                  </a:lnTo>
                  <a:lnTo>
                    <a:pt x="2604257" y="406761"/>
                  </a:lnTo>
                  <a:lnTo>
                    <a:pt x="2652706" y="463810"/>
                  </a:lnTo>
                  <a:lnTo>
                    <a:pt x="2692359" y="523323"/>
                  </a:lnTo>
                  <a:lnTo>
                    <a:pt x="2722765" y="585058"/>
                  </a:lnTo>
                  <a:lnTo>
                    <a:pt x="2743478" y="648772"/>
                  </a:lnTo>
                  <a:lnTo>
                    <a:pt x="2754049" y="714221"/>
                  </a:lnTo>
                  <a:lnTo>
                    <a:pt x="2755392" y="747522"/>
                  </a:lnTo>
                  <a:lnTo>
                    <a:pt x="2754049" y="780822"/>
                  </a:lnTo>
                  <a:lnTo>
                    <a:pt x="2743478" y="846271"/>
                  </a:lnTo>
                  <a:lnTo>
                    <a:pt x="2722765" y="909985"/>
                  </a:lnTo>
                  <a:lnTo>
                    <a:pt x="2692359" y="971720"/>
                  </a:lnTo>
                  <a:lnTo>
                    <a:pt x="2652706" y="1031233"/>
                  </a:lnTo>
                  <a:lnTo>
                    <a:pt x="2604257" y="1088282"/>
                  </a:lnTo>
                  <a:lnTo>
                    <a:pt x="2576873" y="1115805"/>
                  </a:lnTo>
                  <a:lnTo>
                    <a:pt x="2547457" y="1142622"/>
                  </a:lnTo>
                  <a:lnTo>
                    <a:pt x="2516067" y="1168701"/>
                  </a:lnTo>
                  <a:lnTo>
                    <a:pt x="2482756" y="1194011"/>
                  </a:lnTo>
                  <a:lnTo>
                    <a:pt x="2447583" y="1218524"/>
                  </a:lnTo>
                  <a:lnTo>
                    <a:pt x="2410602" y="1242207"/>
                  </a:lnTo>
                  <a:lnTo>
                    <a:pt x="2371870" y="1265031"/>
                  </a:lnTo>
                  <a:lnTo>
                    <a:pt x="2331443" y="1286966"/>
                  </a:lnTo>
                  <a:lnTo>
                    <a:pt x="2289376" y="1307980"/>
                  </a:lnTo>
                  <a:lnTo>
                    <a:pt x="2245726" y="1328044"/>
                  </a:lnTo>
                  <a:lnTo>
                    <a:pt x="2200549" y="1347128"/>
                  </a:lnTo>
                  <a:lnTo>
                    <a:pt x="2153900" y="1365200"/>
                  </a:lnTo>
                  <a:lnTo>
                    <a:pt x="2105836" y="1382232"/>
                  </a:lnTo>
                  <a:lnTo>
                    <a:pt x="2056413" y="1398191"/>
                  </a:lnTo>
                  <a:lnTo>
                    <a:pt x="2005686" y="1413048"/>
                  </a:lnTo>
                  <a:lnTo>
                    <a:pt x="1953712" y="1426772"/>
                  </a:lnTo>
                  <a:lnTo>
                    <a:pt x="1900547" y="1439334"/>
                  </a:lnTo>
                  <a:lnTo>
                    <a:pt x="1846247" y="1450702"/>
                  </a:lnTo>
                  <a:lnTo>
                    <a:pt x="1790867" y="1460846"/>
                  </a:lnTo>
                  <a:lnTo>
                    <a:pt x="1734464" y="1469737"/>
                  </a:lnTo>
                  <a:lnTo>
                    <a:pt x="1677094" y="1477343"/>
                  </a:lnTo>
                  <a:lnTo>
                    <a:pt x="1618813" y="1483634"/>
                  </a:lnTo>
                  <a:lnTo>
                    <a:pt x="1559676" y="1488580"/>
                  </a:lnTo>
                  <a:lnTo>
                    <a:pt x="1499741" y="1492151"/>
                  </a:lnTo>
                  <a:lnTo>
                    <a:pt x="1439062" y="1494315"/>
                  </a:lnTo>
                  <a:lnTo>
                    <a:pt x="1377696" y="1495044"/>
                  </a:lnTo>
                  <a:lnTo>
                    <a:pt x="1316329" y="1494315"/>
                  </a:lnTo>
                  <a:lnTo>
                    <a:pt x="1255650" y="1492151"/>
                  </a:lnTo>
                  <a:lnTo>
                    <a:pt x="1195715" y="1488580"/>
                  </a:lnTo>
                  <a:lnTo>
                    <a:pt x="1136578" y="1483634"/>
                  </a:lnTo>
                  <a:lnTo>
                    <a:pt x="1078297" y="1477343"/>
                  </a:lnTo>
                  <a:lnTo>
                    <a:pt x="1020927" y="1469737"/>
                  </a:lnTo>
                  <a:lnTo>
                    <a:pt x="964524" y="1460846"/>
                  </a:lnTo>
                  <a:lnTo>
                    <a:pt x="909144" y="1450702"/>
                  </a:lnTo>
                  <a:lnTo>
                    <a:pt x="854844" y="1439334"/>
                  </a:lnTo>
                  <a:lnTo>
                    <a:pt x="801679" y="1426772"/>
                  </a:lnTo>
                  <a:lnTo>
                    <a:pt x="749705" y="1413048"/>
                  </a:lnTo>
                  <a:lnTo>
                    <a:pt x="698978" y="1398191"/>
                  </a:lnTo>
                  <a:lnTo>
                    <a:pt x="649555" y="1382232"/>
                  </a:lnTo>
                  <a:lnTo>
                    <a:pt x="601491" y="1365200"/>
                  </a:lnTo>
                  <a:lnTo>
                    <a:pt x="554842" y="1347128"/>
                  </a:lnTo>
                  <a:lnTo>
                    <a:pt x="509665" y="1328044"/>
                  </a:lnTo>
                  <a:lnTo>
                    <a:pt x="466015" y="1307980"/>
                  </a:lnTo>
                  <a:lnTo>
                    <a:pt x="423948" y="1286966"/>
                  </a:lnTo>
                  <a:lnTo>
                    <a:pt x="383521" y="1265031"/>
                  </a:lnTo>
                  <a:lnTo>
                    <a:pt x="344789" y="1242207"/>
                  </a:lnTo>
                  <a:lnTo>
                    <a:pt x="307808" y="1218524"/>
                  </a:lnTo>
                  <a:lnTo>
                    <a:pt x="272635" y="1194011"/>
                  </a:lnTo>
                  <a:lnTo>
                    <a:pt x="239324" y="1168701"/>
                  </a:lnTo>
                  <a:lnTo>
                    <a:pt x="207934" y="1142622"/>
                  </a:lnTo>
                  <a:lnTo>
                    <a:pt x="178518" y="1115805"/>
                  </a:lnTo>
                  <a:lnTo>
                    <a:pt x="151134" y="1088282"/>
                  </a:lnTo>
                  <a:lnTo>
                    <a:pt x="102685" y="1031233"/>
                  </a:lnTo>
                  <a:lnTo>
                    <a:pt x="63032" y="971720"/>
                  </a:lnTo>
                  <a:lnTo>
                    <a:pt x="32626" y="909985"/>
                  </a:lnTo>
                  <a:lnTo>
                    <a:pt x="11913" y="846271"/>
                  </a:lnTo>
                  <a:lnTo>
                    <a:pt x="1342" y="780822"/>
                  </a:lnTo>
                  <a:lnTo>
                    <a:pt x="0" y="747522"/>
                  </a:lnTo>
                  <a:close/>
                </a:path>
              </a:pathLst>
            </a:custGeom>
            <a:ln w="5715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078469" y="4248657"/>
            <a:ext cx="131889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СПОЖИВАЧ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93334" y="3677665"/>
            <a:ext cx="1779905" cy="1520825"/>
            <a:chOff x="5593334" y="3677665"/>
            <a:chExt cx="1779905" cy="1520825"/>
          </a:xfrm>
        </p:grpSpPr>
        <p:sp>
          <p:nvSpPr>
            <p:cNvPr id="8" name="object 8"/>
            <p:cNvSpPr/>
            <p:nvPr/>
          </p:nvSpPr>
          <p:spPr>
            <a:xfrm>
              <a:off x="5606034" y="3690365"/>
              <a:ext cx="1754505" cy="1495425"/>
            </a:xfrm>
            <a:custGeom>
              <a:avLst/>
              <a:gdLst/>
              <a:ahLst/>
              <a:cxnLst/>
              <a:rect l="l" t="t" r="r" b="b"/>
              <a:pathLst>
                <a:path w="1754504" h="1495425">
                  <a:moveTo>
                    <a:pt x="1006601" y="0"/>
                  </a:moveTo>
                  <a:lnTo>
                    <a:pt x="1006601" y="373760"/>
                  </a:lnTo>
                  <a:lnTo>
                    <a:pt x="0" y="373760"/>
                  </a:lnTo>
                  <a:lnTo>
                    <a:pt x="0" y="1121282"/>
                  </a:lnTo>
                  <a:lnTo>
                    <a:pt x="1006601" y="1121282"/>
                  </a:lnTo>
                  <a:lnTo>
                    <a:pt x="1006601" y="1495043"/>
                  </a:lnTo>
                  <a:lnTo>
                    <a:pt x="1754123" y="747521"/>
                  </a:lnTo>
                  <a:lnTo>
                    <a:pt x="100660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06034" y="3690365"/>
              <a:ext cx="1754505" cy="1495425"/>
            </a:xfrm>
            <a:custGeom>
              <a:avLst/>
              <a:gdLst/>
              <a:ahLst/>
              <a:cxnLst/>
              <a:rect l="l" t="t" r="r" b="b"/>
              <a:pathLst>
                <a:path w="1754504" h="1495425">
                  <a:moveTo>
                    <a:pt x="0" y="373760"/>
                  </a:moveTo>
                  <a:lnTo>
                    <a:pt x="1006601" y="373760"/>
                  </a:lnTo>
                  <a:lnTo>
                    <a:pt x="1006601" y="0"/>
                  </a:lnTo>
                  <a:lnTo>
                    <a:pt x="1754123" y="747521"/>
                  </a:lnTo>
                  <a:lnTo>
                    <a:pt x="1006601" y="1495043"/>
                  </a:lnTo>
                  <a:lnTo>
                    <a:pt x="1006601" y="1121282"/>
                  </a:lnTo>
                  <a:lnTo>
                    <a:pt x="0" y="1121282"/>
                  </a:lnTo>
                  <a:lnTo>
                    <a:pt x="0" y="37376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976873" y="4248657"/>
            <a:ext cx="63627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0" dirty="0">
                <a:latin typeface="Calibri"/>
                <a:cs typeface="Calibri"/>
              </a:rPr>
              <a:t>PUSH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197605" y="3677665"/>
            <a:ext cx="2421255" cy="1520825"/>
            <a:chOff x="3197605" y="3677665"/>
            <a:chExt cx="2421255" cy="1520825"/>
          </a:xfrm>
        </p:grpSpPr>
        <p:sp>
          <p:nvSpPr>
            <p:cNvPr id="12" name="object 12"/>
            <p:cNvSpPr/>
            <p:nvPr/>
          </p:nvSpPr>
          <p:spPr>
            <a:xfrm>
              <a:off x="3210305" y="3690365"/>
              <a:ext cx="2395855" cy="1495425"/>
            </a:xfrm>
            <a:custGeom>
              <a:avLst/>
              <a:gdLst/>
              <a:ahLst/>
              <a:cxnLst/>
              <a:rect l="l" t="t" r="r" b="b"/>
              <a:pathLst>
                <a:path w="2395854" h="1495425">
                  <a:moveTo>
                    <a:pt x="1197864" y="0"/>
                  </a:moveTo>
                  <a:lnTo>
                    <a:pt x="1139827" y="861"/>
                  </a:lnTo>
                  <a:lnTo>
                    <a:pt x="1082504" y="3421"/>
                  </a:lnTo>
                  <a:lnTo>
                    <a:pt x="1025956" y="7639"/>
                  </a:lnTo>
                  <a:lnTo>
                    <a:pt x="970247" y="13477"/>
                  </a:lnTo>
                  <a:lnTo>
                    <a:pt x="915438" y="20895"/>
                  </a:lnTo>
                  <a:lnTo>
                    <a:pt x="861593" y="29855"/>
                  </a:lnTo>
                  <a:lnTo>
                    <a:pt x="808775" y="40316"/>
                  </a:lnTo>
                  <a:lnTo>
                    <a:pt x="757045" y="52240"/>
                  </a:lnTo>
                  <a:lnTo>
                    <a:pt x="706468" y="65589"/>
                  </a:lnTo>
                  <a:lnTo>
                    <a:pt x="657106" y="80321"/>
                  </a:lnTo>
                  <a:lnTo>
                    <a:pt x="609021" y="96399"/>
                  </a:lnTo>
                  <a:lnTo>
                    <a:pt x="562276" y="113784"/>
                  </a:lnTo>
                  <a:lnTo>
                    <a:pt x="516934" y="132436"/>
                  </a:lnTo>
                  <a:lnTo>
                    <a:pt x="473058" y="152315"/>
                  </a:lnTo>
                  <a:lnTo>
                    <a:pt x="430711" y="173384"/>
                  </a:lnTo>
                  <a:lnTo>
                    <a:pt x="389955" y="195603"/>
                  </a:lnTo>
                  <a:lnTo>
                    <a:pt x="350853" y="218932"/>
                  </a:lnTo>
                  <a:lnTo>
                    <a:pt x="313468" y="243332"/>
                  </a:lnTo>
                  <a:lnTo>
                    <a:pt x="277862" y="268765"/>
                  </a:lnTo>
                  <a:lnTo>
                    <a:pt x="244099" y="295191"/>
                  </a:lnTo>
                  <a:lnTo>
                    <a:pt x="212240" y="322571"/>
                  </a:lnTo>
                  <a:lnTo>
                    <a:pt x="182350" y="350866"/>
                  </a:lnTo>
                  <a:lnTo>
                    <a:pt x="154490" y="380037"/>
                  </a:lnTo>
                  <a:lnTo>
                    <a:pt x="128724" y="410045"/>
                  </a:lnTo>
                  <a:lnTo>
                    <a:pt x="105113" y="440849"/>
                  </a:lnTo>
                  <a:lnTo>
                    <a:pt x="83722" y="472413"/>
                  </a:lnTo>
                  <a:lnTo>
                    <a:pt x="47846" y="537658"/>
                  </a:lnTo>
                  <a:lnTo>
                    <a:pt x="21599" y="605466"/>
                  </a:lnTo>
                  <a:lnTo>
                    <a:pt x="5483" y="675525"/>
                  </a:lnTo>
                  <a:lnTo>
                    <a:pt x="0" y="747521"/>
                  </a:lnTo>
                  <a:lnTo>
                    <a:pt x="1381" y="783742"/>
                  </a:lnTo>
                  <a:lnTo>
                    <a:pt x="12244" y="854809"/>
                  </a:lnTo>
                  <a:lnTo>
                    <a:pt x="33488" y="923782"/>
                  </a:lnTo>
                  <a:lnTo>
                    <a:pt x="64612" y="990348"/>
                  </a:lnTo>
                  <a:lnTo>
                    <a:pt x="105113" y="1054194"/>
                  </a:lnTo>
                  <a:lnTo>
                    <a:pt x="128724" y="1084998"/>
                  </a:lnTo>
                  <a:lnTo>
                    <a:pt x="154490" y="1115006"/>
                  </a:lnTo>
                  <a:lnTo>
                    <a:pt x="182350" y="1144177"/>
                  </a:lnTo>
                  <a:lnTo>
                    <a:pt x="212240" y="1172472"/>
                  </a:lnTo>
                  <a:lnTo>
                    <a:pt x="244099" y="1199852"/>
                  </a:lnTo>
                  <a:lnTo>
                    <a:pt x="277862" y="1226278"/>
                  </a:lnTo>
                  <a:lnTo>
                    <a:pt x="313468" y="1251711"/>
                  </a:lnTo>
                  <a:lnTo>
                    <a:pt x="350853" y="1276111"/>
                  </a:lnTo>
                  <a:lnTo>
                    <a:pt x="389955" y="1299440"/>
                  </a:lnTo>
                  <a:lnTo>
                    <a:pt x="430711" y="1321659"/>
                  </a:lnTo>
                  <a:lnTo>
                    <a:pt x="473058" y="1342728"/>
                  </a:lnTo>
                  <a:lnTo>
                    <a:pt x="516934" y="1362607"/>
                  </a:lnTo>
                  <a:lnTo>
                    <a:pt x="562276" y="1381259"/>
                  </a:lnTo>
                  <a:lnTo>
                    <a:pt x="609021" y="1398644"/>
                  </a:lnTo>
                  <a:lnTo>
                    <a:pt x="657106" y="1414722"/>
                  </a:lnTo>
                  <a:lnTo>
                    <a:pt x="706468" y="1429454"/>
                  </a:lnTo>
                  <a:lnTo>
                    <a:pt x="757045" y="1442803"/>
                  </a:lnTo>
                  <a:lnTo>
                    <a:pt x="808775" y="1454727"/>
                  </a:lnTo>
                  <a:lnTo>
                    <a:pt x="861593" y="1465188"/>
                  </a:lnTo>
                  <a:lnTo>
                    <a:pt x="915438" y="1474148"/>
                  </a:lnTo>
                  <a:lnTo>
                    <a:pt x="970247" y="1481566"/>
                  </a:lnTo>
                  <a:lnTo>
                    <a:pt x="1025956" y="1487404"/>
                  </a:lnTo>
                  <a:lnTo>
                    <a:pt x="1082504" y="1491622"/>
                  </a:lnTo>
                  <a:lnTo>
                    <a:pt x="1139827" y="1494182"/>
                  </a:lnTo>
                  <a:lnTo>
                    <a:pt x="1197864" y="1495043"/>
                  </a:lnTo>
                  <a:lnTo>
                    <a:pt x="1255900" y="1494182"/>
                  </a:lnTo>
                  <a:lnTo>
                    <a:pt x="1313223" y="1491622"/>
                  </a:lnTo>
                  <a:lnTo>
                    <a:pt x="1369771" y="1487404"/>
                  </a:lnTo>
                  <a:lnTo>
                    <a:pt x="1425480" y="1481566"/>
                  </a:lnTo>
                  <a:lnTo>
                    <a:pt x="1480289" y="1474148"/>
                  </a:lnTo>
                  <a:lnTo>
                    <a:pt x="1534134" y="1465188"/>
                  </a:lnTo>
                  <a:lnTo>
                    <a:pt x="1586952" y="1454727"/>
                  </a:lnTo>
                  <a:lnTo>
                    <a:pt x="1638682" y="1442803"/>
                  </a:lnTo>
                  <a:lnTo>
                    <a:pt x="1689259" y="1429454"/>
                  </a:lnTo>
                  <a:lnTo>
                    <a:pt x="1738621" y="1414722"/>
                  </a:lnTo>
                  <a:lnTo>
                    <a:pt x="1786706" y="1398644"/>
                  </a:lnTo>
                  <a:lnTo>
                    <a:pt x="1833451" y="1381259"/>
                  </a:lnTo>
                  <a:lnTo>
                    <a:pt x="1878793" y="1362607"/>
                  </a:lnTo>
                  <a:lnTo>
                    <a:pt x="1922669" y="1342728"/>
                  </a:lnTo>
                  <a:lnTo>
                    <a:pt x="1965016" y="1321659"/>
                  </a:lnTo>
                  <a:lnTo>
                    <a:pt x="2005772" y="1299440"/>
                  </a:lnTo>
                  <a:lnTo>
                    <a:pt x="2044874" y="1276111"/>
                  </a:lnTo>
                  <a:lnTo>
                    <a:pt x="2082259" y="1251711"/>
                  </a:lnTo>
                  <a:lnTo>
                    <a:pt x="2117865" y="1226278"/>
                  </a:lnTo>
                  <a:lnTo>
                    <a:pt x="2151628" y="1199852"/>
                  </a:lnTo>
                  <a:lnTo>
                    <a:pt x="2183487" y="1172472"/>
                  </a:lnTo>
                  <a:lnTo>
                    <a:pt x="2213377" y="1144177"/>
                  </a:lnTo>
                  <a:lnTo>
                    <a:pt x="2241237" y="1115006"/>
                  </a:lnTo>
                  <a:lnTo>
                    <a:pt x="2267003" y="1084998"/>
                  </a:lnTo>
                  <a:lnTo>
                    <a:pt x="2290614" y="1054194"/>
                  </a:lnTo>
                  <a:lnTo>
                    <a:pt x="2312005" y="1022630"/>
                  </a:lnTo>
                  <a:lnTo>
                    <a:pt x="2347881" y="957385"/>
                  </a:lnTo>
                  <a:lnTo>
                    <a:pt x="2374128" y="889577"/>
                  </a:lnTo>
                  <a:lnTo>
                    <a:pt x="2390244" y="819518"/>
                  </a:lnTo>
                  <a:lnTo>
                    <a:pt x="2395728" y="747521"/>
                  </a:lnTo>
                  <a:lnTo>
                    <a:pt x="2394346" y="711301"/>
                  </a:lnTo>
                  <a:lnTo>
                    <a:pt x="2383483" y="640234"/>
                  </a:lnTo>
                  <a:lnTo>
                    <a:pt x="2362239" y="571261"/>
                  </a:lnTo>
                  <a:lnTo>
                    <a:pt x="2331115" y="504695"/>
                  </a:lnTo>
                  <a:lnTo>
                    <a:pt x="2290614" y="440849"/>
                  </a:lnTo>
                  <a:lnTo>
                    <a:pt x="2267003" y="410045"/>
                  </a:lnTo>
                  <a:lnTo>
                    <a:pt x="2241237" y="380037"/>
                  </a:lnTo>
                  <a:lnTo>
                    <a:pt x="2213377" y="350866"/>
                  </a:lnTo>
                  <a:lnTo>
                    <a:pt x="2183487" y="322571"/>
                  </a:lnTo>
                  <a:lnTo>
                    <a:pt x="2151628" y="295191"/>
                  </a:lnTo>
                  <a:lnTo>
                    <a:pt x="2117865" y="268765"/>
                  </a:lnTo>
                  <a:lnTo>
                    <a:pt x="2082259" y="243332"/>
                  </a:lnTo>
                  <a:lnTo>
                    <a:pt x="2044874" y="218932"/>
                  </a:lnTo>
                  <a:lnTo>
                    <a:pt x="2005772" y="195603"/>
                  </a:lnTo>
                  <a:lnTo>
                    <a:pt x="1965016" y="173384"/>
                  </a:lnTo>
                  <a:lnTo>
                    <a:pt x="1922669" y="152315"/>
                  </a:lnTo>
                  <a:lnTo>
                    <a:pt x="1878793" y="132436"/>
                  </a:lnTo>
                  <a:lnTo>
                    <a:pt x="1833451" y="113784"/>
                  </a:lnTo>
                  <a:lnTo>
                    <a:pt x="1786706" y="96399"/>
                  </a:lnTo>
                  <a:lnTo>
                    <a:pt x="1738621" y="80321"/>
                  </a:lnTo>
                  <a:lnTo>
                    <a:pt x="1689259" y="65589"/>
                  </a:lnTo>
                  <a:lnTo>
                    <a:pt x="1638682" y="52240"/>
                  </a:lnTo>
                  <a:lnTo>
                    <a:pt x="1586952" y="40316"/>
                  </a:lnTo>
                  <a:lnTo>
                    <a:pt x="1534134" y="29855"/>
                  </a:lnTo>
                  <a:lnTo>
                    <a:pt x="1480289" y="20895"/>
                  </a:lnTo>
                  <a:lnTo>
                    <a:pt x="1425480" y="13477"/>
                  </a:lnTo>
                  <a:lnTo>
                    <a:pt x="1369771" y="7639"/>
                  </a:lnTo>
                  <a:lnTo>
                    <a:pt x="1313223" y="3421"/>
                  </a:lnTo>
                  <a:lnTo>
                    <a:pt x="1255900" y="861"/>
                  </a:lnTo>
                  <a:lnTo>
                    <a:pt x="1197864" y="0"/>
                  </a:lnTo>
                  <a:close/>
                </a:path>
              </a:pathLst>
            </a:custGeom>
            <a:solidFill>
              <a:srgbClr val="EB7B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10305" y="3690365"/>
              <a:ext cx="2395855" cy="1495425"/>
            </a:xfrm>
            <a:custGeom>
              <a:avLst/>
              <a:gdLst/>
              <a:ahLst/>
              <a:cxnLst/>
              <a:rect l="l" t="t" r="r" b="b"/>
              <a:pathLst>
                <a:path w="2395854" h="1495425">
                  <a:moveTo>
                    <a:pt x="0" y="747521"/>
                  </a:moveTo>
                  <a:lnTo>
                    <a:pt x="5483" y="675525"/>
                  </a:lnTo>
                  <a:lnTo>
                    <a:pt x="21599" y="605466"/>
                  </a:lnTo>
                  <a:lnTo>
                    <a:pt x="47846" y="537658"/>
                  </a:lnTo>
                  <a:lnTo>
                    <a:pt x="83722" y="472413"/>
                  </a:lnTo>
                  <a:lnTo>
                    <a:pt x="105113" y="440849"/>
                  </a:lnTo>
                  <a:lnTo>
                    <a:pt x="128724" y="410045"/>
                  </a:lnTo>
                  <a:lnTo>
                    <a:pt x="154490" y="380037"/>
                  </a:lnTo>
                  <a:lnTo>
                    <a:pt x="182350" y="350866"/>
                  </a:lnTo>
                  <a:lnTo>
                    <a:pt x="212240" y="322571"/>
                  </a:lnTo>
                  <a:lnTo>
                    <a:pt x="244099" y="295191"/>
                  </a:lnTo>
                  <a:lnTo>
                    <a:pt x="277862" y="268765"/>
                  </a:lnTo>
                  <a:lnTo>
                    <a:pt x="313468" y="243332"/>
                  </a:lnTo>
                  <a:lnTo>
                    <a:pt x="350853" y="218932"/>
                  </a:lnTo>
                  <a:lnTo>
                    <a:pt x="389955" y="195603"/>
                  </a:lnTo>
                  <a:lnTo>
                    <a:pt x="430711" y="173384"/>
                  </a:lnTo>
                  <a:lnTo>
                    <a:pt x="473058" y="152315"/>
                  </a:lnTo>
                  <a:lnTo>
                    <a:pt x="516934" y="132436"/>
                  </a:lnTo>
                  <a:lnTo>
                    <a:pt x="562276" y="113784"/>
                  </a:lnTo>
                  <a:lnTo>
                    <a:pt x="609021" y="96399"/>
                  </a:lnTo>
                  <a:lnTo>
                    <a:pt x="657106" y="80321"/>
                  </a:lnTo>
                  <a:lnTo>
                    <a:pt x="706468" y="65589"/>
                  </a:lnTo>
                  <a:lnTo>
                    <a:pt x="757045" y="52240"/>
                  </a:lnTo>
                  <a:lnTo>
                    <a:pt x="808775" y="40316"/>
                  </a:lnTo>
                  <a:lnTo>
                    <a:pt x="861593" y="29855"/>
                  </a:lnTo>
                  <a:lnTo>
                    <a:pt x="915438" y="20895"/>
                  </a:lnTo>
                  <a:lnTo>
                    <a:pt x="970247" y="13477"/>
                  </a:lnTo>
                  <a:lnTo>
                    <a:pt x="1025956" y="7639"/>
                  </a:lnTo>
                  <a:lnTo>
                    <a:pt x="1082504" y="3421"/>
                  </a:lnTo>
                  <a:lnTo>
                    <a:pt x="1139827" y="861"/>
                  </a:lnTo>
                  <a:lnTo>
                    <a:pt x="1197864" y="0"/>
                  </a:lnTo>
                  <a:lnTo>
                    <a:pt x="1255900" y="861"/>
                  </a:lnTo>
                  <a:lnTo>
                    <a:pt x="1313223" y="3421"/>
                  </a:lnTo>
                  <a:lnTo>
                    <a:pt x="1369771" y="7639"/>
                  </a:lnTo>
                  <a:lnTo>
                    <a:pt x="1425480" y="13477"/>
                  </a:lnTo>
                  <a:lnTo>
                    <a:pt x="1480289" y="20895"/>
                  </a:lnTo>
                  <a:lnTo>
                    <a:pt x="1534134" y="29855"/>
                  </a:lnTo>
                  <a:lnTo>
                    <a:pt x="1586952" y="40316"/>
                  </a:lnTo>
                  <a:lnTo>
                    <a:pt x="1638682" y="52240"/>
                  </a:lnTo>
                  <a:lnTo>
                    <a:pt x="1689259" y="65589"/>
                  </a:lnTo>
                  <a:lnTo>
                    <a:pt x="1738621" y="80321"/>
                  </a:lnTo>
                  <a:lnTo>
                    <a:pt x="1786706" y="96399"/>
                  </a:lnTo>
                  <a:lnTo>
                    <a:pt x="1833451" y="113784"/>
                  </a:lnTo>
                  <a:lnTo>
                    <a:pt x="1878793" y="132436"/>
                  </a:lnTo>
                  <a:lnTo>
                    <a:pt x="1922669" y="152315"/>
                  </a:lnTo>
                  <a:lnTo>
                    <a:pt x="1965016" y="173384"/>
                  </a:lnTo>
                  <a:lnTo>
                    <a:pt x="2005772" y="195603"/>
                  </a:lnTo>
                  <a:lnTo>
                    <a:pt x="2044874" y="218932"/>
                  </a:lnTo>
                  <a:lnTo>
                    <a:pt x="2082259" y="243332"/>
                  </a:lnTo>
                  <a:lnTo>
                    <a:pt x="2117865" y="268765"/>
                  </a:lnTo>
                  <a:lnTo>
                    <a:pt x="2151628" y="295191"/>
                  </a:lnTo>
                  <a:lnTo>
                    <a:pt x="2183487" y="322571"/>
                  </a:lnTo>
                  <a:lnTo>
                    <a:pt x="2213377" y="350866"/>
                  </a:lnTo>
                  <a:lnTo>
                    <a:pt x="2241237" y="380037"/>
                  </a:lnTo>
                  <a:lnTo>
                    <a:pt x="2267003" y="410045"/>
                  </a:lnTo>
                  <a:lnTo>
                    <a:pt x="2290614" y="440849"/>
                  </a:lnTo>
                  <a:lnTo>
                    <a:pt x="2312005" y="472413"/>
                  </a:lnTo>
                  <a:lnTo>
                    <a:pt x="2347881" y="537658"/>
                  </a:lnTo>
                  <a:lnTo>
                    <a:pt x="2374128" y="605466"/>
                  </a:lnTo>
                  <a:lnTo>
                    <a:pt x="2390244" y="675525"/>
                  </a:lnTo>
                  <a:lnTo>
                    <a:pt x="2395728" y="747521"/>
                  </a:lnTo>
                  <a:lnTo>
                    <a:pt x="2394346" y="783742"/>
                  </a:lnTo>
                  <a:lnTo>
                    <a:pt x="2383483" y="854809"/>
                  </a:lnTo>
                  <a:lnTo>
                    <a:pt x="2362239" y="923782"/>
                  </a:lnTo>
                  <a:lnTo>
                    <a:pt x="2331115" y="990348"/>
                  </a:lnTo>
                  <a:lnTo>
                    <a:pt x="2290614" y="1054194"/>
                  </a:lnTo>
                  <a:lnTo>
                    <a:pt x="2267003" y="1084998"/>
                  </a:lnTo>
                  <a:lnTo>
                    <a:pt x="2241237" y="1115006"/>
                  </a:lnTo>
                  <a:lnTo>
                    <a:pt x="2213377" y="1144177"/>
                  </a:lnTo>
                  <a:lnTo>
                    <a:pt x="2183487" y="1172472"/>
                  </a:lnTo>
                  <a:lnTo>
                    <a:pt x="2151628" y="1199852"/>
                  </a:lnTo>
                  <a:lnTo>
                    <a:pt x="2117865" y="1226278"/>
                  </a:lnTo>
                  <a:lnTo>
                    <a:pt x="2082259" y="1251711"/>
                  </a:lnTo>
                  <a:lnTo>
                    <a:pt x="2044874" y="1276111"/>
                  </a:lnTo>
                  <a:lnTo>
                    <a:pt x="2005772" y="1299440"/>
                  </a:lnTo>
                  <a:lnTo>
                    <a:pt x="1965016" y="1321659"/>
                  </a:lnTo>
                  <a:lnTo>
                    <a:pt x="1922669" y="1342728"/>
                  </a:lnTo>
                  <a:lnTo>
                    <a:pt x="1878793" y="1362607"/>
                  </a:lnTo>
                  <a:lnTo>
                    <a:pt x="1833451" y="1381259"/>
                  </a:lnTo>
                  <a:lnTo>
                    <a:pt x="1786706" y="1398644"/>
                  </a:lnTo>
                  <a:lnTo>
                    <a:pt x="1738621" y="1414722"/>
                  </a:lnTo>
                  <a:lnTo>
                    <a:pt x="1689259" y="1429454"/>
                  </a:lnTo>
                  <a:lnTo>
                    <a:pt x="1638682" y="1442803"/>
                  </a:lnTo>
                  <a:lnTo>
                    <a:pt x="1586952" y="1454727"/>
                  </a:lnTo>
                  <a:lnTo>
                    <a:pt x="1534134" y="1465188"/>
                  </a:lnTo>
                  <a:lnTo>
                    <a:pt x="1480289" y="1474148"/>
                  </a:lnTo>
                  <a:lnTo>
                    <a:pt x="1425480" y="1481566"/>
                  </a:lnTo>
                  <a:lnTo>
                    <a:pt x="1369771" y="1487404"/>
                  </a:lnTo>
                  <a:lnTo>
                    <a:pt x="1313223" y="1491622"/>
                  </a:lnTo>
                  <a:lnTo>
                    <a:pt x="1255900" y="1494182"/>
                  </a:lnTo>
                  <a:lnTo>
                    <a:pt x="1197864" y="1495043"/>
                  </a:lnTo>
                  <a:lnTo>
                    <a:pt x="1139827" y="1494182"/>
                  </a:lnTo>
                  <a:lnTo>
                    <a:pt x="1082504" y="1491622"/>
                  </a:lnTo>
                  <a:lnTo>
                    <a:pt x="1025956" y="1487404"/>
                  </a:lnTo>
                  <a:lnTo>
                    <a:pt x="970247" y="1481566"/>
                  </a:lnTo>
                  <a:lnTo>
                    <a:pt x="915438" y="1474148"/>
                  </a:lnTo>
                  <a:lnTo>
                    <a:pt x="861593" y="1465188"/>
                  </a:lnTo>
                  <a:lnTo>
                    <a:pt x="808775" y="1454727"/>
                  </a:lnTo>
                  <a:lnTo>
                    <a:pt x="757045" y="1442803"/>
                  </a:lnTo>
                  <a:lnTo>
                    <a:pt x="706468" y="1429454"/>
                  </a:lnTo>
                  <a:lnTo>
                    <a:pt x="657106" y="1414722"/>
                  </a:lnTo>
                  <a:lnTo>
                    <a:pt x="609021" y="1398644"/>
                  </a:lnTo>
                  <a:lnTo>
                    <a:pt x="562276" y="1381259"/>
                  </a:lnTo>
                  <a:lnTo>
                    <a:pt x="516934" y="1362607"/>
                  </a:lnTo>
                  <a:lnTo>
                    <a:pt x="473058" y="1342728"/>
                  </a:lnTo>
                  <a:lnTo>
                    <a:pt x="430711" y="1321659"/>
                  </a:lnTo>
                  <a:lnTo>
                    <a:pt x="389955" y="1299440"/>
                  </a:lnTo>
                  <a:lnTo>
                    <a:pt x="350853" y="1276111"/>
                  </a:lnTo>
                  <a:lnTo>
                    <a:pt x="313468" y="1251711"/>
                  </a:lnTo>
                  <a:lnTo>
                    <a:pt x="277862" y="1226278"/>
                  </a:lnTo>
                  <a:lnTo>
                    <a:pt x="244099" y="1199852"/>
                  </a:lnTo>
                  <a:lnTo>
                    <a:pt x="212240" y="1172472"/>
                  </a:lnTo>
                  <a:lnTo>
                    <a:pt x="182350" y="1144177"/>
                  </a:lnTo>
                  <a:lnTo>
                    <a:pt x="154490" y="1115006"/>
                  </a:lnTo>
                  <a:lnTo>
                    <a:pt x="128724" y="1084998"/>
                  </a:lnTo>
                  <a:lnTo>
                    <a:pt x="105113" y="1054194"/>
                  </a:lnTo>
                  <a:lnTo>
                    <a:pt x="83722" y="1022630"/>
                  </a:lnTo>
                  <a:lnTo>
                    <a:pt x="47846" y="957385"/>
                  </a:lnTo>
                  <a:lnTo>
                    <a:pt x="21599" y="889577"/>
                  </a:lnTo>
                  <a:lnTo>
                    <a:pt x="5483" y="819518"/>
                  </a:lnTo>
                  <a:lnTo>
                    <a:pt x="0" y="74752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852164" y="4248657"/>
            <a:ext cx="111061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latin typeface="Calibri"/>
                <a:cs typeface="Calibri"/>
              </a:rPr>
              <a:t>ПРОДУКТ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852414" y="2109470"/>
            <a:ext cx="1738630" cy="1437005"/>
            <a:chOff x="5852414" y="2109470"/>
            <a:chExt cx="1738630" cy="1437005"/>
          </a:xfrm>
        </p:grpSpPr>
        <p:sp>
          <p:nvSpPr>
            <p:cNvPr id="16" name="object 16"/>
            <p:cNvSpPr/>
            <p:nvPr/>
          </p:nvSpPr>
          <p:spPr>
            <a:xfrm>
              <a:off x="5865114" y="2122170"/>
              <a:ext cx="1713230" cy="1411605"/>
            </a:xfrm>
            <a:custGeom>
              <a:avLst/>
              <a:gdLst/>
              <a:ahLst/>
              <a:cxnLst/>
              <a:rect l="l" t="t" r="r" b="b"/>
              <a:pathLst>
                <a:path w="1713229" h="1411604">
                  <a:moveTo>
                    <a:pt x="1007363" y="0"/>
                  </a:moveTo>
                  <a:lnTo>
                    <a:pt x="1007363" y="352805"/>
                  </a:lnTo>
                  <a:lnTo>
                    <a:pt x="0" y="352805"/>
                  </a:lnTo>
                  <a:lnTo>
                    <a:pt x="0" y="1058417"/>
                  </a:lnTo>
                  <a:lnTo>
                    <a:pt x="1007363" y="1058417"/>
                  </a:lnTo>
                  <a:lnTo>
                    <a:pt x="1007363" y="1411224"/>
                  </a:lnTo>
                  <a:lnTo>
                    <a:pt x="1712976" y="705612"/>
                  </a:lnTo>
                  <a:lnTo>
                    <a:pt x="1007363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65114" y="2122170"/>
              <a:ext cx="1713230" cy="1411605"/>
            </a:xfrm>
            <a:custGeom>
              <a:avLst/>
              <a:gdLst/>
              <a:ahLst/>
              <a:cxnLst/>
              <a:rect l="l" t="t" r="r" b="b"/>
              <a:pathLst>
                <a:path w="1713229" h="1411604">
                  <a:moveTo>
                    <a:pt x="0" y="352805"/>
                  </a:moveTo>
                  <a:lnTo>
                    <a:pt x="1007363" y="352805"/>
                  </a:lnTo>
                  <a:lnTo>
                    <a:pt x="1007363" y="0"/>
                  </a:lnTo>
                  <a:lnTo>
                    <a:pt x="1712976" y="705612"/>
                  </a:lnTo>
                  <a:lnTo>
                    <a:pt x="1007363" y="1411224"/>
                  </a:lnTo>
                  <a:lnTo>
                    <a:pt x="1007363" y="1058417"/>
                  </a:lnTo>
                  <a:lnTo>
                    <a:pt x="0" y="1058417"/>
                  </a:lnTo>
                  <a:lnTo>
                    <a:pt x="0" y="35280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261861" y="2637231"/>
            <a:ext cx="56705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0" dirty="0">
                <a:latin typeface="Calibri"/>
                <a:cs typeface="Calibri"/>
              </a:rPr>
              <a:t>PULL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142869" y="2092832"/>
            <a:ext cx="2750185" cy="1468755"/>
            <a:chOff x="3142869" y="2092832"/>
            <a:chExt cx="2750185" cy="1468755"/>
          </a:xfrm>
        </p:grpSpPr>
        <p:sp>
          <p:nvSpPr>
            <p:cNvPr id="20" name="object 20"/>
            <p:cNvSpPr/>
            <p:nvPr/>
          </p:nvSpPr>
          <p:spPr>
            <a:xfrm>
              <a:off x="3171444" y="2121407"/>
              <a:ext cx="2693035" cy="1411605"/>
            </a:xfrm>
            <a:custGeom>
              <a:avLst/>
              <a:gdLst/>
              <a:ahLst/>
              <a:cxnLst/>
              <a:rect l="l" t="t" r="r" b="b"/>
              <a:pathLst>
                <a:path w="2693035" h="1411604">
                  <a:moveTo>
                    <a:pt x="1346454" y="0"/>
                  </a:moveTo>
                  <a:lnTo>
                    <a:pt x="1284824" y="726"/>
                  </a:lnTo>
                  <a:lnTo>
                    <a:pt x="1223905" y="2884"/>
                  </a:lnTo>
                  <a:lnTo>
                    <a:pt x="1163756" y="6442"/>
                  </a:lnTo>
                  <a:lnTo>
                    <a:pt x="1104437" y="11370"/>
                  </a:lnTo>
                  <a:lnTo>
                    <a:pt x="1046008" y="17636"/>
                  </a:lnTo>
                  <a:lnTo>
                    <a:pt x="988527" y="25209"/>
                  </a:lnTo>
                  <a:lnTo>
                    <a:pt x="932054" y="34058"/>
                  </a:lnTo>
                  <a:lnTo>
                    <a:pt x="876649" y="44152"/>
                  </a:lnTo>
                  <a:lnTo>
                    <a:pt x="822370" y="55459"/>
                  </a:lnTo>
                  <a:lnTo>
                    <a:pt x="769278" y="67948"/>
                  </a:lnTo>
                  <a:lnTo>
                    <a:pt x="717432" y="81589"/>
                  </a:lnTo>
                  <a:lnTo>
                    <a:pt x="666891" y="96350"/>
                  </a:lnTo>
                  <a:lnTo>
                    <a:pt x="617714" y="112200"/>
                  </a:lnTo>
                  <a:lnTo>
                    <a:pt x="569962" y="129108"/>
                  </a:lnTo>
                  <a:lnTo>
                    <a:pt x="523693" y="147042"/>
                  </a:lnTo>
                  <a:lnTo>
                    <a:pt x="478967" y="165971"/>
                  </a:lnTo>
                  <a:lnTo>
                    <a:pt x="435844" y="185865"/>
                  </a:lnTo>
                  <a:lnTo>
                    <a:pt x="394382" y="206692"/>
                  </a:lnTo>
                  <a:lnTo>
                    <a:pt x="354642" y="228421"/>
                  </a:lnTo>
                  <a:lnTo>
                    <a:pt x="316682" y="251020"/>
                  </a:lnTo>
                  <a:lnTo>
                    <a:pt x="280563" y="274460"/>
                  </a:lnTo>
                  <a:lnTo>
                    <a:pt x="246343" y="298707"/>
                  </a:lnTo>
                  <a:lnTo>
                    <a:pt x="214082" y="323732"/>
                  </a:lnTo>
                  <a:lnTo>
                    <a:pt x="183839" y="349504"/>
                  </a:lnTo>
                  <a:lnTo>
                    <a:pt x="155674" y="375990"/>
                  </a:lnTo>
                  <a:lnTo>
                    <a:pt x="105816" y="430982"/>
                  </a:lnTo>
                  <a:lnTo>
                    <a:pt x="64983" y="488460"/>
                  </a:lnTo>
                  <a:lnTo>
                    <a:pt x="33650" y="548175"/>
                  </a:lnTo>
                  <a:lnTo>
                    <a:pt x="12292" y="609877"/>
                  </a:lnTo>
                  <a:lnTo>
                    <a:pt x="1385" y="673318"/>
                  </a:lnTo>
                  <a:lnTo>
                    <a:pt x="0" y="705612"/>
                  </a:lnTo>
                  <a:lnTo>
                    <a:pt x="1385" y="737905"/>
                  </a:lnTo>
                  <a:lnTo>
                    <a:pt x="12292" y="801346"/>
                  </a:lnTo>
                  <a:lnTo>
                    <a:pt x="33650" y="863048"/>
                  </a:lnTo>
                  <a:lnTo>
                    <a:pt x="64983" y="922763"/>
                  </a:lnTo>
                  <a:lnTo>
                    <a:pt x="105816" y="980241"/>
                  </a:lnTo>
                  <a:lnTo>
                    <a:pt x="155674" y="1035233"/>
                  </a:lnTo>
                  <a:lnTo>
                    <a:pt x="183839" y="1061719"/>
                  </a:lnTo>
                  <a:lnTo>
                    <a:pt x="214082" y="1087491"/>
                  </a:lnTo>
                  <a:lnTo>
                    <a:pt x="246343" y="1112516"/>
                  </a:lnTo>
                  <a:lnTo>
                    <a:pt x="280563" y="1136763"/>
                  </a:lnTo>
                  <a:lnTo>
                    <a:pt x="316682" y="1160203"/>
                  </a:lnTo>
                  <a:lnTo>
                    <a:pt x="354642" y="1182802"/>
                  </a:lnTo>
                  <a:lnTo>
                    <a:pt x="394382" y="1204531"/>
                  </a:lnTo>
                  <a:lnTo>
                    <a:pt x="435844" y="1225358"/>
                  </a:lnTo>
                  <a:lnTo>
                    <a:pt x="478967" y="1245252"/>
                  </a:lnTo>
                  <a:lnTo>
                    <a:pt x="523693" y="1264181"/>
                  </a:lnTo>
                  <a:lnTo>
                    <a:pt x="569962" y="1282115"/>
                  </a:lnTo>
                  <a:lnTo>
                    <a:pt x="617714" y="1299023"/>
                  </a:lnTo>
                  <a:lnTo>
                    <a:pt x="666891" y="1314873"/>
                  </a:lnTo>
                  <a:lnTo>
                    <a:pt x="717432" y="1329634"/>
                  </a:lnTo>
                  <a:lnTo>
                    <a:pt x="769278" y="1343275"/>
                  </a:lnTo>
                  <a:lnTo>
                    <a:pt x="822370" y="1355764"/>
                  </a:lnTo>
                  <a:lnTo>
                    <a:pt x="876649" y="1367071"/>
                  </a:lnTo>
                  <a:lnTo>
                    <a:pt x="932054" y="1377165"/>
                  </a:lnTo>
                  <a:lnTo>
                    <a:pt x="988527" y="1386014"/>
                  </a:lnTo>
                  <a:lnTo>
                    <a:pt x="1046008" y="1393587"/>
                  </a:lnTo>
                  <a:lnTo>
                    <a:pt x="1104437" y="1399853"/>
                  </a:lnTo>
                  <a:lnTo>
                    <a:pt x="1163756" y="1404781"/>
                  </a:lnTo>
                  <a:lnTo>
                    <a:pt x="1223905" y="1408339"/>
                  </a:lnTo>
                  <a:lnTo>
                    <a:pt x="1284824" y="1410497"/>
                  </a:lnTo>
                  <a:lnTo>
                    <a:pt x="1346454" y="1411224"/>
                  </a:lnTo>
                  <a:lnTo>
                    <a:pt x="1408083" y="1410497"/>
                  </a:lnTo>
                  <a:lnTo>
                    <a:pt x="1469002" y="1408339"/>
                  </a:lnTo>
                  <a:lnTo>
                    <a:pt x="1529151" y="1404781"/>
                  </a:lnTo>
                  <a:lnTo>
                    <a:pt x="1588470" y="1399853"/>
                  </a:lnTo>
                  <a:lnTo>
                    <a:pt x="1646899" y="1393587"/>
                  </a:lnTo>
                  <a:lnTo>
                    <a:pt x="1704380" y="1386014"/>
                  </a:lnTo>
                  <a:lnTo>
                    <a:pt x="1760853" y="1377165"/>
                  </a:lnTo>
                  <a:lnTo>
                    <a:pt x="1816258" y="1367071"/>
                  </a:lnTo>
                  <a:lnTo>
                    <a:pt x="1870537" y="1355764"/>
                  </a:lnTo>
                  <a:lnTo>
                    <a:pt x="1923629" y="1343275"/>
                  </a:lnTo>
                  <a:lnTo>
                    <a:pt x="1975475" y="1329634"/>
                  </a:lnTo>
                  <a:lnTo>
                    <a:pt x="2026016" y="1314873"/>
                  </a:lnTo>
                  <a:lnTo>
                    <a:pt x="2075193" y="1299023"/>
                  </a:lnTo>
                  <a:lnTo>
                    <a:pt x="2122945" y="1282115"/>
                  </a:lnTo>
                  <a:lnTo>
                    <a:pt x="2169214" y="1264181"/>
                  </a:lnTo>
                  <a:lnTo>
                    <a:pt x="2213940" y="1245252"/>
                  </a:lnTo>
                  <a:lnTo>
                    <a:pt x="2257063" y="1225358"/>
                  </a:lnTo>
                  <a:lnTo>
                    <a:pt x="2298525" y="1204531"/>
                  </a:lnTo>
                  <a:lnTo>
                    <a:pt x="2338265" y="1182802"/>
                  </a:lnTo>
                  <a:lnTo>
                    <a:pt x="2376225" y="1160203"/>
                  </a:lnTo>
                  <a:lnTo>
                    <a:pt x="2412344" y="1136763"/>
                  </a:lnTo>
                  <a:lnTo>
                    <a:pt x="2446564" y="1112516"/>
                  </a:lnTo>
                  <a:lnTo>
                    <a:pt x="2478825" y="1087491"/>
                  </a:lnTo>
                  <a:lnTo>
                    <a:pt x="2509068" y="1061719"/>
                  </a:lnTo>
                  <a:lnTo>
                    <a:pt x="2537233" y="1035233"/>
                  </a:lnTo>
                  <a:lnTo>
                    <a:pt x="2587091" y="980241"/>
                  </a:lnTo>
                  <a:lnTo>
                    <a:pt x="2627924" y="922763"/>
                  </a:lnTo>
                  <a:lnTo>
                    <a:pt x="2659257" y="863048"/>
                  </a:lnTo>
                  <a:lnTo>
                    <a:pt x="2680615" y="801346"/>
                  </a:lnTo>
                  <a:lnTo>
                    <a:pt x="2691522" y="737905"/>
                  </a:lnTo>
                  <a:lnTo>
                    <a:pt x="2692908" y="705612"/>
                  </a:lnTo>
                  <a:lnTo>
                    <a:pt x="2691522" y="673318"/>
                  </a:lnTo>
                  <a:lnTo>
                    <a:pt x="2680615" y="609877"/>
                  </a:lnTo>
                  <a:lnTo>
                    <a:pt x="2659257" y="548175"/>
                  </a:lnTo>
                  <a:lnTo>
                    <a:pt x="2627924" y="488460"/>
                  </a:lnTo>
                  <a:lnTo>
                    <a:pt x="2587091" y="430982"/>
                  </a:lnTo>
                  <a:lnTo>
                    <a:pt x="2537233" y="375990"/>
                  </a:lnTo>
                  <a:lnTo>
                    <a:pt x="2509068" y="349504"/>
                  </a:lnTo>
                  <a:lnTo>
                    <a:pt x="2478825" y="323732"/>
                  </a:lnTo>
                  <a:lnTo>
                    <a:pt x="2446564" y="298707"/>
                  </a:lnTo>
                  <a:lnTo>
                    <a:pt x="2412344" y="274460"/>
                  </a:lnTo>
                  <a:lnTo>
                    <a:pt x="2376225" y="251020"/>
                  </a:lnTo>
                  <a:lnTo>
                    <a:pt x="2338265" y="228421"/>
                  </a:lnTo>
                  <a:lnTo>
                    <a:pt x="2298525" y="206692"/>
                  </a:lnTo>
                  <a:lnTo>
                    <a:pt x="2257063" y="185865"/>
                  </a:lnTo>
                  <a:lnTo>
                    <a:pt x="2213940" y="165971"/>
                  </a:lnTo>
                  <a:lnTo>
                    <a:pt x="2169214" y="147042"/>
                  </a:lnTo>
                  <a:lnTo>
                    <a:pt x="2122945" y="129108"/>
                  </a:lnTo>
                  <a:lnTo>
                    <a:pt x="2075193" y="112200"/>
                  </a:lnTo>
                  <a:lnTo>
                    <a:pt x="2026016" y="96350"/>
                  </a:lnTo>
                  <a:lnTo>
                    <a:pt x="1975475" y="81589"/>
                  </a:lnTo>
                  <a:lnTo>
                    <a:pt x="1923629" y="67948"/>
                  </a:lnTo>
                  <a:lnTo>
                    <a:pt x="1870537" y="55459"/>
                  </a:lnTo>
                  <a:lnTo>
                    <a:pt x="1816258" y="44152"/>
                  </a:lnTo>
                  <a:lnTo>
                    <a:pt x="1760853" y="34058"/>
                  </a:lnTo>
                  <a:lnTo>
                    <a:pt x="1704380" y="25209"/>
                  </a:lnTo>
                  <a:lnTo>
                    <a:pt x="1646899" y="17636"/>
                  </a:lnTo>
                  <a:lnTo>
                    <a:pt x="1588470" y="11370"/>
                  </a:lnTo>
                  <a:lnTo>
                    <a:pt x="1529151" y="6442"/>
                  </a:lnTo>
                  <a:lnTo>
                    <a:pt x="1469002" y="2884"/>
                  </a:lnTo>
                  <a:lnTo>
                    <a:pt x="1408083" y="726"/>
                  </a:lnTo>
                  <a:lnTo>
                    <a:pt x="134645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171444" y="2121407"/>
              <a:ext cx="2693035" cy="1411605"/>
            </a:xfrm>
            <a:custGeom>
              <a:avLst/>
              <a:gdLst/>
              <a:ahLst/>
              <a:cxnLst/>
              <a:rect l="l" t="t" r="r" b="b"/>
              <a:pathLst>
                <a:path w="2693035" h="1411604">
                  <a:moveTo>
                    <a:pt x="0" y="705612"/>
                  </a:moveTo>
                  <a:lnTo>
                    <a:pt x="5502" y="641396"/>
                  </a:lnTo>
                  <a:lnTo>
                    <a:pt x="21694" y="578793"/>
                  </a:lnTo>
                  <a:lnTo>
                    <a:pt x="48099" y="518054"/>
                  </a:lnTo>
                  <a:lnTo>
                    <a:pt x="84242" y="459426"/>
                  </a:lnTo>
                  <a:lnTo>
                    <a:pt x="129647" y="403159"/>
                  </a:lnTo>
                  <a:lnTo>
                    <a:pt x="183839" y="349504"/>
                  </a:lnTo>
                  <a:lnTo>
                    <a:pt x="214082" y="323732"/>
                  </a:lnTo>
                  <a:lnTo>
                    <a:pt x="246343" y="298707"/>
                  </a:lnTo>
                  <a:lnTo>
                    <a:pt x="280563" y="274460"/>
                  </a:lnTo>
                  <a:lnTo>
                    <a:pt x="316682" y="251020"/>
                  </a:lnTo>
                  <a:lnTo>
                    <a:pt x="354642" y="228421"/>
                  </a:lnTo>
                  <a:lnTo>
                    <a:pt x="394382" y="206692"/>
                  </a:lnTo>
                  <a:lnTo>
                    <a:pt x="435844" y="185865"/>
                  </a:lnTo>
                  <a:lnTo>
                    <a:pt x="478967" y="165971"/>
                  </a:lnTo>
                  <a:lnTo>
                    <a:pt x="523693" y="147042"/>
                  </a:lnTo>
                  <a:lnTo>
                    <a:pt x="569962" y="129108"/>
                  </a:lnTo>
                  <a:lnTo>
                    <a:pt x="617714" y="112200"/>
                  </a:lnTo>
                  <a:lnTo>
                    <a:pt x="666891" y="96350"/>
                  </a:lnTo>
                  <a:lnTo>
                    <a:pt x="717432" y="81589"/>
                  </a:lnTo>
                  <a:lnTo>
                    <a:pt x="769278" y="67948"/>
                  </a:lnTo>
                  <a:lnTo>
                    <a:pt x="822370" y="55459"/>
                  </a:lnTo>
                  <a:lnTo>
                    <a:pt x="876649" y="44152"/>
                  </a:lnTo>
                  <a:lnTo>
                    <a:pt x="932054" y="34058"/>
                  </a:lnTo>
                  <a:lnTo>
                    <a:pt x="988527" y="25209"/>
                  </a:lnTo>
                  <a:lnTo>
                    <a:pt x="1046008" y="17636"/>
                  </a:lnTo>
                  <a:lnTo>
                    <a:pt x="1104437" y="11370"/>
                  </a:lnTo>
                  <a:lnTo>
                    <a:pt x="1163756" y="6442"/>
                  </a:lnTo>
                  <a:lnTo>
                    <a:pt x="1223905" y="2884"/>
                  </a:lnTo>
                  <a:lnTo>
                    <a:pt x="1284824" y="726"/>
                  </a:lnTo>
                  <a:lnTo>
                    <a:pt x="1346454" y="0"/>
                  </a:lnTo>
                  <a:lnTo>
                    <a:pt x="1408083" y="726"/>
                  </a:lnTo>
                  <a:lnTo>
                    <a:pt x="1469002" y="2884"/>
                  </a:lnTo>
                  <a:lnTo>
                    <a:pt x="1529151" y="6442"/>
                  </a:lnTo>
                  <a:lnTo>
                    <a:pt x="1588470" y="11370"/>
                  </a:lnTo>
                  <a:lnTo>
                    <a:pt x="1646899" y="17636"/>
                  </a:lnTo>
                  <a:lnTo>
                    <a:pt x="1704380" y="25209"/>
                  </a:lnTo>
                  <a:lnTo>
                    <a:pt x="1760853" y="34058"/>
                  </a:lnTo>
                  <a:lnTo>
                    <a:pt x="1816258" y="44152"/>
                  </a:lnTo>
                  <a:lnTo>
                    <a:pt x="1870537" y="55459"/>
                  </a:lnTo>
                  <a:lnTo>
                    <a:pt x="1923629" y="67948"/>
                  </a:lnTo>
                  <a:lnTo>
                    <a:pt x="1975475" y="81589"/>
                  </a:lnTo>
                  <a:lnTo>
                    <a:pt x="2026016" y="96350"/>
                  </a:lnTo>
                  <a:lnTo>
                    <a:pt x="2075193" y="112200"/>
                  </a:lnTo>
                  <a:lnTo>
                    <a:pt x="2122945" y="129108"/>
                  </a:lnTo>
                  <a:lnTo>
                    <a:pt x="2169214" y="147042"/>
                  </a:lnTo>
                  <a:lnTo>
                    <a:pt x="2213940" y="165971"/>
                  </a:lnTo>
                  <a:lnTo>
                    <a:pt x="2257063" y="185865"/>
                  </a:lnTo>
                  <a:lnTo>
                    <a:pt x="2298525" y="206692"/>
                  </a:lnTo>
                  <a:lnTo>
                    <a:pt x="2338265" y="228421"/>
                  </a:lnTo>
                  <a:lnTo>
                    <a:pt x="2376225" y="251020"/>
                  </a:lnTo>
                  <a:lnTo>
                    <a:pt x="2412344" y="274460"/>
                  </a:lnTo>
                  <a:lnTo>
                    <a:pt x="2446564" y="298707"/>
                  </a:lnTo>
                  <a:lnTo>
                    <a:pt x="2478825" y="323732"/>
                  </a:lnTo>
                  <a:lnTo>
                    <a:pt x="2509068" y="349504"/>
                  </a:lnTo>
                  <a:lnTo>
                    <a:pt x="2537233" y="375990"/>
                  </a:lnTo>
                  <a:lnTo>
                    <a:pt x="2587091" y="430982"/>
                  </a:lnTo>
                  <a:lnTo>
                    <a:pt x="2627924" y="488460"/>
                  </a:lnTo>
                  <a:lnTo>
                    <a:pt x="2659257" y="548175"/>
                  </a:lnTo>
                  <a:lnTo>
                    <a:pt x="2680615" y="609877"/>
                  </a:lnTo>
                  <a:lnTo>
                    <a:pt x="2691522" y="673318"/>
                  </a:lnTo>
                  <a:lnTo>
                    <a:pt x="2692908" y="705612"/>
                  </a:lnTo>
                  <a:lnTo>
                    <a:pt x="2691522" y="737905"/>
                  </a:lnTo>
                  <a:lnTo>
                    <a:pt x="2680615" y="801346"/>
                  </a:lnTo>
                  <a:lnTo>
                    <a:pt x="2659257" y="863048"/>
                  </a:lnTo>
                  <a:lnTo>
                    <a:pt x="2627924" y="922763"/>
                  </a:lnTo>
                  <a:lnTo>
                    <a:pt x="2587091" y="980241"/>
                  </a:lnTo>
                  <a:lnTo>
                    <a:pt x="2537233" y="1035233"/>
                  </a:lnTo>
                  <a:lnTo>
                    <a:pt x="2509068" y="1061719"/>
                  </a:lnTo>
                  <a:lnTo>
                    <a:pt x="2478825" y="1087491"/>
                  </a:lnTo>
                  <a:lnTo>
                    <a:pt x="2446564" y="1112516"/>
                  </a:lnTo>
                  <a:lnTo>
                    <a:pt x="2412344" y="1136763"/>
                  </a:lnTo>
                  <a:lnTo>
                    <a:pt x="2376225" y="1160203"/>
                  </a:lnTo>
                  <a:lnTo>
                    <a:pt x="2338265" y="1182802"/>
                  </a:lnTo>
                  <a:lnTo>
                    <a:pt x="2298525" y="1204531"/>
                  </a:lnTo>
                  <a:lnTo>
                    <a:pt x="2257063" y="1225358"/>
                  </a:lnTo>
                  <a:lnTo>
                    <a:pt x="2213940" y="1245252"/>
                  </a:lnTo>
                  <a:lnTo>
                    <a:pt x="2169214" y="1264181"/>
                  </a:lnTo>
                  <a:lnTo>
                    <a:pt x="2122945" y="1282115"/>
                  </a:lnTo>
                  <a:lnTo>
                    <a:pt x="2075193" y="1299023"/>
                  </a:lnTo>
                  <a:lnTo>
                    <a:pt x="2026016" y="1314873"/>
                  </a:lnTo>
                  <a:lnTo>
                    <a:pt x="1975475" y="1329634"/>
                  </a:lnTo>
                  <a:lnTo>
                    <a:pt x="1923629" y="1343275"/>
                  </a:lnTo>
                  <a:lnTo>
                    <a:pt x="1870537" y="1355764"/>
                  </a:lnTo>
                  <a:lnTo>
                    <a:pt x="1816258" y="1367071"/>
                  </a:lnTo>
                  <a:lnTo>
                    <a:pt x="1760853" y="1377165"/>
                  </a:lnTo>
                  <a:lnTo>
                    <a:pt x="1704380" y="1386014"/>
                  </a:lnTo>
                  <a:lnTo>
                    <a:pt x="1646899" y="1393587"/>
                  </a:lnTo>
                  <a:lnTo>
                    <a:pt x="1588470" y="1399853"/>
                  </a:lnTo>
                  <a:lnTo>
                    <a:pt x="1529151" y="1404781"/>
                  </a:lnTo>
                  <a:lnTo>
                    <a:pt x="1469002" y="1408339"/>
                  </a:lnTo>
                  <a:lnTo>
                    <a:pt x="1408083" y="1410497"/>
                  </a:lnTo>
                  <a:lnTo>
                    <a:pt x="1346454" y="1411224"/>
                  </a:lnTo>
                  <a:lnTo>
                    <a:pt x="1284824" y="1410497"/>
                  </a:lnTo>
                  <a:lnTo>
                    <a:pt x="1223905" y="1408339"/>
                  </a:lnTo>
                  <a:lnTo>
                    <a:pt x="1163756" y="1404781"/>
                  </a:lnTo>
                  <a:lnTo>
                    <a:pt x="1104437" y="1399853"/>
                  </a:lnTo>
                  <a:lnTo>
                    <a:pt x="1046008" y="1393587"/>
                  </a:lnTo>
                  <a:lnTo>
                    <a:pt x="988527" y="1386014"/>
                  </a:lnTo>
                  <a:lnTo>
                    <a:pt x="932054" y="1377165"/>
                  </a:lnTo>
                  <a:lnTo>
                    <a:pt x="876649" y="1367071"/>
                  </a:lnTo>
                  <a:lnTo>
                    <a:pt x="822370" y="1355764"/>
                  </a:lnTo>
                  <a:lnTo>
                    <a:pt x="769278" y="1343275"/>
                  </a:lnTo>
                  <a:lnTo>
                    <a:pt x="717432" y="1329634"/>
                  </a:lnTo>
                  <a:lnTo>
                    <a:pt x="666891" y="1314873"/>
                  </a:lnTo>
                  <a:lnTo>
                    <a:pt x="617714" y="1299023"/>
                  </a:lnTo>
                  <a:lnTo>
                    <a:pt x="569962" y="1282115"/>
                  </a:lnTo>
                  <a:lnTo>
                    <a:pt x="523693" y="1264181"/>
                  </a:lnTo>
                  <a:lnTo>
                    <a:pt x="478967" y="1245252"/>
                  </a:lnTo>
                  <a:lnTo>
                    <a:pt x="435844" y="1225358"/>
                  </a:lnTo>
                  <a:lnTo>
                    <a:pt x="394382" y="1204531"/>
                  </a:lnTo>
                  <a:lnTo>
                    <a:pt x="354642" y="1182802"/>
                  </a:lnTo>
                  <a:lnTo>
                    <a:pt x="316682" y="1160203"/>
                  </a:lnTo>
                  <a:lnTo>
                    <a:pt x="280563" y="1136763"/>
                  </a:lnTo>
                  <a:lnTo>
                    <a:pt x="246343" y="1112516"/>
                  </a:lnTo>
                  <a:lnTo>
                    <a:pt x="214082" y="1087491"/>
                  </a:lnTo>
                  <a:lnTo>
                    <a:pt x="183839" y="1061719"/>
                  </a:lnTo>
                  <a:lnTo>
                    <a:pt x="155674" y="1035233"/>
                  </a:lnTo>
                  <a:lnTo>
                    <a:pt x="105816" y="980241"/>
                  </a:lnTo>
                  <a:lnTo>
                    <a:pt x="64983" y="922763"/>
                  </a:lnTo>
                  <a:lnTo>
                    <a:pt x="33650" y="863048"/>
                  </a:lnTo>
                  <a:lnTo>
                    <a:pt x="12292" y="801346"/>
                  </a:lnTo>
                  <a:lnTo>
                    <a:pt x="1385" y="737905"/>
                  </a:lnTo>
                  <a:lnTo>
                    <a:pt x="0" y="705612"/>
                  </a:lnTo>
                  <a:close/>
                </a:path>
              </a:pathLst>
            </a:custGeom>
            <a:ln w="5715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859529" y="2637231"/>
            <a:ext cx="131699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СПОЖИВАЧ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7565390" y="2109470"/>
            <a:ext cx="2468880" cy="1437005"/>
            <a:chOff x="7565390" y="2109470"/>
            <a:chExt cx="2468880" cy="1437005"/>
          </a:xfrm>
        </p:grpSpPr>
        <p:sp>
          <p:nvSpPr>
            <p:cNvPr id="24" name="object 24"/>
            <p:cNvSpPr/>
            <p:nvPr/>
          </p:nvSpPr>
          <p:spPr>
            <a:xfrm>
              <a:off x="7578090" y="2122170"/>
              <a:ext cx="2443480" cy="1411605"/>
            </a:xfrm>
            <a:custGeom>
              <a:avLst/>
              <a:gdLst/>
              <a:ahLst/>
              <a:cxnLst/>
              <a:rect l="l" t="t" r="r" b="b"/>
              <a:pathLst>
                <a:path w="2443479" h="1411604">
                  <a:moveTo>
                    <a:pt x="1221485" y="0"/>
                  </a:moveTo>
                  <a:lnTo>
                    <a:pt x="1160520" y="863"/>
                  </a:lnTo>
                  <a:lnTo>
                    <a:pt x="1100328" y="3427"/>
                  </a:lnTo>
                  <a:lnTo>
                    <a:pt x="1040980" y="7652"/>
                  </a:lnTo>
                  <a:lnTo>
                    <a:pt x="982545" y="13495"/>
                  </a:lnTo>
                  <a:lnTo>
                    <a:pt x="925095" y="20918"/>
                  </a:lnTo>
                  <a:lnTo>
                    <a:pt x="868698" y="29880"/>
                  </a:lnTo>
                  <a:lnTo>
                    <a:pt x="813426" y="40339"/>
                  </a:lnTo>
                  <a:lnTo>
                    <a:pt x="759346" y="52256"/>
                  </a:lnTo>
                  <a:lnTo>
                    <a:pt x="706531" y="65591"/>
                  </a:lnTo>
                  <a:lnTo>
                    <a:pt x="655049" y="80302"/>
                  </a:lnTo>
                  <a:lnTo>
                    <a:pt x="604971" y="96350"/>
                  </a:lnTo>
                  <a:lnTo>
                    <a:pt x="556367" y="113694"/>
                  </a:lnTo>
                  <a:lnTo>
                    <a:pt x="509306" y="132293"/>
                  </a:lnTo>
                  <a:lnTo>
                    <a:pt x="463858" y="152107"/>
                  </a:lnTo>
                  <a:lnTo>
                    <a:pt x="420095" y="173095"/>
                  </a:lnTo>
                  <a:lnTo>
                    <a:pt x="378084" y="195218"/>
                  </a:lnTo>
                  <a:lnTo>
                    <a:pt x="337897" y="218434"/>
                  </a:lnTo>
                  <a:lnTo>
                    <a:pt x="299604" y="242704"/>
                  </a:lnTo>
                  <a:lnTo>
                    <a:pt x="263274" y="267986"/>
                  </a:lnTo>
                  <a:lnTo>
                    <a:pt x="228978" y="294240"/>
                  </a:lnTo>
                  <a:lnTo>
                    <a:pt x="196784" y="321426"/>
                  </a:lnTo>
                  <a:lnTo>
                    <a:pt x="166765" y="349503"/>
                  </a:lnTo>
                  <a:lnTo>
                    <a:pt x="138988" y="378432"/>
                  </a:lnTo>
                  <a:lnTo>
                    <a:pt x="113525" y="408170"/>
                  </a:lnTo>
                  <a:lnTo>
                    <a:pt x="90445" y="438679"/>
                  </a:lnTo>
                  <a:lnTo>
                    <a:pt x="51715" y="501844"/>
                  </a:lnTo>
                  <a:lnTo>
                    <a:pt x="23357" y="567604"/>
                  </a:lnTo>
                  <a:lnTo>
                    <a:pt x="5932" y="635634"/>
                  </a:lnTo>
                  <a:lnTo>
                    <a:pt x="0" y="705612"/>
                  </a:lnTo>
                  <a:lnTo>
                    <a:pt x="1494" y="740823"/>
                  </a:lnTo>
                  <a:lnTo>
                    <a:pt x="13243" y="809868"/>
                  </a:lnTo>
                  <a:lnTo>
                    <a:pt x="36204" y="876803"/>
                  </a:lnTo>
                  <a:lnTo>
                    <a:pt x="69818" y="941306"/>
                  </a:lnTo>
                  <a:lnTo>
                    <a:pt x="113525" y="1003053"/>
                  </a:lnTo>
                  <a:lnTo>
                    <a:pt x="138988" y="1032791"/>
                  </a:lnTo>
                  <a:lnTo>
                    <a:pt x="166765" y="1061720"/>
                  </a:lnTo>
                  <a:lnTo>
                    <a:pt x="196784" y="1089797"/>
                  </a:lnTo>
                  <a:lnTo>
                    <a:pt x="228978" y="1116983"/>
                  </a:lnTo>
                  <a:lnTo>
                    <a:pt x="263274" y="1143237"/>
                  </a:lnTo>
                  <a:lnTo>
                    <a:pt x="299604" y="1168519"/>
                  </a:lnTo>
                  <a:lnTo>
                    <a:pt x="337897" y="1192789"/>
                  </a:lnTo>
                  <a:lnTo>
                    <a:pt x="378084" y="1216005"/>
                  </a:lnTo>
                  <a:lnTo>
                    <a:pt x="420095" y="1238128"/>
                  </a:lnTo>
                  <a:lnTo>
                    <a:pt x="463858" y="1259116"/>
                  </a:lnTo>
                  <a:lnTo>
                    <a:pt x="509306" y="1278930"/>
                  </a:lnTo>
                  <a:lnTo>
                    <a:pt x="556367" y="1297529"/>
                  </a:lnTo>
                  <a:lnTo>
                    <a:pt x="604971" y="1314873"/>
                  </a:lnTo>
                  <a:lnTo>
                    <a:pt x="655049" y="1330921"/>
                  </a:lnTo>
                  <a:lnTo>
                    <a:pt x="706531" y="1345632"/>
                  </a:lnTo>
                  <a:lnTo>
                    <a:pt x="759346" y="1358967"/>
                  </a:lnTo>
                  <a:lnTo>
                    <a:pt x="813426" y="1370884"/>
                  </a:lnTo>
                  <a:lnTo>
                    <a:pt x="868698" y="1381343"/>
                  </a:lnTo>
                  <a:lnTo>
                    <a:pt x="925095" y="1390305"/>
                  </a:lnTo>
                  <a:lnTo>
                    <a:pt x="982545" y="1397728"/>
                  </a:lnTo>
                  <a:lnTo>
                    <a:pt x="1040980" y="1403571"/>
                  </a:lnTo>
                  <a:lnTo>
                    <a:pt x="1100328" y="1407796"/>
                  </a:lnTo>
                  <a:lnTo>
                    <a:pt x="1160520" y="1410360"/>
                  </a:lnTo>
                  <a:lnTo>
                    <a:pt x="1221485" y="1411224"/>
                  </a:lnTo>
                  <a:lnTo>
                    <a:pt x="1282451" y="1410360"/>
                  </a:lnTo>
                  <a:lnTo>
                    <a:pt x="1342643" y="1407796"/>
                  </a:lnTo>
                  <a:lnTo>
                    <a:pt x="1401991" y="1403571"/>
                  </a:lnTo>
                  <a:lnTo>
                    <a:pt x="1460426" y="1397728"/>
                  </a:lnTo>
                  <a:lnTo>
                    <a:pt x="1517876" y="1390305"/>
                  </a:lnTo>
                  <a:lnTo>
                    <a:pt x="1574273" y="1381343"/>
                  </a:lnTo>
                  <a:lnTo>
                    <a:pt x="1629545" y="1370884"/>
                  </a:lnTo>
                  <a:lnTo>
                    <a:pt x="1683625" y="1358967"/>
                  </a:lnTo>
                  <a:lnTo>
                    <a:pt x="1736440" y="1345632"/>
                  </a:lnTo>
                  <a:lnTo>
                    <a:pt x="1787922" y="1330921"/>
                  </a:lnTo>
                  <a:lnTo>
                    <a:pt x="1838000" y="1314873"/>
                  </a:lnTo>
                  <a:lnTo>
                    <a:pt x="1886604" y="1297529"/>
                  </a:lnTo>
                  <a:lnTo>
                    <a:pt x="1933665" y="1278930"/>
                  </a:lnTo>
                  <a:lnTo>
                    <a:pt x="1979113" y="1259116"/>
                  </a:lnTo>
                  <a:lnTo>
                    <a:pt x="2022876" y="1238128"/>
                  </a:lnTo>
                  <a:lnTo>
                    <a:pt x="2064887" y="1216005"/>
                  </a:lnTo>
                  <a:lnTo>
                    <a:pt x="2105074" y="1192789"/>
                  </a:lnTo>
                  <a:lnTo>
                    <a:pt x="2143367" y="1168519"/>
                  </a:lnTo>
                  <a:lnTo>
                    <a:pt x="2179697" y="1143237"/>
                  </a:lnTo>
                  <a:lnTo>
                    <a:pt x="2213993" y="1116983"/>
                  </a:lnTo>
                  <a:lnTo>
                    <a:pt x="2246187" y="1089797"/>
                  </a:lnTo>
                  <a:lnTo>
                    <a:pt x="2276206" y="1061720"/>
                  </a:lnTo>
                  <a:lnTo>
                    <a:pt x="2303983" y="1032791"/>
                  </a:lnTo>
                  <a:lnTo>
                    <a:pt x="2329446" y="1003053"/>
                  </a:lnTo>
                  <a:lnTo>
                    <a:pt x="2352526" y="972544"/>
                  </a:lnTo>
                  <a:lnTo>
                    <a:pt x="2391256" y="909379"/>
                  </a:lnTo>
                  <a:lnTo>
                    <a:pt x="2419614" y="843619"/>
                  </a:lnTo>
                  <a:lnTo>
                    <a:pt x="2437039" y="775589"/>
                  </a:lnTo>
                  <a:lnTo>
                    <a:pt x="2442971" y="705612"/>
                  </a:lnTo>
                  <a:lnTo>
                    <a:pt x="2441477" y="670400"/>
                  </a:lnTo>
                  <a:lnTo>
                    <a:pt x="2429728" y="601355"/>
                  </a:lnTo>
                  <a:lnTo>
                    <a:pt x="2406767" y="534420"/>
                  </a:lnTo>
                  <a:lnTo>
                    <a:pt x="2373153" y="469917"/>
                  </a:lnTo>
                  <a:lnTo>
                    <a:pt x="2329446" y="408170"/>
                  </a:lnTo>
                  <a:lnTo>
                    <a:pt x="2303983" y="378432"/>
                  </a:lnTo>
                  <a:lnTo>
                    <a:pt x="2276206" y="349503"/>
                  </a:lnTo>
                  <a:lnTo>
                    <a:pt x="2246187" y="321426"/>
                  </a:lnTo>
                  <a:lnTo>
                    <a:pt x="2213993" y="294240"/>
                  </a:lnTo>
                  <a:lnTo>
                    <a:pt x="2179697" y="267986"/>
                  </a:lnTo>
                  <a:lnTo>
                    <a:pt x="2143367" y="242704"/>
                  </a:lnTo>
                  <a:lnTo>
                    <a:pt x="2105074" y="218434"/>
                  </a:lnTo>
                  <a:lnTo>
                    <a:pt x="2064887" y="195218"/>
                  </a:lnTo>
                  <a:lnTo>
                    <a:pt x="2022876" y="173095"/>
                  </a:lnTo>
                  <a:lnTo>
                    <a:pt x="1979113" y="152107"/>
                  </a:lnTo>
                  <a:lnTo>
                    <a:pt x="1933665" y="132293"/>
                  </a:lnTo>
                  <a:lnTo>
                    <a:pt x="1886604" y="113694"/>
                  </a:lnTo>
                  <a:lnTo>
                    <a:pt x="1838000" y="96350"/>
                  </a:lnTo>
                  <a:lnTo>
                    <a:pt x="1787922" y="80302"/>
                  </a:lnTo>
                  <a:lnTo>
                    <a:pt x="1736440" y="65591"/>
                  </a:lnTo>
                  <a:lnTo>
                    <a:pt x="1683625" y="52256"/>
                  </a:lnTo>
                  <a:lnTo>
                    <a:pt x="1629545" y="40339"/>
                  </a:lnTo>
                  <a:lnTo>
                    <a:pt x="1574273" y="29880"/>
                  </a:lnTo>
                  <a:lnTo>
                    <a:pt x="1517876" y="20918"/>
                  </a:lnTo>
                  <a:lnTo>
                    <a:pt x="1460426" y="13495"/>
                  </a:lnTo>
                  <a:lnTo>
                    <a:pt x="1401991" y="7652"/>
                  </a:lnTo>
                  <a:lnTo>
                    <a:pt x="1342643" y="3427"/>
                  </a:lnTo>
                  <a:lnTo>
                    <a:pt x="1282451" y="863"/>
                  </a:lnTo>
                  <a:lnTo>
                    <a:pt x="1221485" y="0"/>
                  </a:lnTo>
                  <a:close/>
                </a:path>
              </a:pathLst>
            </a:custGeom>
            <a:solidFill>
              <a:srgbClr val="EB7B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578090" y="2122170"/>
              <a:ext cx="2443480" cy="1411605"/>
            </a:xfrm>
            <a:custGeom>
              <a:avLst/>
              <a:gdLst/>
              <a:ahLst/>
              <a:cxnLst/>
              <a:rect l="l" t="t" r="r" b="b"/>
              <a:pathLst>
                <a:path w="2443479" h="1411604">
                  <a:moveTo>
                    <a:pt x="0" y="705612"/>
                  </a:moveTo>
                  <a:lnTo>
                    <a:pt x="5932" y="635634"/>
                  </a:lnTo>
                  <a:lnTo>
                    <a:pt x="23357" y="567604"/>
                  </a:lnTo>
                  <a:lnTo>
                    <a:pt x="51715" y="501844"/>
                  </a:lnTo>
                  <a:lnTo>
                    <a:pt x="90445" y="438679"/>
                  </a:lnTo>
                  <a:lnTo>
                    <a:pt x="113525" y="408170"/>
                  </a:lnTo>
                  <a:lnTo>
                    <a:pt x="138988" y="378432"/>
                  </a:lnTo>
                  <a:lnTo>
                    <a:pt x="166765" y="349503"/>
                  </a:lnTo>
                  <a:lnTo>
                    <a:pt x="196784" y="321426"/>
                  </a:lnTo>
                  <a:lnTo>
                    <a:pt x="228978" y="294240"/>
                  </a:lnTo>
                  <a:lnTo>
                    <a:pt x="263274" y="267986"/>
                  </a:lnTo>
                  <a:lnTo>
                    <a:pt x="299604" y="242704"/>
                  </a:lnTo>
                  <a:lnTo>
                    <a:pt x="337897" y="218434"/>
                  </a:lnTo>
                  <a:lnTo>
                    <a:pt x="378084" y="195218"/>
                  </a:lnTo>
                  <a:lnTo>
                    <a:pt x="420095" y="173095"/>
                  </a:lnTo>
                  <a:lnTo>
                    <a:pt x="463858" y="152107"/>
                  </a:lnTo>
                  <a:lnTo>
                    <a:pt x="509306" y="132293"/>
                  </a:lnTo>
                  <a:lnTo>
                    <a:pt x="556367" y="113694"/>
                  </a:lnTo>
                  <a:lnTo>
                    <a:pt x="604971" y="96350"/>
                  </a:lnTo>
                  <a:lnTo>
                    <a:pt x="655049" y="80302"/>
                  </a:lnTo>
                  <a:lnTo>
                    <a:pt x="706531" y="65591"/>
                  </a:lnTo>
                  <a:lnTo>
                    <a:pt x="759346" y="52256"/>
                  </a:lnTo>
                  <a:lnTo>
                    <a:pt x="813426" y="40339"/>
                  </a:lnTo>
                  <a:lnTo>
                    <a:pt x="868698" y="29880"/>
                  </a:lnTo>
                  <a:lnTo>
                    <a:pt x="925095" y="20918"/>
                  </a:lnTo>
                  <a:lnTo>
                    <a:pt x="982545" y="13495"/>
                  </a:lnTo>
                  <a:lnTo>
                    <a:pt x="1040980" y="7652"/>
                  </a:lnTo>
                  <a:lnTo>
                    <a:pt x="1100328" y="3427"/>
                  </a:lnTo>
                  <a:lnTo>
                    <a:pt x="1160520" y="863"/>
                  </a:lnTo>
                  <a:lnTo>
                    <a:pt x="1221485" y="0"/>
                  </a:lnTo>
                  <a:lnTo>
                    <a:pt x="1282451" y="863"/>
                  </a:lnTo>
                  <a:lnTo>
                    <a:pt x="1342643" y="3427"/>
                  </a:lnTo>
                  <a:lnTo>
                    <a:pt x="1401991" y="7652"/>
                  </a:lnTo>
                  <a:lnTo>
                    <a:pt x="1460426" y="13495"/>
                  </a:lnTo>
                  <a:lnTo>
                    <a:pt x="1517876" y="20918"/>
                  </a:lnTo>
                  <a:lnTo>
                    <a:pt x="1574273" y="29880"/>
                  </a:lnTo>
                  <a:lnTo>
                    <a:pt x="1629545" y="40339"/>
                  </a:lnTo>
                  <a:lnTo>
                    <a:pt x="1683625" y="52256"/>
                  </a:lnTo>
                  <a:lnTo>
                    <a:pt x="1736440" y="65591"/>
                  </a:lnTo>
                  <a:lnTo>
                    <a:pt x="1787922" y="80302"/>
                  </a:lnTo>
                  <a:lnTo>
                    <a:pt x="1838000" y="96350"/>
                  </a:lnTo>
                  <a:lnTo>
                    <a:pt x="1886604" y="113694"/>
                  </a:lnTo>
                  <a:lnTo>
                    <a:pt x="1933665" y="132293"/>
                  </a:lnTo>
                  <a:lnTo>
                    <a:pt x="1979113" y="152107"/>
                  </a:lnTo>
                  <a:lnTo>
                    <a:pt x="2022876" y="173095"/>
                  </a:lnTo>
                  <a:lnTo>
                    <a:pt x="2064887" y="195218"/>
                  </a:lnTo>
                  <a:lnTo>
                    <a:pt x="2105074" y="218434"/>
                  </a:lnTo>
                  <a:lnTo>
                    <a:pt x="2143367" y="242704"/>
                  </a:lnTo>
                  <a:lnTo>
                    <a:pt x="2179697" y="267986"/>
                  </a:lnTo>
                  <a:lnTo>
                    <a:pt x="2213993" y="294240"/>
                  </a:lnTo>
                  <a:lnTo>
                    <a:pt x="2246187" y="321426"/>
                  </a:lnTo>
                  <a:lnTo>
                    <a:pt x="2276206" y="349503"/>
                  </a:lnTo>
                  <a:lnTo>
                    <a:pt x="2303983" y="378432"/>
                  </a:lnTo>
                  <a:lnTo>
                    <a:pt x="2329446" y="408170"/>
                  </a:lnTo>
                  <a:lnTo>
                    <a:pt x="2352526" y="438679"/>
                  </a:lnTo>
                  <a:lnTo>
                    <a:pt x="2391256" y="501844"/>
                  </a:lnTo>
                  <a:lnTo>
                    <a:pt x="2419614" y="567604"/>
                  </a:lnTo>
                  <a:lnTo>
                    <a:pt x="2437039" y="635634"/>
                  </a:lnTo>
                  <a:lnTo>
                    <a:pt x="2442971" y="705612"/>
                  </a:lnTo>
                  <a:lnTo>
                    <a:pt x="2441477" y="740823"/>
                  </a:lnTo>
                  <a:lnTo>
                    <a:pt x="2429728" y="809868"/>
                  </a:lnTo>
                  <a:lnTo>
                    <a:pt x="2406767" y="876803"/>
                  </a:lnTo>
                  <a:lnTo>
                    <a:pt x="2373153" y="941306"/>
                  </a:lnTo>
                  <a:lnTo>
                    <a:pt x="2329446" y="1003053"/>
                  </a:lnTo>
                  <a:lnTo>
                    <a:pt x="2303983" y="1032791"/>
                  </a:lnTo>
                  <a:lnTo>
                    <a:pt x="2276206" y="1061720"/>
                  </a:lnTo>
                  <a:lnTo>
                    <a:pt x="2246187" y="1089797"/>
                  </a:lnTo>
                  <a:lnTo>
                    <a:pt x="2213993" y="1116983"/>
                  </a:lnTo>
                  <a:lnTo>
                    <a:pt x="2179697" y="1143237"/>
                  </a:lnTo>
                  <a:lnTo>
                    <a:pt x="2143367" y="1168519"/>
                  </a:lnTo>
                  <a:lnTo>
                    <a:pt x="2105074" y="1192789"/>
                  </a:lnTo>
                  <a:lnTo>
                    <a:pt x="2064887" y="1216005"/>
                  </a:lnTo>
                  <a:lnTo>
                    <a:pt x="2022876" y="1238128"/>
                  </a:lnTo>
                  <a:lnTo>
                    <a:pt x="1979113" y="1259116"/>
                  </a:lnTo>
                  <a:lnTo>
                    <a:pt x="1933665" y="1278930"/>
                  </a:lnTo>
                  <a:lnTo>
                    <a:pt x="1886604" y="1297529"/>
                  </a:lnTo>
                  <a:lnTo>
                    <a:pt x="1838000" y="1314873"/>
                  </a:lnTo>
                  <a:lnTo>
                    <a:pt x="1787922" y="1330921"/>
                  </a:lnTo>
                  <a:lnTo>
                    <a:pt x="1736440" y="1345632"/>
                  </a:lnTo>
                  <a:lnTo>
                    <a:pt x="1683625" y="1358967"/>
                  </a:lnTo>
                  <a:lnTo>
                    <a:pt x="1629545" y="1370884"/>
                  </a:lnTo>
                  <a:lnTo>
                    <a:pt x="1574273" y="1381343"/>
                  </a:lnTo>
                  <a:lnTo>
                    <a:pt x="1517876" y="1390305"/>
                  </a:lnTo>
                  <a:lnTo>
                    <a:pt x="1460426" y="1397728"/>
                  </a:lnTo>
                  <a:lnTo>
                    <a:pt x="1401991" y="1403571"/>
                  </a:lnTo>
                  <a:lnTo>
                    <a:pt x="1342643" y="1407796"/>
                  </a:lnTo>
                  <a:lnTo>
                    <a:pt x="1282451" y="1410360"/>
                  </a:lnTo>
                  <a:lnTo>
                    <a:pt x="1221485" y="1411224"/>
                  </a:lnTo>
                  <a:lnTo>
                    <a:pt x="1160520" y="1410360"/>
                  </a:lnTo>
                  <a:lnTo>
                    <a:pt x="1100328" y="1407796"/>
                  </a:lnTo>
                  <a:lnTo>
                    <a:pt x="1040980" y="1403571"/>
                  </a:lnTo>
                  <a:lnTo>
                    <a:pt x="982545" y="1397728"/>
                  </a:lnTo>
                  <a:lnTo>
                    <a:pt x="925095" y="1390305"/>
                  </a:lnTo>
                  <a:lnTo>
                    <a:pt x="868698" y="1381343"/>
                  </a:lnTo>
                  <a:lnTo>
                    <a:pt x="813426" y="1370884"/>
                  </a:lnTo>
                  <a:lnTo>
                    <a:pt x="759346" y="1358967"/>
                  </a:lnTo>
                  <a:lnTo>
                    <a:pt x="706531" y="1345632"/>
                  </a:lnTo>
                  <a:lnTo>
                    <a:pt x="655049" y="1330921"/>
                  </a:lnTo>
                  <a:lnTo>
                    <a:pt x="604971" y="1314873"/>
                  </a:lnTo>
                  <a:lnTo>
                    <a:pt x="556367" y="1297529"/>
                  </a:lnTo>
                  <a:lnTo>
                    <a:pt x="509306" y="1278930"/>
                  </a:lnTo>
                  <a:lnTo>
                    <a:pt x="463858" y="1259116"/>
                  </a:lnTo>
                  <a:lnTo>
                    <a:pt x="420095" y="1238128"/>
                  </a:lnTo>
                  <a:lnTo>
                    <a:pt x="378084" y="1216005"/>
                  </a:lnTo>
                  <a:lnTo>
                    <a:pt x="337897" y="1192789"/>
                  </a:lnTo>
                  <a:lnTo>
                    <a:pt x="299604" y="1168519"/>
                  </a:lnTo>
                  <a:lnTo>
                    <a:pt x="263274" y="1143237"/>
                  </a:lnTo>
                  <a:lnTo>
                    <a:pt x="228978" y="1116983"/>
                  </a:lnTo>
                  <a:lnTo>
                    <a:pt x="196784" y="1089797"/>
                  </a:lnTo>
                  <a:lnTo>
                    <a:pt x="166765" y="1061720"/>
                  </a:lnTo>
                  <a:lnTo>
                    <a:pt x="138988" y="1032791"/>
                  </a:lnTo>
                  <a:lnTo>
                    <a:pt x="113525" y="1003053"/>
                  </a:lnTo>
                  <a:lnTo>
                    <a:pt x="90445" y="972544"/>
                  </a:lnTo>
                  <a:lnTo>
                    <a:pt x="51715" y="909379"/>
                  </a:lnTo>
                  <a:lnTo>
                    <a:pt x="23357" y="843619"/>
                  </a:lnTo>
                  <a:lnTo>
                    <a:pt x="5932" y="775589"/>
                  </a:lnTo>
                  <a:lnTo>
                    <a:pt x="0" y="705612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8245220" y="2637231"/>
            <a:ext cx="111125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latin typeface="Calibri"/>
                <a:cs typeface="Calibri"/>
              </a:rPr>
              <a:t>ПРОДУКТ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09010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Технологія</a:t>
            </a:r>
            <a:r>
              <a:rPr spc="-190" dirty="0"/>
              <a:t> </a:t>
            </a:r>
            <a:r>
              <a:rPr spc="-20" dirty="0"/>
              <a:t>PULL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10363835" cy="402526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97510" indent="-38481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Обираємо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споживача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Визначаємо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потреби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споживача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(проблеми)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397510" algn="l"/>
              </a:tabLst>
            </a:pPr>
            <a:r>
              <a:rPr sz="3200" spc="-10" dirty="0">
                <a:latin typeface="Calibri"/>
                <a:cs typeface="Calibri"/>
              </a:rPr>
              <a:t>Знаходимо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рішення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потреб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(проблем)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споживача</a:t>
            </a:r>
            <a:endParaRPr sz="3200">
              <a:latin typeface="Calibri"/>
              <a:cs typeface="Calibri"/>
            </a:endParaRPr>
          </a:p>
          <a:p>
            <a:pPr marL="396875" marR="5080" indent="-38481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98145" algn="l"/>
              </a:tabLst>
            </a:pP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основі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рішення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розробляється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визначеними 	</a:t>
            </a:r>
            <a:r>
              <a:rPr sz="3200" dirty="0">
                <a:latin typeface="Calibri"/>
                <a:cs typeface="Calibri"/>
              </a:rPr>
              <a:t>споживчими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властивостями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7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тестується</a:t>
            </a:r>
            <a:r>
              <a:rPr sz="3200" spc="-1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споживачами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Запускаємо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виробництво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продукту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40429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Технологія</a:t>
            </a:r>
            <a:r>
              <a:rPr spc="-190" dirty="0"/>
              <a:t> </a:t>
            </a:r>
            <a:r>
              <a:rPr spc="-20" dirty="0"/>
              <a:t>PUSH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9915525" cy="402526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97510" indent="-38481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В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наявності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технічне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рішення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На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основі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рішення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проектується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продукт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Визначаються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споживчі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властивості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продукту</a:t>
            </a:r>
            <a:endParaRPr sz="3200">
              <a:latin typeface="Calibri"/>
              <a:cs typeface="Calibri"/>
            </a:endParaRPr>
          </a:p>
          <a:p>
            <a:pPr marL="396875" marR="5080" indent="-38481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98145" algn="l"/>
              </a:tabLst>
            </a:pPr>
            <a:r>
              <a:rPr sz="3200" dirty="0">
                <a:latin typeface="Calibri"/>
                <a:cs typeface="Calibri"/>
              </a:rPr>
              <a:t>На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основі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споживчих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властивостей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обирається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сегмент 	споживачів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7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тестується</a:t>
            </a:r>
            <a:r>
              <a:rPr sz="3200" spc="-1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споживачами</a:t>
            </a:r>
            <a:endParaRPr sz="3200">
              <a:latin typeface="Calibri"/>
              <a:cs typeface="Calibri"/>
            </a:endParaRPr>
          </a:p>
          <a:p>
            <a:pPr marL="397510" indent="-38481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397510" algn="l"/>
              </a:tabLst>
            </a:pP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запускається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виробництво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03979">
              <a:lnSpc>
                <a:spcPct val="100000"/>
              </a:lnSpc>
              <a:spcBef>
                <a:spcPts val="105"/>
              </a:spcBef>
            </a:pPr>
            <a:r>
              <a:rPr dirty="0"/>
              <a:t>Нові</a:t>
            </a:r>
            <a:r>
              <a:rPr spc="-10" dirty="0"/>
              <a:t> бізнеси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4869815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AMAZON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магазинів </a:t>
            </a:r>
            <a:r>
              <a:rPr sz="3200" dirty="0">
                <a:latin typeface="Calibri"/>
                <a:cs typeface="Calibri"/>
              </a:rPr>
              <a:t>UBER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автомобілів FACEBOOK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контенту </a:t>
            </a:r>
            <a:r>
              <a:rPr sz="3200" dirty="0">
                <a:latin typeface="Calibri"/>
                <a:cs typeface="Calibri"/>
              </a:rPr>
              <a:t>ALIBABA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товарів </a:t>
            </a:r>
            <a:r>
              <a:rPr sz="3200" dirty="0">
                <a:latin typeface="Calibri"/>
                <a:cs typeface="Calibri"/>
              </a:rPr>
              <a:t>AIRBNB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нерухомості </a:t>
            </a:r>
            <a:r>
              <a:rPr sz="3200" dirty="0">
                <a:latin typeface="Calibri"/>
                <a:cs typeface="Calibri"/>
              </a:rPr>
              <a:t>BOOKING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готелів BITCOIN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купюр </a:t>
            </a:r>
            <a:r>
              <a:rPr sz="3200" dirty="0">
                <a:latin typeface="Calibri"/>
                <a:cs typeface="Calibri"/>
              </a:rPr>
              <a:t>NETFLIX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немає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каналу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TV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206B9-41B5-C1E2-F48F-D708ED30F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2.3 Мінімальний життєздатний продукт, типи та етапи його створення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6BDC68-95AE-E71C-8A11-C7A0DD7B4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75"/>
            <a:ext cx="10515600" cy="5083800"/>
          </a:xfrm>
        </p:spPr>
        <p:txBody>
          <a:bodyPr>
            <a:normAutofit/>
          </a:bodyPr>
          <a:lstStyle/>
          <a:p>
            <a:r>
              <a:rPr lang="uk-UA" b="1" dirty="0"/>
              <a:t>«Мінімальний доцільний продукт» </a:t>
            </a:r>
            <a:r>
              <a:rPr lang="uk-UA" dirty="0"/>
              <a:t>– це така версія продукту, яка дозволяє команді зібрати максимальну кількість підтвердженої інформації про клієнтів з мінімальними витратами</a:t>
            </a:r>
          </a:p>
          <a:p>
            <a:r>
              <a:rPr lang="pl-PL" b="1" dirty="0"/>
              <a:t>MVP –</a:t>
            </a:r>
            <a:r>
              <a:rPr lang="pl-PL" dirty="0"/>
              <a:t> </a:t>
            </a:r>
            <a:r>
              <a:rPr lang="uk-UA" dirty="0"/>
              <a:t>це версія продукту, що дозволяє запустити цикл «створити-оцінити-навчитися» з мінімальними зусиллями, витративши якнайменше часу на розробку. (Ерік Ріс)</a:t>
            </a:r>
          </a:p>
          <a:p>
            <a:r>
              <a:rPr lang="uk-UA" b="1" dirty="0"/>
              <a:t>Типи </a:t>
            </a:r>
            <a:r>
              <a:rPr lang="pl-PL" b="1" dirty="0"/>
              <a:t>MVP</a:t>
            </a:r>
            <a:r>
              <a:rPr lang="uk-UA" b="1" dirty="0"/>
              <a:t>:</a:t>
            </a:r>
          </a:p>
          <a:p>
            <a:r>
              <a:rPr lang="uk-UA" b="1" dirty="0"/>
              <a:t>1) ручні </a:t>
            </a:r>
            <a:r>
              <a:rPr lang="pl-PL" b="1" dirty="0"/>
              <a:t>MVP</a:t>
            </a:r>
            <a:r>
              <a:rPr lang="uk-UA" b="1" dirty="0"/>
              <a:t> </a:t>
            </a:r>
            <a:r>
              <a:rPr lang="uk-UA" dirty="0"/>
              <a:t>- </a:t>
            </a:r>
            <a:r>
              <a:rPr lang="ru-RU" dirty="0" err="1"/>
              <a:t>завдання</a:t>
            </a:r>
            <a:r>
              <a:rPr lang="ru-RU" dirty="0"/>
              <a:t>: максимально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,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, і </a:t>
            </a:r>
            <a:r>
              <a:rPr lang="ru-RU" dirty="0" err="1"/>
              <a:t>переконатися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платити</a:t>
            </a:r>
            <a:r>
              <a:rPr lang="ru-RU" dirty="0"/>
              <a:t>;</a:t>
            </a:r>
          </a:p>
          <a:p>
            <a:r>
              <a:rPr lang="uk-UA" b="1" dirty="0"/>
              <a:t>2) автоматизовані </a:t>
            </a:r>
            <a:r>
              <a:rPr lang="uk-UA" dirty="0"/>
              <a:t>- </a:t>
            </a:r>
            <a:r>
              <a:rPr lang="ru-RU" dirty="0"/>
              <a:t>мета стартапу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стійкої</a:t>
            </a:r>
            <a:r>
              <a:rPr lang="ru-RU" dirty="0"/>
              <a:t> і </a:t>
            </a:r>
            <a:r>
              <a:rPr lang="ru-RU" dirty="0" err="1"/>
              <a:t>масштабованої</a:t>
            </a:r>
            <a:r>
              <a:rPr lang="ru-RU" dirty="0"/>
              <a:t> </a:t>
            </a:r>
            <a:r>
              <a:rPr lang="ru-RU" dirty="0" err="1"/>
              <a:t>бізнес-моделі</a:t>
            </a:r>
            <a:r>
              <a:rPr lang="ru-RU" dirty="0"/>
              <a:t>,</a:t>
            </a:r>
            <a:r>
              <a:rPr lang="uk-UA" dirty="0"/>
              <a:t> кратне зростання</a:t>
            </a:r>
            <a:r>
              <a:rPr lang="ru-RU" dirty="0"/>
              <a:t>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87361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14650">
              <a:lnSpc>
                <a:spcPct val="100000"/>
              </a:lnSpc>
              <a:spcBef>
                <a:spcPts val="105"/>
              </a:spcBef>
            </a:pPr>
            <a:r>
              <a:rPr dirty="0"/>
              <a:t>Джерела</a:t>
            </a:r>
            <a:r>
              <a:rPr spc="-170" dirty="0"/>
              <a:t> </a:t>
            </a:r>
            <a:r>
              <a:rPr spc="-20" dirty="0"/>
              <a:t>бізнес-ідей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37157"/>
            <a:ext cx="8475980" cy="45833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Продукція,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що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виробляють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конкуренти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Професійна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 err="1">
                <a:latin typeface="Calibri"/>
                <a:cs typeface="Calibri"/>
              </a:rPr>
              <a:t>думка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lang="uk-UA" sz="2700" dirty="0" err="1">
                <a:latin typeface="Calibri"/>
                <a:cs typeface="Calibri"/>
              </a:rPr>
              <a:t>працівн</a:t>
            </a:r>
            <a:r>
              <a:rPr sz="2700" dirty="0" err="1">
                <a:latin typeface="Calibri"/>
                <a:cs typeface="Calibri"/>
              </a:rPr>
              <a:t>иків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 err="1">
                <a:latin typeface="Calibri"/>
                <a:cs typeface="Calibri"/>
              </a:rPr>
              <a:t>торг</a:t>
            </a:r>
            <a:r>
              <a:rPr lang="uk-UA" sz="2700" dirty="0">
                <a:latin typeface="Calibri"/>
                <a:cs typeface="Calibri"/>
              </a:rPr>
              <a:t>і</a:t>
            </a:r>
            <a:r>
              <a:rPr sz="2700" dirty="0" err="1">
                <a:latin typeface="Calibri"/>
                <a:cs typeface="Calibri"/>
              </a:rPr>
              <a:t>влі</a:t>
            </a:r>
            <a:r>
              <a:rPr sz="2700" dirty="0">
                <a:latin typeface="Calibri"/>
                <a:cs typeface="Calibri"/>
              </a:rPr>
              <a:t>,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збутових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агентів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Різні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публикації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Відгуки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споживачів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Рекомендації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та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побажання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друзів,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родичів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Публикації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уряду,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місцевої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адміністрації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Ідеї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соціальних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служб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або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некомерційних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организацій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2700" spc="-10" dirty="0">
                <a:latin typeface="Calibri"/>
                <a:cs typeface="Calibri"/>
              </a:rPr>
              <a:t>Патенти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Дослідні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лабораторії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та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університети</a:t>
            </a:r>
            <a:endParaRPr sz="27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Власні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розробки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51209" y="5276850"/>
            <a:ext cx="822960" cy="85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DropBox </a:t>
            </a:r>
            <a:r>
              <a:rPr sz="1800" spc="-25" dirty="0">
                <a:latin typeface="Calibri"/>
                <a:cs typeface="Calibri"/>
              </a:rPr>
              <a:t>3M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800" spc="-10" dirty="0">
                <a:latin typeface="Microsoft Sans Serif"/>
                <a:cs typeface="Microsoft Sans Serif"/>
              </a:rPr>
              <a:t>Airbnb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C4850-9CE1-695E-A7A6-AED485CBE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+mn-lt"/>
              </a:rPr>
              <a:t>Головні риси, якими повинен володіти </a:t>
            </a:r>
            <a:r>
              <a:rPr lang="pl-PL" sz="3200" b="1" dirty="0">
                <a:latin typeface="+mn-lt"/>
              </a:rPr>
              <a:t>MVP </a:t>
            </a:r>
            <a:endParaRPr lang="uk-UA" sz="3200" b="1" dirty="0"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F6ED24-3E57-CFFC-4FE5-0BFC6F05B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016"/>
            <a:ext cx="10515600" cy="4993859"/>
          </a:xfrm>
        </p:spPr>
        <p:txBody>
          <a:bodyPr/>
          <a:lstStyle/>
          <a:p>
            <a:r>
              <a:rPr lang="uk-UA" dirty="0"/>
              <a:t>– вимірність (на відміну від ідеї); </a:t>
            </a:r>
          </a:p>
          <a:p>
            <a:r>
              <a:rPr lang="uk-UA" dirty="0"/>
              <a:t>– можливість швидкої адаптації (після отримання відгуку від споживача).</a:t>
            </a:r>
          </a:p>
          <a:p>
            <a:endParaRPr lang="uk-UA" sz="3200" b="1" dirty="0"/>
          </a:p>
          <a:p>
            <a:r>
              <a:rPr lang="uk-UA" sz="3200" b="1" dirty="0"/>
              <a:t>Сценарії створення мінімального життєздатного продукту</a:t>
            </a:r>
            <a:r>
              <a:rPr lang="uk-UA" dirty="0"/>
              <a:t>:</a:t>
            </a:r>
          </a:p>
          <a:p>
            <a:r>
              <a:rPr lang="uk-UA" dirty="0"/>
              <a:t>– інтерв'ю з потенційним клієнтом; </a:t>
            </a:r>
          </a:p>
          <a:p>
            <a:r>
              <a:rPr lang="uk-UA" dirty="0"/>
              <a:t>– макет (або відео);</a:t>
            </a:r>
          </a:p>
          <a:p>
            <a:r>
              <a:rPr lang="uk-UA" dirty="0"/>
              <a:t>– робочий прототип; </a:t>
            </a:r>
          </a:p>
          <a:p>
            <a:r>
              <a:rPr lang="uk-UA" dirty="0"/>
              <a:t>– «димова завіса» або імітація повноцінного робочого продукту.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0364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EA033-4A1D-562D-1AF1-474BED4A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розвитку продукту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385ADB-65D9-6B40-8DE7-B13941593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026"/>
            <a:ext cx="10515600" cy="4692937"/>
          </a:xfrm>
        </p:spPr>
        <p:txBody>
          <a:bodyPr>
            <a:normAutofit lnSpcReduction="10000"/>
          </a:bodyPr>
          <a:lstStyle/>
          <a:p>
            <a:r>
              <a:rPr lang="uk-UA" dirty="0"/>
              <a:t>– Визначення </a:t>
            </a:r>
            <a:r>
              <a:rPr lang="pl-PL" b="1" dirty="0"/>
              <a:t>MVP</a:t>
            </a:r>
            <a:r>
              <a:rPr lang="pl-PL" dirty="0"/>
              <a:t> (</a:t>
            </a:r>
            <a:r>
              <a:rPr lang="uk-UA" dirty="0"/>
              <a:t>Мінімальний Доцільний продукт) – це продукт з мінімальним числом характеристик, необхідних для досягнення конкретних цілей, за які користувачі готові заплатити дефіцитними ресурсами в будь-якій формі; </a:t>
            </a:r>
          </a:p>
          <a:p>
            <a:r>
              <a:rPr lang="uk-UA" dirty="0"/>
              <a:t>– </a:t>
            </a:r>
            <a:r>
              <a:rPr lang="pl-PL" b="1" dirty="0"/>
              <a:t>MVP</a:t>
            </a:r>
            <a:r>
              <a:rPr lang="pl-PL" dirty="0"/>
              <a:t> (Minimum viable product -</a:t>
            </a:r>
            <a:r>
              <a:rPr lang="uk-UA" dirty="0"/>
              <a:t>мінімальний життєздатний продукт) – це рання версія пропозиції з мінімальним функціоналом, вирішує, принаймні, одну проблему потенційного клієнта; </a:t>
            </a:r>
          </a:p>
          <a:p>
            <a:r>
              <a:rPr lang="uk-UA" dirty="0"/>
              <a:t>– </a:t>
            </a:r>
            <a:r>
              <a:rPr lang="pl-PL" b="1" dirty="0"/>
              <a:t>EVP </a:t>
            </a:r>
            <a:r>
              <a:rPr lang="pl-PL" dirty="0"/>
              <a:t>(exceptional viable product, </a:t>
            </a:r>
            <a:r>
              <a:rPr lang="uk-UA" dirty="0"/>
              <a:t>винятковий життєздатний продукт) – це рання версія пропозиції, що розробляється в межах компанії і привертає до його тестування всього декількох споживачів, відгуки яких будуть використовуватися для ітерації.</a:t>
            </a:r>
          </a:p>
        </p:txBody>
      </p:sp>
    </p:spTree>
    <p:extLst>
      <p:ext uri="{BB962C8B-B14F-4D97-AF65-F5344CB8AC3E}">
        <p14:creationId xmlns:p14="http://schemas.microsoft.com/office/powerpoint/2010/main" val="363666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21330">
              <a:lnSpc>
                <a:spcPct val="100000"/>
              </a:lnSpc>
              <a:spcBef>
                <a:spcPts val="105"/>
              </a:spcBef>
            </a:pPr>
            <a:r>
              <a:rPr dirty="0"/>
              <a:t>Навичка</a:t>
            </a:r>
            <a:r>
              <a:rPr spc="-45" dirty="0"/>
              <a:t> </a:t>
            </a:r>
            <a:r>
              <a:rPr dirty="0"/>
              <a:t>бачити</a:t>
            </a:r>
            <a:r>
              <a:rPr spc="-60" dirty="0"/>
              <a:t> </a:t>
            </a:r>
            <a:r>
              <a:rPr spc="-20" dirty="0"/>
              <a:t>ідеї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10567035" cy="1586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Бачити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ідеї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стартапів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навичка.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Навичку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можна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тренувати. </a:t>
            </a:r>
            <a:r>
              <a:rPr sz="3200" dirty="0">
                <a:latin typeface="Calibri"/>
                <a:cs typeface="Calibri"/>
              </a:rPr>
              <a:t>Можна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досягти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майстерності.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Але!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Так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само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треба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тренувати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бачення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взагалі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нового.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2579" y="532587"/>
            <a:ext cx="339090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Джерело</a:t>
            </a:r>
            <a:r>
              <a:rPr sz="4000" spc="-135" dirty="0"/>
              <a:t> </a:t>
            </a:r>
            <a:r>
              <a:rPr sz="4000" dirty="0"/>
              <a:t>ідей</a:t>
            </a:r>
            <a:r>
              <a:rPr sz="4000" spc="-130" dirty="0"/>
              <a:t> </a:t>
            </a:r>
            <a:r>
              <a:rPr sz="4000" spc="-50" dirty="0"/>
              <a:t>– </a:t>
            </a:r>
            <a:r>
              <a:rPr sz="4000" spc="-10" dirty="0"/>
              <a:t>змінення технологій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3100" y="150876"/>
            <a:ext cx="4914900" cy="65653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12770">
              <a:lnSpc>
                <a:spcPct val="100000"/>
              </a:lnSpc>
              <a:spcBef>
                <a:spcPts val="105"/>
              </a:spcBef>
            </a:pPr>
            <a:r>
              <a:rPr dirty="0"/>
              <a:t>Реальна</a:t>
            </a:r>
            <a:r>
              <a:rPr spc="-60" dirty="0"/>
              <a:t> </a:t>
            </a:r>
            <a:r>
              <a:rPr dirty="0"/>
              <a:t>супер</a:t>
            </a:r>
            <a:r>
              <a:rPr spc="-45" dirty="0"/>
              <a:t> </a:t>
            </a:r>
            <a:r>
              <a:rPr spc="-20" dirty="0"/>
              <a:t>ідея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0111" y="1652016"/>
            <a:ext cx="7234428" cy="48478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6713" y="461899"/>
            <a:ext cx="68789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dirty="0"/>
              <a:t>Помилкові погляди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526489"/>
            <a:ext cx="9761220" cy="41678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"Я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знаю,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що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хоче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lang="uk-UA" sz="3000" spc="-10" dirty="0">
                <a:latin typeface="Calibri"/>
                <a:cs typeface="Calibri"/>
              </a:rPr>
              <a:t>Споживач</a:t>
            </a:r>
            <a:r>
              <a:rPr sz="3000" spc="-10" dirty="0">
                <a:latin typeface="Calibri"/>
                <a:cs typeface="Calibri"/>
              </a:rPr>
              <a:t>"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"Я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знаю,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які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характеристики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повинен мати продукт</a:t>
            </a:r>
            <a:r>
              <a:rPr sz="3000" spc="-10" dirty="0">
                <a:latin typeface="Calibri"/>
                <a:cs typeface="Calibri"/>
              </a:rPr>
              <a:t>"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"</a:t>
            </a:r>
            <a:r>
              <a:rPr sz="3000" dirty="0" err="1">
                <a:latin typeface="Calibri"/>
                <a:cs typeface="Calibri"/>
              </a:rPr>
              <a:t>Запуск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 err="1">
                <a:latin typeface="Calibri"/>
                <a:cs typeface="Calibri"/>
              </a:rPr>
              <a:t>продукт</a:t>
            </a:r>
            <a:r>
              <a:rPr lang="uk-UA" sz="3000" spc="-10" dirty="0">
                <a:latin typeface="Calibri"/>
                <a:cs typeface="Calibri"/>
              </a:rPr>
              <a:t>у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lang="uk-UA" sz="3000" spc="-10" dirty="0">
                <a:latin typeface="Calibri"/>
                <a:cs typeface="Calibri"/>
              </a:rPr>
              <a:t>повинен</a:t>
            </a:r>
            <a:r>
              <a:rPr sz="3000" spc="-12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відбутися </a:t>
            </a:r>
            <a:r>
              <a:rPr sz="3000" dirty="0" err="1">
                <a:latin typeface="Calibri"/>
                <a:cs typeface="Calibri"/>
              </a:rPr>
              <a:t>точно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вчасно</a:t>
            </a:r>
            <a:r>
              <a:rPr sz="3000" spc="-10" dirty="0">
                <a:latin typeface="Calibri"/>
                <a:cs typeface="Calibri"/>
              </a:rPr>
              <a:t>…"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3000" spc="-40" dirty="0" err="1">
                <a:latin typeface="Calibri"/>
                <a:cs typeface="Calibri"/>
              </a:rPr>
              <a:t>Точн</a:t>
            </a:r>
            <a:r>
              <a:rPr lang="uk-UA" sz="3000" spc="-40" dirty="0">
                <a:latin typeface="Calibri"/>
                <a:cs typeface="Calibri"/>
              </a:rPr>
              <a:t>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виконання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важ</a:t>
            </a:r>
            <a:r>
              <a:rPr lang="uk-UA" sz="3000" dirty="0" err="1">
                <a:latin typeface="Calibri"/>
                <a:cs typeface="Calibri"/>
              </a:rPr>
              <a:t>ливіше</a:t>
            </a:r>
            <a:r>
              <a:rPr lang="uk-UA" sz="3000" dirty="0">
                <a:latin typeface="Calibri"/>
                <a:cs typeface="Calibri"/>
              </a:rPr>
              <a:t> від задоволення замовника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Чіткий план без урахування ризиків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lang="uk-UA" sz="3000" spc="-10" dirty="0">
                <a:latin typeface="Calibri"/>
                <a:cs typeface="Calibri"/>
              </a:rPr>
              <a:t>Копіювання посад великих компаній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sz="3000" dirty="0" err="1">
                <a:latin typeface="Calibri"/>
                <a:cs typeface="Calibri"/>
              </a:rPr>
              <a:t>Маркетинг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і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 err="1">
                <a:latin typeface="Calibri"/>
                <a:cs typeface="Calibri"/>
              </a:rPr>
              <a:t>продаж</a:t>
            </a:r>
            <a:r>
              <a:rPr lang="uk-UA" sz="3000" dirty="0">
                <a:latin typeface="Calibri"/>
                <a:cs typeface="Calibri"/>
              </a:rPr>
              <a:t>і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lang="uk-UA" sz="3000" dirty="0">
                <a:latin typeface="Calibri"/>
                <a:cs typeface="Calibri"/>
              </a:rPr>
              <a:t>за чітким (твердим) планом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uk-UA" sz="3000" dirty="0">
                <a:latin typeface="Calibri"/>
                <a:cs typeface="Calibri"/>
              </a:rPr>
              <a:t>Передчасне розширення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Microsoft Sans Serif"/>
              <a:buChar char="•"/>
              <a:tabLst>
                <a:tab pos="354965" algn="l"/>
              </a:tabLst>
            </a:pPr>
            <a:r>
              <a:rPr lang="uk-UA" sz="3000" spc="-10" dirty="0">
                <a:latin typeface="Calibri"/>
                <a:cs typeface="Calibri"/>
              </a:rPr>
              <a:t>Управління кризою затягує в спіраль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D6F61-EA9B-CA3A-EE92-C52F54D04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2.1 Проблема як генератор ідеї для стартапу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509B18-20C7-989B-BE1A-9DDDEDD6F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60" y="1253331"/>
            <a:ext cx="10515600" cy="435133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lang="ru-RU" b="1" dirty="0" err="1">
                <a:cs typeface="Calibri"/>
              </a:rPr>
              <a:t>Відношення</a:t>
            </a:r>
            <a:r>
              <a:rPr lang="ru-RU" b="1" spc="-100" dirty="0">
                <a:cs typeface="Calibri"/>
              </a:rPr>
              <a:t> </a:t>
            </a:r>
            <a:r>
              <a:rPr lang="ru-RU" b="1" spc="-10" dirty="0">
                <a:cs typeface="Calibri"/>
              </a:rPr>
              <a:t>людей</a:t>
            </a:r>
            <a:r>
              <a:rPr lang="ru-RU" b="1" spc="-125" dirty="0">
                <a:cs typeface="Calibri"/>
              </a:rPr>
              <a:t> </a:t>
            </a:r>
            <a:r>
              <a:rPr lang="ru-RU" b="1" dirty="0">
                <a:cs typeface="Calibri"/>
              </a:rPr>
              <a:t>до</a:t>
            </a:r>
            <a:r>
              <a:rPr lang="ru-RU" b="1" spc="-135" dirty="0">
                <a:cs typeface="Calibri"/>
              </a:rPr>
              <a:t> </a:t>
            </a:r>
            <a:r>
              <a:rPr lang="ru-RU" b="1" spc="-10" dirty="0">
                <a:cs typeface="Calibri"/>
              </a:rPr>
              <a:t>проблем</a:t>
            </a:r>
            <a:endParaRPr lang="ru-RU" dirty="0"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6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dirty="0">
                <a:cs typeface="Calibri"/>
              </a:rPr>
              <a:t>Не</a:t>
            </a:r>
            <a:r>
              <a:rPr lang="ru-RU" spc="-50" dirty="0">
                <a:cs typeface="Calibri"/>
              </a:rPr>
              <a:t> </a:t>
            </a:r>
            <a:r>
              <a:rPr lang="ru-RU" dirty="0" err="1">
                <a:cs typeface="Calibri"/>
              </a:rPr>
              <a:t>звертають</a:t>
            </a:r>
            <a:r>
              <a:rPr lang="ru-RU" spc="-40" dirty="0">
                <a:cs typeface="Calibri"/>
              </a:rPr>
              <a:t> </a:t>
            </a:r>
            <a:r>
              <a:rPr lang="ru-RU" spc="-20" dirty="0" err="1">
                <a:cs typeface="Calibri"/>
              </a:rPr>
              <a:t>увагу</a:t>
            </a:r>
            <a:endParaRPr lang="ru-RU" dirty="0"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6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spc="-10" dirty="0" err="1">
                <a:cs typeface="Calibri"/>
              </a:rPr>
              <a:t>Терплять</a:t>
            </a:r>
            <a:endParaRPr lang="ru-RU" dirty="0"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6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dirty="0" err="1">
                <a:cs typeface="Calibri"/>
              </a:rPr>
              <a:t>Щось</a:t>
            </a:r>
            <a:r>
              <a:rPr lang="ru-RU" spc="-70" dirty="0">
                <a:cs typeface="Calibri"/>
              </a:rPr>
              <a:t> </a:t>
            </a:r>
            <a:r>
              <a:rPr lang="ru-RU" spc="-10" dirty="0" err="1">
                <a:cs typeface="Calibri"/>
              </a:rPr>
              <a:t>роблять</a:t>
            </a:r>
            <a:endParaRPr lang="ru-RU" dirty="0">
              <a:cs typeface="Calibri"/>
            </a:endParaRPr>
          </a:p>
          <a:p>
            <a:pPr marL="355600" marR="5080" indent="-342900">
              <a:lnSpc>
                <a:spcPts val="324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lang="ru-RU" dirty="0" err="1">
                <a:cs typeface="Calibri"/>
              </a:rPr>
              <a:t>Кидають</a:t>
            </a:r>
            <a:r>
              <a:rPr lang="ru-RU" spc="-35" dirty="0">
                <a:cs typeface="Calibri"/>
              </a:rPr>
              <a:t> </a:t>
            </a:r>
            <a:r>
              <a:rPr lang="ru-RU" dirty="0">
                <a:cs typeface="Calibri"/>
              </a:rPr>
              <a:t>усе</a:t>
            </a:r>
            <a:r>
              <a:rPr lang="ru-RU" spc="-30" dirty="0">
                <a:cs typeface="Calibri"/>
              </a:rPr>
              <a:t> </a:t>
            </a:r>
            <a:r>
              <a:rPr lang="ru-RU" dirty="0">
                <a:cs typeface="Calibri"/>
              </a:rPr>
              <a:t>та</a:t>
            </a:r>
            <a:r>
              <a:rPr lang="ru-RU" spc="-35" dirty="0">
                <a:cs typeface="Calibri"/>
              </a:rPr>
              <a:t> </a:t>
            </a:r>
            <a:r>
              <a:rPr lang="ru-RU" dirty="0" err="1">
                <a:cs typeface="Calibri"/>
              </a:rPr>
              <a:t>займаються</a:t>
            </a:r>
            <a:r>
              <a:rPr lang="ru-RU" spc="-40" dirty="0">
                <a:cs typeface="Calibri"/>
              </a:rPr>
              <a:t> </a:t>
            </a:r>
            <a:r>
              <a:rPr lang="ru-RU" spc="-10" dirty="0" err="1">
                <a:cs typeface="Calibri"/>
              </a:rPr>
              <a:t>тільки</a:t>
            </a:r>
            <a:r>
              <a:rPr lang="ru-RU" spc="-10" dirty="0">
                <a:cs typeface="Calibri"/>
              </a:rPr>
              <a:t> </a:t>
            </a:r>
            <a:r>
              <a:rPr lang="ru-RU" dirty="0" err="1">
                <a:cs typeface="Calibri"/>
              </a:rPr>
              <a:t>вирішенням</a:t>
            </a:r>
            <a:r>
              <a:rPr lang="ru-RU" spc="-50" dirty="0">
                <a:cs typeface="Calibri"/>
              </a:rPr>
              <a:t> </a:t>
            </a:r>
            <a:r>
              <a:rPr lang="ru-RU" spc="-10" dirty="0" err="1">
                <a:cs typeface="Calibri"/>
              </a:rPr>
              <a:t>проблеми</a:t>
            </a:r>
            <a:endParaRPr lang="ru-RU" dirty="0">
              <a:cs typeface="Calibri"/>
            </a:endParaRPr>
          </a:p>
          <a:p>
            <a:endParaRPr lang="uk-UA" dirty="0"/>
          </a:p>
        </p:txBody>
      </p:sp>
      <p:grpSp>
        <p:nvGrpSpPr>
          <p:cNvPr id="8" name="object 2">
            <a:extLst>
              <a:ext uri="{FF2B5EF4-FFF2-40B4-BE49-F238E27FC236}">
                <a16:creationId xmlns:a16="http://schemas.microsoft.com/office/drawing/2014/main" id="{A7A4814B-FF6B-433A-ED87-5D5F15145A9C}"/>
              </a:ext>
            </a:extLst>
          </p:cNvPr>
          <p:cNvGrpSpPr/>
          <p:nvPr/>
        </p:nvGrpSpPr>
        <p:grpSpPr>
          <a:xfrm>
            <a:off x="803760" y="3913020"/>
            <a:ext cx="8250731" cy="2218484"/>
            <a:chOff x="2091895" y="1051687"/>
            <a:chExt cx="8250731" cy="2218484"/>
          </a:xfrm>
        </p:grpSpPr>
        <p:pic>
          <p:nvPicPr>
            <p:cNvPr id="9" name="object 3">
              <a:extLst>
                <a:ext uri="{FF2B5EF4-FFF2-40B4-BE49-F238E27FC236}">
                  <a16:creationId xmlns:a16="http://schemas.microsoft.com/office/drawing/2014/main" id="{65A6FE62-2A22-3436-8783-30A51057675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91895" y="2079055"/>
              <a:ext cx="7773297" cy="1191116"/>
            </a:xfrm>
            <a:prstGeom prst="rect">
              <a:avLst/>
            </a:prstGeom>
          </p:spPr>
        </p:pic>
        <p:sp>
          <p:nvSpPr>
            <p:cNvPr id="10" name="object 4">
              <a:extLst>
                <a:ext uri="{FF2B5EF4-FFF2-40B4-BE49-F238E27FC236}">
                  <a16:creationId xmlns:a16="http://schemas.microsoft.com/office/drawing/2014/main" id="{CB917009-0772-95A5-B6E3-80372C0ACFDA}"/>
                </a:ext>
              </a:extLst>
            </p:cNvPr>
            <p:cNvSpPr/>
            <p:nvPr/>
          </p:nvSpPr>
          <p:spPr>
            <a:xfrm>
              <a:off x="5991606" y="1921002"/>
              <a:ext cx="3877310" cy="902335"/>
            </a:xfrm>
            <a:custGeom>
              <a:avLst/>
              <a:gdLst/>
              <a:ahLst/>
              <a:cxnLst/>
              <a:rect l="l" t="t" r="r" b="b"/>
              <a:pathLst>
                <a:path w="3877309" h="902335">
                  <a:moveTo>
                    <a:pt x="0" y="150368"/>
                  </a:moveTo>
                  <a:lnTo>
                    <a:pt x="7664" y="102835"/>
                  </a:lnTo>
                  <a:lnTo>
                    <a:pt x="29008" y="61557"/>
                  </a:lnTo>
                  <a:lnTo>
                    <a:pt x="61557" y="29008"/>
                  </a:lnTo>
                  <a:lnTo>
                    <a:pt x="102835" y="7664"/>
                  </a:lnTo>
                  <a:lnTo>
                    <a:pt x="150368" y="0"/>
                  </a:lnTo>
                  <a:lnTo>
                    <a:pt x="3726688" y="0"/>
                  </a:lnTo>
                  <a:lnTo>
                    <a:pt x="3774220" y="7664"/>
                  </a:lnTo>
                  <a:lnTo>
                    <a:pt x="3815498" y="29008"/>
                  </a:lnTo>
                  <a:lnTo>
                    <a:pt x="3848047" y="61557"/>
                  </a:lnTo>
                  <a:lnTo>
                    <a:pt x="3869391" y="102835"/>
                  </a:lnTo>
                  <a:lnTo>
                    <a:pt x="3877055" y="150368"/>
                  </a:lnTo>
                  <a:lnTo>
                    <a:pt x="3877055" y="751839"/>
                  </a:lnTo>
                  <a:lnTo>
                    <a:pt x="3869391" y="799372"/>
                  </a:lnTo>
                  <a:lnTo>
                    <a:pt x="3848047" y="840650"/>
                  </a:lnTo>
                  <a:lnTo>
                    <a:pt x="3815498" y="873199"/>
                  </a:lnTo>
                  <a:lnTo>
                    <a:pt x="3774220" y="894543"/>
                  </a:lnTo>
                  <a:lnTo>
                    <a:pt x="3726688" y="902208"/>
                  </a:lnTo>
                  <a:lnTo>
                    <a:pt x="150368" y="902208"/>
                  </a:lnTo>
                  <a:lnTo>
                    <a:pt x="102835" y="894543"/>
                  </a:lnTo>
                  <a:lnTo>
                    <a:pt x="61557" y="873199"/>
                  </a:lnTo>
                  <a:lnTo>
                    <a:pt x="29008" y="840650"/>
                  </a:lnTo>
                  <a:lnTo>
                    <a:pt x="7664" y="799372"/>
                  </a:lnTo>
                  <a:lnTo>
                    <a:pt x="0" y="751839"/>
                  </a:lnTo>
                  <a:lnTo>
                    <a:pt x="0" y="150368"/>
                  </a:lnTo>
                  <a:close/>
                </a:path>
              </a:pathLst>
            </a:custGeom>
            <a:ln w="19050">
              <a:solidFill>
                <a:srgbClr val="1737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5">
              <a:extLst>
                <a:ext uri="{FF2B5EF4-FFF2-40B4-BE49-F238E27FC236}">
                  <a16:creationId xmlns:a16="http://schemas.microsoft.com/office/drawing/2014/main" id="{6464D61C-5595-5ECB-80B4-94721CDDE2DA}"/>
                </a:ext>
              </a:extLst>
            </p:cNvPr>
            <p:cNvSpPr/>
            <p:nvPr/>
          </p:nvSpPr>
          <p:spPr>
            <a:xfrm>
              <a:off x="7930261" y="1051687"/>
              <a:ext cx="2412365" cy="869315"/>
            </a:xfrm>
            <a:custGeom>
              <a:avLst/>
              <a:gdLst/>
              <a:ahLst/>
              <a:cxnLst/>
              <a:rect l="l" t="t" r="r" b="b"/>
              <a:pathLst>
                <a:path w="2412365" h="869314">
                  <a:moveTo>
                    <a:pt x="49096" y="868904"/>
                  </a:moveTo>
                  <a:lnTo>
                    <a:pt x="421333" y="568422"/>
                  </a:lnTo>
                  <a:lnTo>
                    <a:pt x="357876" y="552795"/>
                  </a:lnTo>
                  <a:lnTo>
                    <a:pt x="299512" y="536250"/>
                  </a:lnTo>
                  <a:lnTo>
                    <a:pt x="246262" y="518861"/>
                  </a:lnTo>
                  <a:lnTo>
                    <a:pt x="198150" y="500707"/>
                  </a:lnTo>
                  <a:lnTo>
                    <a:pt x="155198" y="481865"/>
                  </a:lnTo>
                  <a:lnTo>
                    <a:pt x="117428" y="462411"/>
                  </a:lnTo>
                  <a:lnTo>
                    <a:pt x="84861" y="442423"/>
                  </a:lnTo>
                  <a:lnTo>
                    <a:pt x="35430" y="401153"/>
                  </a:lnTo>
                  <a:lnTo>
                    <a:pt x="7084" y="358671"/>
                  </a:lnTo>
                  <a:lnTo>
                    <a:pt x="0" y="315594"/>
                  </a:lnTo>
                  <a:lnTo>
                    <a:pt x="4487" y="294026"/>
                  </a:lnTo>
                  <a:lnTo>
                    <a:pt x="29631" y="251213"/>
                  </a:lnTo>
                  <a:lnTo>
                    <a:pt x="76484" y="209347"/>
                  </a:lnTo>
                  <a:lnTo>
                    <a:pt x="145223" y="169045"/>
                  </a:lnTo>
                  <a:lnTo>
                    <a:pt x="187856" y="149673"/>
                  </a:lnTo>
                  <a:lnTo>
                    <a:pt x="236028" y="130923"/>
                  </a:lnTo>
                  <a:lnTo>
                    <a:pt x="289761" y="112873"/>
                  </a:lnTo>
                  <a:lnTo>
                    <a:pt x="328832" y="101227"/>
                  </a:lnTo>
                  <a:lnTo>
                    <a:pt x="369517" y="90205"/>
                  </a:lnTo>
                  <a:lnTo>
                    <a:pt x="411728" y="79808"/>
                  </a:lnTo>
                  <a:lnTo>
                    <a:pt x="455375" y="70038"/>
                  </a:lnTo>
                  <a:lnTo>
                    <a:pt x="500368" y="60898"/>
                  </a:lnTo>
                  <a:lnTo>
                    <a:pt x="546619" y="52388"/>
                  </a:lnTo>
                  <a:lnTo>
                    <a:pt x="594039" y="44510"/>
                  </a:lnTo>
                  <a:lnTo>
                    <a:pt x="642538" y="37267"/>
                  </a:lnTo>
                  <a:lnTo>
                    <a:pt x="692028" y="30661"/>
                  </a:lnTo>
                  <a:lnTo>
                    <a:pt x="742419" y="24693"/>
                  </a:lnTo>
                  <a:lnTo>
                    <a:pt x="793623" y="19364"/>
                  </a:lnTo>
                  <a:lnTo>
                    <a:pt x="845550" y="14678"/>
                  </a:lnTo>
                  <a:lnTo>
                    <a:pt x="898110" y="10635"/>
                  </a:lnTo>
                  <a:lnTo>
                    <a:pt x="951216" y="7238"/>
                  </a:lnTo>
                  <a:lnTo>
                    <a:pt x="1004777" y="4488"/>
                  </a:lnTo>
                  <a:lnTo>
                    <a:pt x="1058705" y="2388"/>
                  </a:lnTo>
                  <a:lnTo>
                    <a:pt x="1112911" y="938"/>
                  </a:lnTo>
                  <a:lnTo>
                    <a:pt x="1167306" y="141"/>
                  </a:lnTo>
                  <a:lnTo>
                    <a:pt x="1221799" y="0"/>
                  </a:lnTo>
                  <a:lnTo>
                    <a:pt x="1276303" y="514"/>
                  </a:lnTo>
                  <a:lnTo>
                    <a:pt x="1330729" y="1687"/>
                  </a:lnTo>
                  <a:lnTo>
                    <a:pt x="1384986" y="3521"/>
                  </a:lnTo>
                  <a:lnTo>
                    <a:pt x="1438986" y="6016"/>
                  </a:lnTo>
                  <a:lnTo>
                    <a:pt x="1492641" y="9176"/>
                  </a:lnTo>
                  <a:lnTo>
                    <a:pt x="1545860" y="13001"/>
                  </a:lnTo>
                  <a:lnTo>
                    <a:pt x="1598554" y="17494"/>
                  </a:lnTo>
                  <a:lnTo>
                    <a:pt x="1650636" y="22656"/>
                  </a:lnTo>
                  <a:lnTo>
                    <a:pt x="1702015" y="28490"/>
                  </a:lnTo>
                  <a:lnTo>
                    <a:pt x="1752602" y="34997"/>
                  </a:lnTo>
                  <a:lnTo>
                    <a:pt x="1802308" y="42179"/>
                  </a:lnTo>
                  <a:lnTo>
                    <a:pt x="1851045" y="50038"/>
                  </a:lnTo>
                  <a:lnTo>
                    <a:pt x="1898723" y="58575"/>
                  </a:lnTo>
                  <a:lnTo>
                    <a:pt x="1945252" y="67793"/>
                  </a:lnTo>
                  <a:lnTo>
                    <a:pt x="1990545" y="77694"/>
                  </a:lnTo>
                  <a:lnTo>
                    <a:pt x="2054002" y="93320"/>
                  </a:lnTo>
                  <a:lnTo>
                    <a:pt x="2112366" y="109866"/>
                  </a:lnTo>
                  <a:lnTo>
                    <a:pt x="2165615" y="127254"/>
                  </a:lnTo>
                  <a:lnTo>
                    <a:pt x="2213727" y="145408"/>
                  </a:lnTo>
                  <a:lnTo>
                    <a:pt x="2256679" y="164250"/>
                  </a:lnTo>
                  <a:lnTo>
                    <a:pt x="2294450" y="183704"/>
                  </a:lnTo>
                  <a:lnTo>
                    <a:pt x="2327016" y="203692"/>
                  </a:lnTo>
                  <a:lnTo>
                    <a:pt x="2376447" y="244962"/>
                  </a:lnTo>
                  <a:lnTo>
                    <a:pt x="2404794" y="287444"/>
                  </a:lnTo>
                  <a:lnTo>
                    <a:pt x="2411878" y="330521"/>
                  </a:lnTo>
                  <a:lnTo>
                    <a:pt x="2407391" y="352090"/>
                  </a:lnTo>
                  <a:lnTo>
                    <a:pt x="2382247" y="394902"/>
                  </a:lnTo>
                  <a:lnTo>
                    <a:pt x="2335394" y="436768"/>
                  </a:lnTo>
                  <a:lnTo>
                    <a:pt x="2266654" y="477070"/>
                  </a:lnTo>
                  <a:lnTo>
                    <a:pt x="2224021" y="496442"/>
                  </a:lnTo>
                  <a:lnTo>
                    <a:pt x="2175849" y="515192"/>
                  </a:lnTo>
                  <a:lnTo>
                    <a:pt x="2122117" y="533243"/>
                  </a:lnTo>
                  <a:lnTo>
                    <a:pt x="2084354" y="544513"/>
                  </a:lnTo>
                  <a:lnTo>
                    <a:pt x="2044947" y="555227"/>
                  </a:lnTo>
                  <a:lnTo>
                    <a:pt x="2003980" y="565376"/>
                  </a:lnTo>
                  <a:lnTo>
                    <a:pt x="1961534" y="574957"/>
                  </a:lnTo>
                  <a:lnTo>
                    <a:pt x="1917693" y="583961"/>
                  </a:lnTo>
                  <a:lnTo>
                    <a:pt x="1872540" y="592384"/>
                  </a:lnTo>
                  <a:lnTo>
                    <a:pt x="1826158" y="600219"/>
                  </a:lnTo>
                  <a:lnTo>
                    <a:pt x="1778629" y="607460"/>
                  </a:lnTo>
                  <a:lnTo>
                    <a:pt x="1730037" y="614101"/>
                  </a:lnTo>
                  <a:lnTo>
                    <a:pt x="1680464" y="620136"/>
                  </a:lnTo>
                  <a:lnTo>
                    <a:pt x="1629994" y="625558"/>
                  </a:lnTo>
                  <a:lnTo>
                    <a:pt x="1578709" y="630362"/>
                  </a:lnTo>
                  <a:lnTo>
                    <a:pt x="1526693" y="634541"/>
                  </a:lnTo>
                  <a:lnTo>
                    <a:pt x="1474028" y="638090"/>
                  </a:lnTo>
                  <a:lnTo>
                    <a:pt x="1420797" y="641001"/>
                  </a:lnTo>
                  <a:lnTo>
                    <a:pt x="1367084" y="643270"/>
                  </a:lnTo>
                  <a:lnTo>
                    <a:pt x="1312970" y="644890"/>
                  </a:lnTo>
                  <a:lnTo>
                    <a:pt x="1258539" y="645855"/>
                  </a:lnTo>
                  <a:lnTo>
                    <a:pt x="1203875" y="646158"/>
                  </a:lnTo>
                  <a:lnTo>
                    <a:pt x="1149059" y="645795"/>
                  </a:lnTo>
                  <a:lnTo>
                    <a:pt x="1094175" y="644757"/>
                  </a:lnTo>
                  <a:lnTo>
                    <a:pt x="1039306" y="643040"/>
                  </a:lnTo>
                  <a:lnTo>
                    <a:pt x="984535" y="640638"/>
                  </a:lnTo>
                  <a:lnTo>
                    <a:pt x="929944" y="637543"/>
                  </a:lnTo>
                  <a:lnTo>
                    <a:pt x="875617" y="633751"/>
                  </a:lnTo>
                  <a:lnTo>
                    <a:pt x="821637" y="629255"/>
                  </a:lnTo>
                  <a:lnTo>
                    <a:pt x="49096" y="868904"/>
                  </a:lnTo>
                  <a:close/>
                </a:path>
              </a:pathLst>
            </a:custGeom>
            <a:ln w="25400">
              <a:solidFill>
                <a:srgbClr val="17375E"/>
              </a:solidFill>
            </a:ln>
          </p:spPr>
          <p:txBody>
            <a:bodyPr wrap="square" lIns="0" tIns="0" rIns="0" bIns="0" rtlCol="0"/>
            <a:lstStyle/>
            <a:p>
              <a:r>
                <a:rPr lang="uk-UA" b="1" spc="-20" dirty="0">
                  <a:cs typeface="Calibri"/>
                </a:rPr>
                <a:t>               Гроші</a:t>
              </a:r>
              <a:r>
                <a:rPr lang="uk-UA" b="1" spc="-105" dirty="0">
                  <a:cs typeface="Calibri"/>
                </a:rPr>
                <a:t> </a:t>
              </a:r>
              <a:r>
                <a:rPr lang="uk-UA" b="1" spc="-20" dirty="0">
                  <a:cs typeface="Calibri"/>
                </a:rPr>
                <a:t>ТУТ!</a:t>
              </a:r>
              <a:endParaRPr lang="uk-UA" dirty="0">
                <a:cs typeface="Calibri"/>
              </a:endParaRPr>
            </a:p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96384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52416"/>
            <a:ext cx="10344462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3375">
              <a:lnSpc>
                <a:spcPct val="100000"/>
              </a:lnSpc>
              <a:spcBef>
                <a:spcPts val="105"/>
              </a:spcBef>
            </a:pPr>
            <a:r>
              <a:rPr b="1" dirty="0"/>
              <a:t>Специфіка</a:t>
            </a:r>
            <a:r>
              <a:rPr b="1" spc="-95" dirty="0"/>
              <a:t> </a:t>
            </a:r>
            <a:r>
              <a:rPr b="1" spc="-10" dirty="0"/>
              <a:t>проблеми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4043" y="2226637"/>
            <a:ext cx="10772775" cy="441642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marR="575945" indent="-342900">
              <a:lnSpc>
                <a:spcPts val="2880"/>
              </a:lnSpc>
              <a:spcBef>
                <a:spcPts val="79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dirty="0">
                <a:latin typeface="Calibri"/>
                <a:cs typeface="Calibri"/>
              </a:rPr>
              <a:t>Поширена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проблема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це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проблема,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що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стосується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багатьох </a:t>
            </a:r>
            <a:r>
              <a:rPr sz="3000" dirty="0">
                <a:latin typeface="Calibri"/>
                <a:cs typeface="Calibri"/>
              </a:rPr>
              <a:t>людей</a:t>
            </a:r>
            <a:r>
              <a:rPr sz="3000" spc="-1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часто.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Наприклад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покупка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продуктів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ts val="3240"/>
              </a:lnSpc>
              <a:spcBef>
                <a:spcPts val="3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000" b="1" dirty="0">
                <a:latin typeface="Calibri"/>
                <a:cs typeface="Calibri"/>
              </a:rPr>
              <a:t>Рідкісна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проблема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це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проблема,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що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виникає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у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багатьох</a:t>
            </a:r>
            <a:endParaRPr sz="3000" dirty="0">
              <a:latin typeface="Calibri"/>
              <a:cs typeface="Calibri"/>
            </a:endParaRPr>
          </a:p>
          <a:p>
            <a:pPr marL="355600" marR="204470">
              <a:lnSpc>
                <a:spcPts val="2880"/>
              </a:lnSpc>
              <a:spcBef>
                <a:spcPts val="335"/>
              </a:spcBef>
            </a:pPr>
            <a:r>
              <a:rPr sz="3000" dirty="0">
                <a:latin typeface="Calibri"/>
                <a:cs typeface="Calibri"/>
              </a:rPr>
              <a:t>людей,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але</a:t>
            </a:r>
            <a:r>
              <a:rPr sz="3000" spc="-1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дуже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рідко.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Наприклад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покупка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нерухомості.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Люди </a:t>
            </a:r>
            <a:r>
              <a:rPr sz="3000" dirty="0">
                <a:latin typeface="Calibri"/>
                <a:cs typeface="Calibri"/>
              </a:rPr>
              <a:t>купуют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її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рідко,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але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послуги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потребуются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дуже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багатьом</a:t>
            </a:r>
            <a:endParaRPr sz="3000" dirty="0">
              <a:latin typeface="Calibri"/>
              <a:cs typeface="Calibri"/>
            </a:endParaRPr>
          </a:p>
          <a:p>
            <a:pPr marL="354965" indent="-342265">
              <a:lnSpc>
                <a:spcPts val="3240"/>
              </a:lnSpc>
              <a:spcBef>
                <a:spcPts val="2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000" b="1" dirty="0">
                <a:latin typeface="Calibri"/>
                <a:cs typeface="Calibri"/>
              </a:rPr>
              <a:t>Вузька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проблема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це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проблема,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яка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виникає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у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визначеної</a:t>
            </a:r>
            <a:endParaRPr sz="3000" dirty="0">
              <a:latin typeface="Calibri"/>
              <a:cs typeface="Calibri"/>
            </a:endParaRPr>
          </a:p>
          <a:p>
            <a:pPr marL="355600" marR="5080">
              <a:lnSpc>
                <a:spcPts val="2880"/>
              </a:lnSpc>
              <a:spcBef>
                <a:spcPts val="335"/>
              </a:spcBef>
            </a:pPr>
            <a:r>
              <a:rPr sz="3000" spc="-20" dirty="0">
                <a:latin typeface="Calibri"/>
                <a:cs typeface="Calibri"/>
              </a:rPr>
              <a:t>аудиторії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людей.</a:t>
            </a:r>
            <a:r>
              <a:rPr sz="3000" spc="-1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Наприклад</a:t>
            </a:r>
            <a:r>
              <a:rPr sz="3000" spc="-1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продаж</a:t>
            </a:r>
            <a:r>
              <a:rPr sz="3000" spc="-1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стоматологічних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реактивів. </a:t>
            </a:r>
            <a:r>
              <a:rPr sz="3000" dirty="0">
                <a:latin typeface="Calibri"/>
                <a:cs typeface="Calibri"/>
              </a:rPr>
              <a:t>Їх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купують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регулярно,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але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тільки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стоматологи</a:t>
            </a:r>
            <a:endParaRPr sz="3000" dirty="0">
              <a:latin typeface="Calibri"/>
              <a:cs typeface="Calibri"/>
            </a:endParaRPr>
          </a:p>
          <a:p>
            <a:pPr marL="355600" marR="146050" indent="-342900">
              <a:lnSpc>
                <a:spcPct val="80000"/>
              </a:lnSpc>
              <a:spcBef>
                <a:spcPts val="75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spc="-10" dirty="0">
                <a:latin typeface="Calibri"/>
                <a:cs typeface="Calibri"/>
              </a:rPr>
              <a:t>Унікальна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проблема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це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проблема,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яка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не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має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стандартного </a:t>
            </a:r>
            <a:r>
              <a:rPr sz="3000" dirty="0">
                <a:latin typeface="Calibri"/>
                <a:cs typeface="Calibri"/>
              </a:rPr>
              <a:t>рішення.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Наприклад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реконструкція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та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реставрація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старовинних будинків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3EE2F0-F82F-9A89-46DE-09538E4B6D92}"/>
              </a:ext>
            </a:extLst>
          </p:cNvPr>
          <p:cNvSpPr txBox="1"/>
          <p:nvPr/>
        </p:nvSpPr>
        <p:spPr>
          <a:xfrm>
            <a:off x="2308484" y="1061301"/>
            <a:ext cx="78960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latin typeface="Calibri"/>
                <a:cs typeface="Calibri"/>
              </a:rPr>
              <a:t>Потребують</a:t>
            </a:r>
            <a:r>
              <a:rPr lang="ru-RU" sz="2800" spc="-100" dirty="0">
                <a:latin typeface="Calibri"/>
                <a:cs typeface="Calibri"/>
              </a:rPr>
              <a:t> </a:t>
            </a:r>
            <a:r>
              <a:rPr lang="ru-RU" sz="2800" dirty="0" err="1">
                <a:latin typeface="Calibri"/>
                <a:cs typeface="Calibri"/>
              </a:rPr>
              <a:t>багато</a:t>
            </a:r>
            <a:r>
              <a:rPr lang="ru-RU" sz="2800" spc="-75" dirty="0">
                <a:latin typeface="Calibri"/>
                <a:cs typeface="Calibri"/>
              </a:rPr>
              <a:t> </a:t>
            </a:r>
            <a:r>
              <a:rPr lang="ru-RU" sz="2800" dirty="0">
                <a:latin typeface="Calibri"/>
                <a:cs typeface="Calibri"/>
              </a:rPr>
              <a:t>людей,</a:t>
            </a:r>
            <a:r>
              <a:rPr lang="ru-RU" sz="2800" spc="-105" dirty="0">
                <a:latin typeface="Calibri"/>
                <a:cs typeface="Calibri"/>
              </a:rPr>
              <a:t> </a:t>
            </a:r>
            <a:r>
              <a:rPr lang="ru-RU" sz="2800" dirty="0" err="1">
                <a:latin typeface="Calibri"/>
                <a:cs typeface="Calibri"/>
              </a:rPr>
              <a:t>але</a:t>
            </a:r>
            <a:r>
              <a:rPr lang="ru-RU" sz="2800" spc="-95" dirty="0">
                <a:latin typeface="Calibri"/>
                <a:cs typeface="Calibri"/>
              </a:rPr>
              <a:t> </a:t>
            </a:r>
            <a:r>
              <a:rPr lang="ru-RU" sz="2800" b="1" spc="-25" dirty="0">
                <a:latin typeface="Calibri"/>
                <a:cs typeface="Calibri"/>
              </a:rPr>
              <a:t>не </a:t>
            </a:r>
            <a:r>
              <a:rPr lang="ru-RU" sz="2800" b="1" spc="-10" dirty="0">
                <a:latin typeface="Calibri"/>
                <a:cs typeface="Calibri"/>
              </a:rPr>
              <a:t>сильно</a:t>
            </a:r>
          </a:p>
          <a:p>
            <a:r>
              <a:rPr lang="uk-UA" sz="2800" dirty="0">
                <a:cs typeface="Calibri"/>
              </a:rPr>
              <a:t>Потребують</a:t>
            </a:r>
            <a:r>
              <a:rPr lang="uk-UA" sz="2800" spc="-85" dirty="0">
                <a:cs typeface="Calibri"/>
              </a:rPr>
              <a:t> </a:t>
            </a:r>
            <a:r>
              <a:rPr lang="uk-UA" sz="2800" dirty="0">
                <a:cs typeface="Calibri"/>
              </a:rPr>
              <a:t>небагато,</a:t>
            </a:r>
            <a:r>
              <a:rPr lang="uk-UA" sz="2800" spc="-70" dirty="0">
                <a:cs typeface="Calibri"/>
              </a:rPr>
              <a:t> </a:t>
            </a:r>
            <a:r>
              <a:rPr lang="uk-UA" sz="2800" dirty="0">
                <a:cs typeface="Calibri"/>
              </a:rPr>
              <a:t>але</a:t>
            </a:r>
            <a:r>
              <a:rPr lang="uk-UA" sz="2800" spc="-70" dirty="0">
                <a:cs typeface="Calibri"/>
              </a:rPr>
              <a:t> </a:t>
            </a:r>
            <a:r>
              <a:rPr lang="uk-UA" sz="2800" b="1" spc="-10" dirty="0">
                <a:cs typeface="Calibri"/>
              </a:rPr>
              <a:t>сильно</a:t>
            </a:r>
            <a:endParaRPr lang="uk-U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66140">
              <a:lnSpc>
                <a:spcPct val="100000"/>
              </a:lnSpc>
              <a:spcBef>
                <a:spcPts val="105"/>
              </a:spcBef>
            </a:pPr>
            <a:r>
              <a:rPr dirty="0"/>
              <a:t>Звичайний</a:t>
            </a:r>
            <a:r>
              <a:rPr spc="-55" dirty="0"/>
              <a:t> </a:t>
            </a:r>
            <a:r>
              <a:rPr dirty="0"/>
              <a:t>процес</a:t>
            </a:r>
            <a:r>
              <a:rPr spc="-75" dirty="0"/>
              <a:t> </a:t>
            </a:r>
            <a:r>
              <a:rPr dirty="0"/>
              <a:t>рішення</a:t>
            </a:r>
            <a:r>
              <a:rPr spc="-75" dirty="0"/>
              <a:t> </a:t>
            </a:r>
            <a:r>
              <a:rPr spc="-10" dirty="0"/>
              <a:t>проблеми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26261" y="1825751"/>
            <a:ext cx="9738360" cy="4351020"/>
            <a:chOff x="826261" y="1825751"/>
            <a:chExt cx="9738360" cy="4351020"/>
          </a:xfrm>
        </p:grpSpPr>
        <p:sp>
          <p:nvSpPr>
            <p:cNvPr id="4" name="object 4"/>
            <p:cNvSpPr/>
            <p:nvPr/>
          </p:nvSpPr>
          <p:spPr>
            <a:xfrm>
              <a:off x="1626107" y="1825751"/>
              <a:ext cx="8938260" cy="4351020"/>
            </a:xfrm>
            <a:custGeom>
              <a:avLst/>
              <a:gdLst/>
              <a:ahLst/>
              <a:cxnLst/>
              <a:rect l="l" t="t" r="r" b="b"/>
              <a:pathLst>
                <a:path w="8938260" h="4351020">
                  <a:moveTo>
                    <a:pt x="6762750" y="0"/>
                  </a:moveTo>
                  <a:lnTo>
                    <a:pt x="6762750" y="1087755"/>
                  </a:lnTo>
                  <a:lnTo>
                    <a:pt x="0" y="1087755"/>
                  </a:lnTo>
                  <a:lnTo>
                    <a:pt x="0" y="3263265"/>
                  </a:lnTo>
                  <a:lnTo>
                    <a:pt x="6762750" y="3263265"/>
                  </a:lnTo>
                  <a:lnTo>
                    <a:pt x="6762750" y="4351020"/>
                  </a:lnTo>
                  <a:lnTo>
                    <a:pt x="8938260" y="2175510"/>
                  </a:lnTo>
                  <a:lnTo>
                    <a:pt x="6762750" y="0"/>
                  </a:lnTo>
                  <a:close/>
                </a:path>
              </a:pathLst>
            </a:custGeom>
            <a:solidFill>
              <a:srgbClr val="B8CD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896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2864358" y="0"/>
                  </a:moveTo>
                  <a:lnTo>
                    <a:pt x="290322" y="0"/>
                  </a:lnTo>
                  <a:lnTo>
                    <a:pt x="243230" y="3798"/>
                  </a:lnTo>
                  <a:lnTo>
                    <a:pt x="198558" y="14794"/>
                  </a:lnTo>
                  <a:lnTo>
                    <a:pt x="156903" y="32393"/>
                  </a:lnTo>
                  <a:lnTo>
                    <a:pt x="118862" y="55997"/>
                  </a:lnTo>
                  <a:lnTo>
                    <a:pt x="85034" y="85010"/>
                  </a:lnTo>
                  <a:lnTo>
                    <a:pt x="56016" y="118835"/>
                  </a:lnTo>
                  <a:lnTo>
                    <a:pt x="32405" y="156875"/>
                  </a:lnTo>
                  <a:lnTo>
                    <a:pt x="14801" y="198534"/>
                  </a:lnTo>
                  <a:lnTo>
                    <a:pt x="3799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9" y="1498685"/>
                  </a:lnTo>
                  <a:lnTo>
                    <a:pt x="14801" y="1543348"/>
                  </a:lnTo>
                  <a:lnTo>
                    <a:pt x="32405" y="1585000"/>
                  </a:lnTo>
                  <a:lnTo>
                    <a:pt x="56016" y="1623041"/>
                  </a:lnTo>
                  <a:lnTo>
                    <a:pt x="85034" y="1656873"/>
                  </a:lnTo>
                  <a:lnTo>
                    <a:pt x="118862" y="1685897"/>
                  </a:lnTo>
                  <a:lnTo>
                    <a:pt x="156903" y="1709514"/>
                  </a:lnTo>
                  <a:lnTo>
                    <a:pt x="198558" y="1727124"/>
                  </a:lnTo>
                  <a:lnTo>
                    <a:pt x="243230" y="1738130"/>
                  </a:lnTo>
                  <a:lnTo>
                    <a:pt x="290322" y="1741931"/>
                  </a:lnTo>
                  <a:lnTo>
                    <a:pt x="2864358" y="1741931"/>
                  </a:lnTo>
                  <a:lnTo>
                    <a:pt x="2911464" y="1738130"/>
                  </a:lnTo>
                  <a:lnTo>
                    <a:pt x="2956145" y="1727124"/>
                  </a:lnTo>
                  <a:lnTo>
                    <a:pt x="2997804" y="1709514"/>
                  </a:lnTo>
                  <a:lnTo>
                    <a:pt x="3035844" y="1685897"/>
                  </a:lnTo>
                  <a:lnTo>
                    <a:pt x="3069669" y="1656873"/>
                  </a:lnTo>
                  <a:lnTo>
                    <a:pt x="3098682" y="1623041"/>
                  </a:lnTo>
                  <a:lnTo>
                    <a:pt x="3122286" y="1585000"/>
                  </a:lnTo>
                  <a:lnTo>
                    <a:pt x="3139885" y="1543348"/>
                  </a:lnTo>
                  <a:lnTo>
                    <a:pt x="3150881" y="1498685"/>
                  </a:lnTo>
                  <a:lnTo>
                    <a:pt x="3154679" y="1451609"/>
                  </a:lnTo>
                  <a:lnTo>
                    <a:pt x="3154679" y="290321"/>
                  </a:lnTo>
                  <a:lnTo>
                    <a:pt x="3150881" y="243215"/>
                  </a:lnTo>
                  <a:lnTo>
                    <a:pt x="3139885" y="198534"/>
                  </a:lnTo>
                  <a:lnTo>
                    <a:pt x="3122286" y="156875"/>
                  </a:lnTo>
                  <a:lnTo>
                    <a:pt x="3098682" y="118835"/>
                  </a:lnTo>
                  <a:lnTo>
                    <a:pt x="3069669" y="85010"/>
                  </a:lnTo>
                  <a:lnTo>
                    <a:pt x="3035844" y="55997"/>
                  </a:lnTo>
                  <a:lnTo>
                    <a:pt x="2997804" y="32393"/>
                  </a:lnTo>
                  <a:lnTo>
                    <a:pt x="2956145" y="14794"/>
                  </a:lnTo>
                  <a:lnTo>
                    <a:pt x="2911464" y="3798"/>
                  </a:lnTo>
                  <a:lnTo>
                    <a:pt x="286435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896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0" y="290321"/>
                  </a:moveTo>
                  <a:lnTo>
                    <a:pt x="3799" y="243215"/>
                  </a:lnTo>
                  <a:lnTo>
                    <a:pt x="14801" y="198534"/>
                  </a:lnTo>
                  <a:lnTo>
                    <a:pt x="32405" y="156875"/>
                  </a:lnTo>
                  <a:lnTo>
                    <a:pt x="56016" y="118835"/>
                  </a:lnTo>
                  <a:lnTo>
                    <a:pt x="85034" y="85010"/>
                  </a:lnTo>
                  <a:lnTo>
                    <a:pt x="118862" y="55997"/>
                  </a:lnTo>
                  <a:lnTo>
                    <a:pt x="156903" y="32393"/>
                  </a:lnTo>
                  <a:lnTo>
                    <a:pt x="198558" y="14794"/>
                  </a:lnTo>
                  <a:lnTo>
                    <a:pt x="243230" y="3798"/>
                  </a:lnTo>
                  <a:lnTo>
                    <a:pt x="290322" y="0"/>
                  </a:lnTo>
                  <a:lnTo>
                    <a:pt x="2864358" y="0"/>
                  </a:lnTo>
                  <a:lnTo>
                    <a:pt x="2911464" y="3798"/>
                  </a:lnTo>
                  <a:lnTo>
                    <a:pt x="2956145" y="14794"/>
                  </a:lnTo>
                  <a:lnTo>
                    <a:pt x="2997804" y="32393"/>
                  </a:lnTo>
                  <a:lnTo>
                    <a:pt x="3035844" y="55997"/>
                  </a:lnTo>
                  <a:lnTo>
                    <a:pt x="3069669" y="85010"/>
                  </a:lnTo>
                  <a:lnTo>
                    <a:pt x="3098682" y="118835"/>
                  </a:lnTo>
                  <a:lnTo>
                    <a:pt x="3122286" y="156875"/>
                  </a:lnTo>
                  <a:lnTo>
                    <a:pt x="3139885" y="198534"/>
                  </a:lnTo>
                  <a:lnTo>
                    <a:pt x="3150881" y="243215"/>
                  </a:lnTo>
                  <a:lnTo>
                    <a:pt x="3154679" y="290321"/>
                  </a:lnTo>
                  <a:lnTo>
                    <a:pt x="3154679" y="1451609"/>
                  </a:lnTo>
                  <a:lnTo>
                    <a:pt x="3150881" y="1498685"/>
                  </a:lnTo>
                  <a:lnTo>
                    <a:pt x="3139885" y="1543348"/>
                  </a:lnTo>
                  <a:lnTo>
                    <a:pt x="3122286" y="1585000"/>
                  </a:lnTo>
                  <a:lnTo>
                    <a:pt x="3098682" y="1623041"/>
                  </a:lnTo>
                  <a:lnTo>
                    <a:pt x="3069669" y="1656873"/>
                  </a:lnTo>
                  <a:lnTo>
                    <a:pt x="3035844" y="1685897"/>
                  </a:lnTo>
                  <a:lnTo>
                    <a:pt x="2997804" y="1709514"/>
                  </a:lnTo>
                  <a:lnTo>
                    <a:pt x="2956145" y="1727124"/>
                  </a:lnTo>
                  <a:lnTo>
                    <a:pt x="2911464" y="1738130"/>
                  </a:lnTo>
                  <a:lnTo>
                    <a:pt x="2864358" y="1741931"/>
                  </a:lnTo>
                  <a:lnTo>
                    <a:pt x="290322" y="1741931"/>
                  </a:lnTo>
                  <a:lnTo>
                    <a:pt x="243230" y="1738130"/>
                  </a:lnTo>
                  <a:lnTo>
                    <a:pt x="198558" y="1727124"/>
                  </a:lnTo>
                  <a:lnTo>
                    <a:pt x="156903" y="1709514"/>
                  </a:lnTo>
                  <a:lnTo>
                    <a:pt x="118862" y="1685897"/>
                  </a:lnTo>
                  <a:lnTo>
                    <a:pt x="85034" y="1656873"/>
                  </a:lnTo>
                  <a:lnTo>
                    <a:pt x="56016" y="1623041"/>
                  </a:lnTo>
                  <a:lnTo>
                    <a:pt x="32405" y="1585000"/>
                  </a:lnTo>
                  <a:lnTo>
                    <a:pt x="14801" y="1543348"/>
                  </a:lnTo>
                  <a:lnTo>
                    <a:pt x="3799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55903" y="3345637"/>
            <a:ext cx="2517775" cy="119316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66370" marR="5080" indent="-154305">
              <a:lnSpc>
                <a:spcPts val="4390"/>
              </a:lnSpc>
              <a:spcBef>
                <a:spcPts val="585"/>
              </a:spcBef>
            </a:pPr>
            <a:r>
              <a:rPr sz="4000" spc="-10" dirty="0">
                <a:latin typeface="Calibri"/>
                <a:cs typeface="Calibri"/>
              </a:rPr>
              <a:t>Постановка проблеми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06721" y="3118357"/>
            <a:ext cx="3180080" cy="1767839"/>
            <a:chOff x="4506721" y="3118357"/>
            <a:chExt cx="3180080" cy="1767839"/>
          </a:xfrm>
        </p:grpSpPr>
        <p:sp>
          <p:nvSpPr>
            <p:cNvPr id="9" name="object 9"/>
            <p:cNvSpPr/>
            <p:nvPr/>
          </p:nvSpPr>
          <p:spPr>
            <a:xfrm>
              <a:off x="451942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2864357" y="0"/>
                  </a:moveTo>
                  <a:lnTo>
                    <a:pt x="290322" y="0"/>
                  </a:lnTo>
                  <a:lnTo>
                    <a:pt x="243215" y="3798"/>
                  </a:lnTo>
                  <a:lnTo>
                    <a:pt x="198534" y="14794"/>
                  </a:lnTo>
                  <a:lnTo>
                    <a:pt x="156875" y="32393"/>
                  </a:lnTo>
                  <a:lnTo>
                    <a:pt x="118835" y="55997"/>
                  </a:lnTo>
                  <a:lnTo>
                    <a:pt x="85010" y="85010"/>
                  </a:lnTo>
                  <a:lnTo>
                    <a:pt x="55997" y="118835"/>
                  </a:lnTo>
                  <a:lnTo>
                    <a:pt x="32393" y="156875"/>
                  </a:lnTo>
                  <a:lnTo>
                    <a:pt x="14794" y="198534"/>
                  </a:lnTo>
                  <a:lnTo>
                    <a:pt x="3798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8" y="1498685"/>
                  </a:lnTo>
                  <a:lnTo>
                    <a:pt x="14794" y="1543348"/>
                  </a:lnTo>
                  <a:lnTo>
                    <a:pt x="32393" y="1585000"/>
                  </a:lnTo>
                  <a:lnTo>
                    <a:pt x="55997" y="1623041"/>
                  </a:lnTo>
                  <a:lnTo>
                    <a:pt x="85010" y="1656873"/>
                  </a:lnTo>
                  <a:lnTo>
                    <a:pt x="118835" y="1685897"/>
                  </a:lnTo>
                  <a:lnTo>
                    <a:pt x="156875" y="1709514"/>
                  </a:lnTo>
                  <a:lnTo>
                    <a:pt x="198534" y="1727124"/>
                  </a:lnTo>
                  <a:lnTo>
                    <a:pt x="243215" y="1738130"/>
                  </a:lnTo>
                  <a:lnTo>
                    <a:pt x="290322" y="1741931"/>
                  </a:lnTo>
                  <a:lnTo>
                    <a:pt x="2864357" y="1741931"/>
                  </a:lnTo>
                  <a:lnTo>
                    <a:pt x="2911464" y="1738130"/>
                  </a:lnTo>
                  <a:lnTo>
                    <a:pt x="2956145" y="1727124"/>
                  </a:lnTo>
                  <a:lnTo>
                    <a:pt x="2997804" y="1709514"/>
                  </a:lnTo>
                  <a:lnTo>
                    <a:pt x="3035844" y="1685897"/>
                  </a:lnTo>
                  <a:lnTo>
                    <a:pt x="3069669" y="1656873"/>
                  </a:lnTo>
                  <a:lnTo>
                    <a:pt x="3098682" y="1623041"/>
                  </a:lnTo>
                  <a:lnTo>
                    <a:pt x="3122286" y="1585000"/>
                  </a:lnTo>
                  <a:lnTo>
                    <a:pt x="3139885" y="1543348"/>
                  </a:lnTo>
                  <a:lnTo>
                    <a:pt x="3150881" y="1498685"/>
                  </a:lnTo>
                  <a:lnTo>
                    <a:pt x="3154679" y="1451609"/>
                  </a:lnTo>
                  <a:lnTo>
                    <a:pt x="3154679" y="290321"/>
                  </a:lnTo>
                  <a:lnTo>
                    <a:pt x="3150881" y="243215"/>
                  </a:lnTo>
                  <a:lnTo>
                    <a:pt x="3139885" y="198534"/>
                  </a:lnTo>
                  <a:lnTo>
                    <a:pt x="3122286" y="156875"/>
                  </a:lnTo>
                  <a:lnTo>
                    <a:pt x="3098682" y="118835"/>
                  </a:lnTo>
                  <a:lnTo>
                    <a:pt x="3069669" y="85010"/>
                  </a:lnTo>
                  <a:lnTo>
                    <a:pt x="3035844" y="55997"/>
                  </a:lnTo>
                  <a:lnTo>
                    <a:pt x="2997804" y="32393"/>
                  </a:lnTo>
                  <a:lnTo>
                    <a:pt x="2956145" y="14794"/>
                  </a:lnTo>
                  <a:lnTo>
                    <a:pt x="2911464" y="3798"/>
                  </a:lnTo>
                  <a:lnTo>
                    <a:pt x="286435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1942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0" y="290321"/>
                  </a:moveTo>
                  <a:lnTo>
                    <a:pt x="3798" y="243215"/>
                  </a:lnTo>
                  <a:lnTo>
                    <a:pt x="14794" y="198534"/>
                  </a:lnTo>
                  <a:lnTo>
                    <a:pt x="32393" y="156875"/>
                  </a:lnTo>
                  <a:lnTo>
                    <a:pt x="55997" y="118835"/>
                  </a:lnTo>
                  <a:lnTo>
                    <a:pt x="85010" y="85010"/>
                  </a:lnTo>
                  <a:lnTo>
                    <a:pt x="118835" y="55997"/>
                  </a:lnTo>
                  <a:lnTo>
                    <a:pt x="156875" y="32393"/>
                  </a:lnTo>
                  <a:lnTo>
                    <a:pt x="198534" y="14794"/>
                  </a:lnTo>
                  <a:lnTo>
                    <a:pt x="243215" y="3798"/>
                  </a:lnTo>
                  <a:lnTo>
                    <a:pt x="290322" y="0"/>
                  </a:lnTo>
                  <a:lnTo>
                    <a:pt x="2864357" y="0"/>
                  </a:lnTo>
                  <a:lnTo>
                    <a:pt x="2911464" y="3798"/>
                  </a:lnTo>
                  <a:lnTo>
                    <a:pt x="2956145" y="14794"/>
                  </a:lnTo>
                  <a:lnTo>
                    <a:pt x="2997804" y="32393"/>
                  </a:lnTo>
                  <a:lnTo>
                    <a:pt x="3035844" y="55997"/>
                  </a:lnTo>
                  <a:lnTo>
                    <a:pt x="3069669" y="85010"/>
                  </a:lnTo>
                  <a:lnTo>
                    <a:pt x="3098682" y="118835"/>
                  </a:lnTo>
                  <a:lnTo>
                    <a:pt x="3122286" y="156875"/>
                  </a:lnTo>
                  <a:lnTo>
                    <a:pt x="3139885" y="198534"/>
                  </a:lnTo>
                  <a:lnTo>
                    <a:pt x="3150881" y="243215"/>
                  </a:lnTo>
                  <a:lnTo>
                    <a:pt x="3154679" y="290321"/>
                  </a:lnTo>
                  <a:lnTo>
                    <a:pt x="3154679" y="1451609"/>
                  </a:lnTo>
                  <a:lnTo>
                    <a:pt x="3150881" y="1498685"/>
                  </a:lnTo>
                  <a:lnTo>
                    <a:pt x="3139885" y="1543348"/>
                  </a:lnTo>
                  <a:lnTo>
                    <a:pt x="3122286" y="1585000"/>
                  </a:lnTo>
                  <a:lnTo>
                    <a:pt x="3098682" y="1623041"/>
                  </a:lnTo>
                  <a:lnTo>
                    <a:pt x="3069669" y="1656873"/>
                  </a:lnTo>
                  <a:lnTo>
                    <a:pt x="3035844" y="1685897"/>
                  </a:lnTo>
                  <a:lnTo>
                    <a:pt x="2997804" y="1709514"/>
                  </a:lnTo>
                  <a:lnTo>
                    <a:pt x="2956145" y="1727124"/>
                  </a:lnTo>
                  <a:lnTo>
                    <a:pt x="2911464" y="1738130"/>
                  </a:lnTo>
                  <a:lnTo>
                    <a:pt x="2864357" y="1741931"/>
                  </a:lnTo>
                  <a:lnTo>
                    <a:pt x="290322" y="1741931"/>
                  </a:lnTo>
                  <a:lnTo>
                    <a:pt x="243215" y="1738130"/>
                  </a:lnTo>
                  <a:lnTo>
                    <a:pt x="198534" y="1727124"/>
                  </a:lnTo>
                  <a:lnTo>
                    <a:pt x="156875" y="1709514"/>
                  </a:lnTo>
                  <a:lnTo>
                    <a:pt x="118835" y="1685897"/>
                  </a:lnTo>
                  <a:lnTo>
                    <a:pt x="85010" y="1656873"/>
                  </a:lnTo>
                  <a:lnTo>
                    <a:pt x="55997" y="1623041"/>
                  </a:lnTo>
                  <a:lnTo>
                    <a:pt x="32393" y="1585000"/>
                  </a:lnTo>
                  <a:lnTo>
                    <a:pt x="14794" y="1543348"/>
                  </a:lnTo>
                  <a:lnTo>
                    <a:pt x="3798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990846" y="3345637"/>
            <a:ext cx="2212975" cy="1193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95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Аналіз</a:t>
            </a:r>
            <a:endParaRPr sz="4000" dirty="0">
              <a:latin typeface="Calibri"/>
              <a:cs typeface="Calibri"/>
            </a:endParaRPr>
          </a:p>
          <a:p>
            <a:pPr algn="ctr">
              <a:lnSpc>
                <a:spcPts val="4595"/>
              </a:lnSpc>
            </a:pPr>
            <a:r>
              <a:rPr sz="4000" spc="-10" dirty="0">
                <a:latin typeface="Calibri"/>
                <a:cs typeface="Calibri"/>
              </a:rPr>
              <a:t>проблеми</a:t>
            </a:r>
            <a:endParaRPr sz="4000" dirty="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187181" y="3118357"/>
            <a:ext cx="3180080" cy="1767839"/>
            <a:chOff x="8187181" y="3118357"/>
            <a:chExt cx="3180080" cy="1767839"/>
          </a:xfrm>
        </p:grpSpPr>
        <p:sp>
          <p:nvSpPr>
            <p:cNvPr id="13" name="object 13"/>
            <p:cNvSpPr/>
            <p:nvPr/>
          </p:nvSpPr>
          <p:spPr>
            <a:xfrm>
              <a:off x="819988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2864358" y="0"/>
                  </a:moveTo>
                  <a:lnTo>
                    <a:pt x="290322" y="0"/>
                  </a:lnTo>
                  <a:lnTo>
                    <a:pt x="243215" y="3798"/>
                  </a:lnTo>
                  <a:lnTo>
                    <a:pt x="198534" y="14794"/>
                  </a:lnTo>
                  <a:lnTo>
                    <a:pt x="156875" y="32393"/>
                  </a:lnTo>
                  <a:lnTo>
                    <a:pt x="118835" y="55997"/>
                  </a:lnTo>
                  <a:lnTo>
                    <a:pt x="85010" y="85010"/>
                  </a:lnTo>
                  <a:lnTo>
                    <a:pt x="55997" y="118835"/>
                  </a:lnTo>
                  <a:lnTo>
                    <a:pt x="32393" y="156875"/>
                  </a:lnTo>
                  <a:lnTo>
                    <a:pt x="14794" y="198534"/>
                  </a:lnTo>
                  <a:lnTo>
                    <a:pt x="3798" y="243215"/>
                  </a:lnTo>
                  <a:lnTo>
                    <a:pt x="0" y="290321"/>
                  </a:lnTo>
                  <a:lnTo>
                    <a:pt x="0" y="1451609"/>
                  </a:lnTo>
                  <a:lnTo>
                    <a:pt x="3798" y="1498685"/>
                  </a:lnTo>
                  <a:lnTo>
                    <a:pt x="14794" y="1543348"/>
                  </a:lnTo>
                  <a:lnTo>
                    <a:pt x="32393" y="1585000"/>
                  </a:lnTo>
                  <a:lnTo>
                    <a:pt x="55997" y="1623041"/>
                  </a:lnTo>
                  <a:lnTo>
                    <a:pt x="85010" y="1656873"/>
                  </a:lnTo>
                  <a:lnTo>
                    <a:pt x="118835" y="1685897"/>
                  </a:lnTo>
                  <a:lnTo>
                    <a:pt x="156875" y="1709514"/>
                  </a:lnTo>
                  <a:lnTo>
                    <a:pt x="198534" y="1727124"/>
                  </a:lnTo>
                  <a:lnTo>
                    <a:pt x="243215" y="1738130"/>
                  </a:lnTo>
                  <a:lnTo>
                    <a:pt x="290322" y="1741931"/>
                  </a:lnTo>
                  <a:lnTo>
                    <a:pt x="2864358" y="1741931"/>
                  </a:lnTo>
                  <a:lnTo>
                    <a:pt x="2911464" y="1738130"/>
                  </a:lnTo>
                  <a:lnTo>
                    <a:pt x="2956145" y="1727124"/>
                  </a:lnTo>
                  <a:lnTo>
                    <a:pt x="2997804" y="1709514"/>
                  </a:lnTo>
                  <a:lnTo>
                    <a:pt x="3035844" y="1685897"/>
                  </a:lnTo>
                  <a:lnTo>
                    <a:pt x="3069669" y="1656873"/>
                  </a:lnTo>
                  <a:lnTo>
                    <a:pt x="3098682" y="1623041"/>
                  </a:lnTo>
                  <a:lnTo>
                    <a:pt x="3122286" y="1585000"/>
                  </a:lnTo>
                  <a:lnTo>
                    <a:pt x="3139885" y="1543348"/>
                  </a:lnTo>
                  <a:lnTo>
                    <a:pt x="3150881" y="1498685"/>
                  </a:lnTo>
                  <a:lnTo>
                    <a:pt x="3154679" y="1451609"/>
                  </a:lnTo>
                  <a:lnTo>
                    <a:pt x="3154679" y="290321"/>
                  </a:lnTo>
                  <a:lnTo>
                    <a:pt x="3150881" y="243215"/>
                  </a:lnTo>
                  <a:lnTo>
                    <a:pt x="3139885" y="198534"/>
                  </a:lnTo>
                  <a:lnTo>
                    <a:pt x="3122286" y="156875"/>
                  </a:lnTo>
                  <a:lnTo>
                    <a:pt x="3098682" y="118835"/>
                  </a:lnTo>
                  <a:lnTo>
                    <a:pt x="3069669" y="85010"/>
                  </a:lnTo>
                  <a:lnTo>
                    <a:pt x="3035844" y="55997"/>
                  </a:lnTo>
                  <a:lnTo>
                    <a:pt x="2997804" y="32393"/>
                  </a:lnTo>
                  <a:lnTo>
                    <a:pt x="2956145" y="14794"/>
                  </a:lnTo>
                  <a:lnTo>
                    <a:pt x="2911464" y="3798"/>
                  </a:lnTo>
                  <a:lnTo>
                    <a:pt x="2864358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199881" y="3131057"/>
              <a:ext cx="3154680" cy="1742439"/>
            </a:xfrm>
            <a:custGeom>
              <a:avLst/>
              <a:gdLst/>
              <a:ahLst/>
              <a:cxnLst/>
              <a:rect l="l" t="t" r="r" b="b"/>
              <a:pathLst>
                <a:path w="3154679" h="1742439">
                  <a:moveTo>
                    <a:pt x="0" y="290321"/>
                  </a:moveTo>
                  <a:lnTo>
                    <a:pt x="3798" y="243215"/>
                  </a:lnTo>
                  <a:lnTo>
                    <a:pt x="14794" y="198534"/>
                  </a:lnTo>
                  <a:lnTo>
                    <a:pt x="32393" y="156875"/>
                  </a:lnTo>
                  <a:lnTo>
                    <a:pt x="55997" y="118835"/>
                  </a:lnTo>
                  <a:lnTo>
                    <a:pt x="85010" y="85010"/>
                  </a:lnTo>
                  <a:lnTo>
                    <a:pt x="118835" y="55997"/>
                  </a:lnTo>
                  <a:lnTo>
                    <a:pt x="156875" y="32393"/>
                  </a:lnTo>
                  <a:lnTo>
                    <a:pt x="198534" y="14794"/>
                  </a:lnTo>
                  <a:lnTo>
                    <a:pt x="243215" y="3798"/>
                  </a:lnTo>
                  <a:lnTo>
                    <a:pt x="290322" y="0"/>
                  </a:lnTo>
                  <a:lnTo>
                    <a:pt x="2864358" y="0"/>
                  </a:lnTo>
                  <a:lnTo>
                    <a:pt x="2911464" y="3798"/>
                  </a:lnTo>
                  <a:lnTo>
                    <a:pt x="2956145" y="14794"/>
                  </a:lnTo>
                  <a:lnTo>
                    <a:pt x="2997804" y="32393"/>
                  </a:lnTo>
                  <a:lnTo>
                    <a:pt x="3035844" y="55997"/>
                  </a:lnTo>
                  <a:lnTo>
                    <a:pt x="3069669" y="85010"/>
                  </a:lnTo>
                  <a:lnTo>
                    <a:pt x="3098682" y="118835"/>
                  </a:lnTo>
                  <a:lnTo>
                    <a:pt x="3122286" y="156875"/>
                  </a:lnTo>
                  <a:lnTo>
                    <a:pt x="3139885" y="198534"/>
                  </a:lnTo>
                  <a:lnTo>
                    <a:pt x="3150881" y="243215"/>
                  </a:lnTo>
                  <a:lnTo>
                    <a:pt x="3154679" y="290321"/>
                  </a:lnTo>
                  <a:lnTo>
                    <a:pt x="3154679" y="1451609"/>
                  </a:lnTo>
                  <a:lnTo>
                    <a:pt x="3150881" y="1498685"/>
                  </a:lnTo>
                  <a:lnTo>
                    <a:pt x="3139885" y="1543348"/>
                  </a:lnTo>
                  <a:lnTo>
                    <a:pt x="3122286" y="1585000"/>
                  </a:lnTo>
                  <a:lnTo>
                    <a:pt x="3098682" y="1623041"/>
                  </a:lnTo>
                  <a:lnTo>
                    <a:pt x="3069669" y="1656873"/>
                  </a:lnTo>
                  <a:lnTo>
                    <a:pt x="3035844" y="1685897"/>
                  </a:lnTo>
                  <a:lnTo>
                    <a:pt x="2997804" y="1709514"/>
                  </a:lnTo>
                  <a:lnTo>
                    <a:pt x="2956145" y="1727124"/>
                  </a:lnTo>
                  <a:lnTo>
                    <a:pt x="2911464" y="1738130"/>
                  </a:lnTo>
                  <a:lnTo>
                    <a:pt x="2864358" y="1741931"/>
                  </a:lnTo>
                  <a:lnTo>
                    <a:pt x="290322" y="1741931"/>
                  </a:lnTo>
                  <a:lnTo>
                    <a:pt x="243215" y="1738130"/>
                  </a:lnTo>
                  <a:lnTo>
                    <a:pt x="198534" y="1727124"/>
                  </a:lnTo>
                  <a:lnTo>
                    <a:pt x="156875" y="1709514"/>
                  </a:lnTo>
                  <a:lnTo>
                    <a:pt x="118835" y="1685897"/>
                  </a:lnTo>
                  <a:lnTo>
                    <a:pt x="85010" y="1656873"/>
                  </a:lnTo>
                  <a:lnTo>
                    <a:pt x="55997" y="1623041"/>
                  </a:lnTo>
                  <a:lnTo>
                    <a:pt x="32393" y="1585000"/>
                  </a:lnTo>
                  <a:lnTo>
                    <a:pt x="14794" y="1543348"/>
                  </a:lnTo>
                  <a:lnTo>
                    <a:pt x="3798" y="1498685"/>
                  </a:lnTo>
                  <a:lnTo>
                    <a:pt x="0" y="1451609"/>
                  </a:lnTo>
                  <a:lnTo>
                    <a:pt x="0" y="290321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671686" y="3345637"/>
            <a:ext cx="2212975" cy="119316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indent="200660">
              <a:lnSpc>
                <a:spcPts val="4390"/>
              </a:lnSpc>
              <a:spcBef>
                <a:spcPts val="585"/>
              </a:spcBef>
            </a:pPr>
            <a:r>
              <a:rPr sz="4000" spc="-10" dirty="0">
                <a:latin typeface="Calibri"/>
                <a:cs typeface="Calibri"/>
              </a:rPr>
              <a:t>Рішення </a:t>
            </a:r>
            <a:r>
              <a:rPr sz="4000" spc="-25" dirty="0">
                <a:latin typeface="Calibri"/>
                <a:cs typeface="Calibri"/>
              </a:rPr>
              <a:t>проблеми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876</Words>
  <Application>Microsoft Office PowerPoint</Application>
  <PresentationFormat>Широкий екран</PresentationFormat>
  <Paragraphs>139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Microsoft Sans Serif</vt:lpstr>
      <vt:lpstr>Times New Roman</vt:lpstr>
      <vt:lpstr>Тема Office</vt:lpstr>
      <vt:lpstr>ЗМ 2. Генерування бізнес-ідеї стартапу </vt:lpstr>
      <vt:lpstr>Джерела бізнес-ідей</vt:lpstr>
      <vt:lpstr>Навичка бачити ідеї</vt:lpstr>
      <vt:lpstr>Джерело ідей – змінення технологій</vt:lpstr>
      <vt:lpstr>Реальна супер ідея</vt:lpstr>
      <vt:lpstr>Помилкові погляди</vt:lpstr>
      <vt:lpstr>2.1 Проблема як генератор ідеї для стартапу </vt:lpstr>
      <vt:lpstr>Специфіка проблеми</vt:lpstr>
      <vt:lpstr>Звичайний процес рішення проблеми</vt:lpstr>
      <vt:lpstr>Коли "знаємо" ціль вирішення проблеми</vt:lpstr>
      <vt:lpstr>Перевірка цілі</vt:lpstr>
      <vt:lpstr>Рух стартапу</vt:lpstr>
      <vt:lpstr>Головний слоган</vt:lpstr>
      <vt:lpstr>2.2 Методи і способи перевірки життєздатності ідеї</vt:lpstr>
      <vt:lpstr>Дві технології</vt:lpstr>
      <vt:lpstr>Технологія PULL</vt:lpstr>
      <vt:lpstr>Технологія PUSH</vt:lpstr>
      <vt:lpstr>Нові бізнеси</vt:lpstr>
      <vt:lpstr>2.3 Мінімальний життєздатний продукт, типи та етапи його створення </vt:lpstr>
      <vt:lpstr>Головні риси, якими повинен володіти MVP </vt:lpstr>
      <vt:lpstr>Етапи розвитку продукту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ThinkPad</dc:creator>
  <cp:lastModifiedBy>ThinkPad</cp:lastModifiedBy>
  <cp:revision>3</cp:revision>
  <dcterms:created xsi:type="dcterms:W3CDTF">2025-09-29T15:27:03Z</dcterms:created>
  <dcterms:modified xsi:type="dcterms:W3CDTF">2025-09-29T20:57:24Z</dcterms:modified>
</cp:coreProperties>
</file>