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  <p:sldMasterId id="2147483684" r:id="rId2"/>
    <p:sldMasterId id="2147483696" r:id="rId3"/>
  </p:sldMasterIdLst>
  <p:notesMasterIdLst>
    <p:notesMasterId r:id="rId27"/>
  </p:notesMasterIdLst>
  <p:sldIdLst>
    <p:sldId id="256" r:id="rId4"/>
    <p:sldId id="257" r:id="rId5"/>
    <p:sldId id="258" r:id="rId6"/>
    <p:sldId id="262" r:id="rId7"/>
    <p:sldId id="259" r:id="rId8"/>
    <p:sldId id="260" r:id="rId9"/>
    <p:sldId id="261" r:id="rId10"/>
    <p:sldId id="263" r:id="rId11"/>
    <p:sldId id="264" r:id="rId12"/>
    <p:sldId id="277" r:id="rId13"/>
    <p:sldId id="278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6" r:id="rId25"/>
    <p:sldId id="275" r:id="rId26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Relationship Id="rId4" Type="http://schemas.openxmlformats.org/officeDocument/2006/relationships/image" Target="../media/image2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5" Type="http://schemas.openxmlformats.org/officeDocument/2006/relationships/image" Target="../media/image37.wmf"/><Relationship Id="rId4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Relationship Id="rId4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39.wmf"/><Relationship Id="rId4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6" Type="http://schemas.openxmlformats.org/officeDocument/2006/relationships/image" Target="../media/image54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Relationship Id="rId4" Type="http://schemas.openxmlformats.org/officeDocument/2006/relationships/image" Target="../media/image5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3E6F3-84F1-407C-9CD2-461824C75919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1FB4D-E40A-4E01-9B61-004564503DD4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13183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1FB4D-E40A-4E01-9B61-004564503DD4}" type="slidenum">
              <a:rPr lang="uk-UA" smtClean="0"/>
              <a:t>1</a:t>
            </a:fld>
            <a:endParaRPr lang="uk-U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uk-U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179388" y="692150"/>
            <a:ext cx="8913812" cy="6110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588" y="549275"/>
            <a:ext cx="9144000" cy="151130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08175" y="2492375"/>
            <a:ext cx="5545138" cy="1222375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755650" y="620713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12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uk-UA"/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uk-UA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 panose="05020102010507070707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anose="05020102010507070707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 panose="05020102010507070707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anose="05020102010507070707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88" y="333375"/>
            <a:ext cx="9144000" cy="1009650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3"/>
          <a:srcRect t="1094" r="8122" b="13318"/>
          <a:stretch>
            <a:fillRect/>
          </a:stretch>
        </p:blipFill>
        <p:spPr>
          <a:xfrm>
            <a:off x="5797550" y="4438650"/>
            <a:ext cx="3340100" cy="23336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9" name="Rectangle 5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8A346702-3235-4A5F-B057-174CFC2472E3}" type="datetimeFigureOut">
              <a:rPr lang="uk-UA" smtClean="0"/>
              <a:t>06.10.2026</a:t>
            </a:fld>
            <a:endParaRPr lang="uk-UA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uk-UA"/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87BF978D-4844-432A-AA46-6F37B225E1C5}" type="slidenum">
              <a:rPr lang="uk-UA" smtClean="0"/>
              <a:t>‹№›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3" Type="http://schemas.openxmlformats.org/officeDocument/2006/relationships/image" Target="../media/image25.pn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24.wmf"/><Relationship Id="rId5" Type="http://schemas.openxmlformats.org/officeDocument/2006/relationships/image" Target="../media/image21.wmf"/><Relationship Id="rId10" Type="http://schemas.openxmlformats.org/officeDocument/2006/relationships/oleObject" Target="../embeddings/oleObject15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23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28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9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30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37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2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29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3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33.bin"/><Relationship Id="rId10" Type="http://schemas.openxmlformats.org/officeDocument/2006/relationships/image" Target="../media/image45.wmf"/><Relationship Id="rId4" Type="http://schemas.openxmlformats.org/officeDocument/2006/relationships/image" Target="../media/image42.wmf"/><Relationship Id="rId9" Type="http://schemas.openxmlformats.org/officeDocument/2006/relationships/oleObject" Target="../embeddings/oleObject35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8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39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oleObject" Target="../embeddings/oleObject45.bin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44.bin"/><Relationship Id="rId5" Type="http://schemas.openxmlformats.org/officeDocument/2006/relationships/oleObject" Target="../embeddings/oleObject41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43.bin"/><Relationship Id="rId14" Type="http://schemas.openxmlformats.org/officeDocument/2006/relationships/image" Target="../media/image54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46.bin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47.bin"/><Relationship Id="rId10" Type="http://schemas.openxmlformats.org/officeDocument/2006/relationships/image" Target="../media/image59.wmf"/><Relationship Id="rId4" Type="http://schemas.openxmlformats.org/officeDocument/2006/relationships/image" Target="../media/image56.wmf"/><Relationship Id="rId9" Type="http://schemas.openxmlformats.org/officeDocument/2006/relationships/oleObject" Target="../embeddings/oleObject4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Лекція 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 Механічні, акустичні та теплові властивості гірських порід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27584" y="1196752"/>
            <a:ext cx="7772400" cy="1828800"/>
          </a:xfrm>
        </p:spPr>
        <p:txBody>
          <a:bodyPr/>
          <a:lstStyle/>
          <a:p>
            <a:r>
              <a:rPr lang="uk-UA" dirty="0" smtClean="0"/>
              <a:t>Фізика нафтового і газового пласта</a:t>
            </a:r>
            <a:endParaRPr lang="uk-U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03648" y="3212976"/>
            <a:ext cx="6400800" cy="2567136"/>
          </a:xfrm>
        </p:spPr>
        <p:txBody>
          <a:bodyPr>
            <a:normAutofit/>
          </a:bodyPr>
          <a:lstStyle/>
          <a:p>
            <a:pPr algn="just"/>
            <a:r>
              <a:rPr lang="uk-UA" dirty="0" smtClean="0">
                <a:solidFill>
                  <a:schemeClr val="tx1"/>
                </a:solidFill>
              </a:rPr>
              <a:t>     Пружність</a:t>
            </a:r>
            <a:r>
              <a:rPr lang="uk-UA" dirty="0">
                <a:solidFill>
                  <a:schemeClr val="tx1"/>
                </a:solidFill>
              </a:rPr>
              <a:t>, міцність на розрив (розтяг) і стискання, пластичність – це найважливіші механічні властивості гірських порід, що впливають на ряд процесів, що відбуваються в продуктивних пластах у період розробки родовищ.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Механічні властивості гірських порід</a:t>
            </a:r>
            <a:endParaRPr lang="uk-UA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Напружений стан порід в умовах залягання пласта</a:t>
            </a:r>
            <a:endParaRPr lang="uk-UA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036" name="Object 12"/>
          <p:cNvGraphicFramePr>
            <a:graphicFrameLocks noChangeAspect="1"/>
          </p:cNvGraphicFramePr>
          <p:nvPr/>
        </p:nvGraphicFramePr>
        <p:xfrm>
          <a:off x="683568" y="4221088"/>
          <a:ext cx="2448272" cy="488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8" name="Equation" r:id="rId3" imgW="926465" imgH="203200" progId="">
                  <p:embed/>
                </p:oleObj>
              </mc:Choice>
              <mc:Fallback>
                <p:oleObj name="Equation" r:id="rId3" imgW="926465" imgH="20320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4221088"/>
                        <a:ext cx="2448272" cy="48805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038" name="Object 14"/>
          <p:cNvGraphicFramePr>
            <a:graphicFrameLocks noChangeAspect="1"/>
          </p:cNvGraphicFramePr>
          <p:nvPr/>
        </p:nvGraphicFramePr>
        <p:xfrm>
          <a:off x="3563888" y="4005064"/>
          <a:ext cx="2016224" cy="86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9" name="Equation" r:id="rId5" imgW="749300" imgH="393700" progId="">
                  <p:embed/>
                </p:oleObj>
              </mc:Choice>
              <mc:Fallback>
                <p:oleObj name="Equation" r:id="rId5" imgW="749300" imgH="393700" progId="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888" y="4005064"/>
                        <a:ext cx="2016224" cy="8640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040" name="Object 16"/>
          <p:cNvGraphicFramePr>
            <a:graphicFrameLocks noChangeAspect="1"/>
          </p:cNvGraphicFramePr>
          <p:nvPr/>
        </p:nvGraphicFramePr>
        <p:xfrm>
          <a:off x="6228184" y="4005064"/>
          <a:ext cx="1800200" cy="9361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0" name="Equation" r:id="rId7" imgW="850900" imgH="419100" progId="">
                  <p:embed/>
                </p:oleObj>
              </mc:Choice>
              <mc:Fallback>
                <p:oleObj name="Equation" r:id="rId7" imgW="850900" imgH="419100" progId="">
                  <p:embed/>
                  <p:pic>
                    <p:nvPicPr>
                      <p:cNvPr id="0" name="Picture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8184" y="4005064"/>
                        <a:ext cx="1800200" cy="9361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042" name="Object 18"/>
          <p:cNvGraphicFramePr>
            <a:graphicFrameLocks noChangeAspect="1"/>
          </p:cNvGraphicFramePr>
          <p:nvPr/>
        </p:nvGraphicFramePr>
        <p:xfrm>
          <a:off x="2483768" y="5013176"/>
          <a:ext cx="3960440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Equation" r:id="rId9" imgW="1612900" imgH="419100" progId="">
                  <p:embed/>
                </p:oleObj>
              </mc:Choice>
              <mc:Fallback>
                <p:oleObj name="Equation" r:id="rId9" imgW="1612900" imgH="419100" progId="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5013176"/>
                        <a:ext cx="3960440" cy="100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55" name="Object 31"/>
          <p:cNvGraphicFramePr>
            <a:graphicFrameLocks noChangeAspect="1"/>
          </p:cNvGraphicFramePr>
          <p:nvPr/>
        </p:nvGraphicFramePr>
        <p:xfrm>
          <a:off x="5508104" y="3501008"/>
          <a:ext cx="720080" cy="360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2" name="Equation" r:id="rId11" imgW="419100" imgH="215900" progId="">
                  <p:embed/>
                </p:oleObj>
              </mc:Choice>
              <mc:Fallback>
                <p:oleObj name="Equation" r:id="rId11" imgW="419100" imgH="215900" progId="">
                  <p:embed/>
                  <p:pic>
                    <p:nvPicPr>
                      <p:cNvPr id="0" name="Picture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104" y="3501008"/>
                        <a:ext cx="720080" cy="36004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0" name="Rectangle 36"/>
          <p:cNvSpPr>
            <a:spLocks noChangeArrowheads="1"/>
          </p:cNvSpPr>
          <p:nvPr/>
        </p:nvSpPr>
        <p:spPr bwMode="auto">
          <a:xfrm>
            <a:off x="1619672" y="1556792"/>
            <a:ext cx="6068200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Мірами деформаційного стану є такі параметри:        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37"/>
          <p:cNvSpPr>
            <a:spLocks noChangeArrowheads="1"/>
          </p:cNvSpPr>
          <p:nvPr/>
        </p:nvSpPr>
        <p:spPr bwMode="auto">
          <a:xfrm>
            <a:off x="1259632" y="1988840"/>
            <a:ext cx="2121671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модуль Юнга,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8"/>
          <p:cNvSpPr>
            <a:spLocks noChangeArrowheads="1"/>
          </p:cNvSpPr>
          <p:nvPr/>
        </p:nvSpPr>
        <p:spPr bwMode="auto">
          <a:xfrm>
            <a:off x="1259632" y="2348880"/>
            <a:ext cx="2870786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коефіцієнт Пуассона,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39"/>
          <p:cNvSpPr>
            <a:spLocks noChangeArrowheads="1"/>
          </p:cNvSpPr>
          <p:nvPr/>
        </p:nvSpPr>
        <p:spPr bwMode="auto">
          <a:xfrm>
            <a:off x="1331640" y="2780928"/>
            <a:ext cx="2352311" cy="4001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модуль зрушення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40"/>
          <p:cNvSpPr>
            <a:spLocks noChangeArrowheads="1"/>
          </p:cNvSpPr>
          <p:nvPr/>
        </p:nvSpPr>
        <p:spPr bwMode="auto">
          <a:xfrm>
            <a:off x="1159093" y="3140968"/>
            <a:ext cx="6472798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l-G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модуль об’ємного стиснення, який виражає зв'язок 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між тиском і відносною зміною об’єму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матеріалу 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Визначення довжини, ширини і об'єму тріщини при проведенні ГРП</a:t>
            </a:r>
            <a:endParaRPr lang="uk-UA" dirty="0"/>
          </a:p>
        </p:txBody>
      </p:sp>
      <p:pic>
        <p:nvPicPr>
          <p:cNvPr id="19458" name="Picture 2" descr="https://studfile.net/html/2706/306/html_lzrRq1jul6.ZBkc/img-eozel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429000"/>
            <a:ext cx="4608512" cy="1080120"/>
          </a:xfrm>
          <a:prstGeom prst="rect">
            <a:avLst/>
          </a:prstGeom>
          <a:noFill/>
        </p:spPr>
      </p:pic>
      <p:pic>
        <p:nvPicPr>
          <p:cNvPr id="19460" name="Picture 4" descr="https://studfile.net/html/2706/306/html_lzrRq1jul6.ZBkc/img-Kzsvk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484784"/>
            <a:ext cx="6408712" cy="1512168"/>
          </a:xfrm>
          <a:prstGeom prst="rect">
            <a:avLst/>
          </a:prstGeom>
          <a:noFill/>
        </p:spPr>
      </p:pic>
      <p:pic>
        <p:nvPicPr>
          <p:cNvPr id="19462" name="Picture 6" descr="https://studfile.net/html/2706/306/html_lzrRq1jul6.ZBkc/img-dtyOR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5013176"/>
            <a:ext cx="5976664" cy="12241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276872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uk-UA" sz="3200" dirty="0" smtClean="0"/>
              <a:t>     Для </a:t>
            </a:r>
            <a:r>
              <a:rPr lang="uk-UA" sz="3200" dirty="0"/>
              <a:t>більшості гірських порід модуль Юнга змінюється в межах від 10</a:t>
            </a:r>
            <a:r>
              <a:rPr lang="uk-UA" sz="3200" baseline="30000" dirty="0"/>
              <a:t>9 </a:t>
            </a:r>
            <a:r>
              <a:rPr lang="uk-UA" sz="3200" dirty="0"/>
              <a:t>до 10</a:t>
            </a:r>
            <a:r>
              <a:rPr lang="uk-UA" sz="3200" baseline="30000" dirty="0"/>
              <a:t>11</a:t>
            </a:r>
            <a:r>
              <a:rPr lang="uk-UA" sz="3200" dirty="0"/>
              <a:t> Па, а коефіцієнт</a:t>
            </a:r>
            <a:r>
              <a:rPr lang="uk-UA" sz="3200" b="1" dirty="0"/>
              <a:t> </a:t>
            </a:r>
            <a:r>
              <a:rPr lang="uk-UA" sz="3200" dirty="0"/>
              <a:t>Пуассона від – 0 до 0,5.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uk-UA" dirty="0"/>
              <a:t>Складові </a:t>
            </a:r>
            <a:r>
              <a:rPr lang="uk-UA" dirty="0" smtClean="0"/>
              <a:t>нормального </a:t>
            </a:r>
            <a:r>
              <a:rPr lang="uk-UA" dirty="0"/>
              <a:t>поля </a:t>
            </a:r>
            <a:r>
              <a:rPr lang="uk-UA" dirty="0" smtClean="0"/>
              <a:t>напруженості </a:t>
            </a:r>
            <a:br>
              <a:rPr lang="uk-UA" dirty="0" smtClean="0"/>
            </a:br>
            <a:r>
              <a:rPr lang="uk-UA" sz="3100" dirty="0" smtClean="0"/>
              <a:t>(Вертикальна і дві голизонтольних)</a:t>
            </a:r>
            <a:br>
              <a:rPr lang="uk-UA" sz="3100" dirty="0" smtClean="0"/>
            </a:br>
            <a:endParaRPr lang="uk-UA" sz="3100" dirty="0"/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3779912" y="2132856"/>
          <a:ext cx="2664296" cy="670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1" name="Equation" r:id="rId3" imgW="876300" imgH="215900" progId="">
                  <p:embed/>
                </p:oleObj>
              </mc:Choice>
              <mc:Fallback>
                <p:oleObj name="Equation" r:id="rId3" imgW="876300" imgH="21590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2" y="2132856"/>
                        <a:ext cx="2664296" cy="67017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0" y="23812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kumimoji="0" 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6388" name="Object 4"/>
          <p:cNvGraphicFramePr>
            <a:graphicFrameLocks noChangeAspect="1"/>
          </p:cNvGraphicFramePr>
          <p:nvPr/>
        </p:nvGraphicFramePr>
        <p:xfrm>
          <a:off x="2915816" y="2924944"/>
          <a:ext cx="4536504" cy="79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2" name="Equation" r:id="rId5" imgW="1346200" imgH="241300" progId="">
                  <p:embed/>
                </p:oleObj>
              </mc:Choice>
              <mc:Fallback>
                <p:oleObj name="Equation" r:id="rId5" imgW="1346200" imgH="2413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2924944"/>
                        <a:ext cx="4536504" cy="792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6390" name="Object 6"/>
          <p:cNvGraphicFramePr>
            <a:graphicFrameLocks noChangeAspect="1"/>
          </p:cNvGraphicFramePr>
          <p:nvPr/>
        </p:nvGraphicFramePr>
        <p:xfrm>
          <a:off x="2699792" y="4077072"/>
          <a:ext cx="512440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13" name="Equation" r:id="rId7" imgW="127000" imgH="139700" progId="">
                  <p:embed/>
                </p:oleObj>
              </mc:Choice>
              <mc:Fallback>
                <p:oleObj name="Equation" r:id="rId7" imgW="127000" imgH="13970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792" y="4077072"/>
                        <a:ext cx="512440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3131840" y="4077072"/>
            <a:ext cx="4770986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коефіцієнт бокового розпирання.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556792"/>
            <a:ext cx="8229600" cy="1143000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2700" dirty="0" smtClean="0"/>
              <a:t>        Якщо </a:t>
            </a:r>
            <a:r>
              <a:rPr lang="uk-UA" sz="2700" dirty="0"/>
              <a:t>вважати, що в процесі нагромадження порід відбувалось тільки стиснення порід у вертикальному напрямку, а в горизонтальному напрямку деформацій не було, то коефіцієнт бокового розпирання може бути знайдений за </a:t>
            </a:r>
            <a:r>
              <a:rPr lang="uk-UA" sz="2700" dirty="0" smtClean="0"/>
              <a:t>формулою:</a:t>
            </a:r>
            <a:endParaRPr lang="uk-UA" dirty="0"/>
          </a:p>
        </p:txBody>
      </p:sp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419872" y="3717032"/>
          <a:ext cx="2376264" cy="1296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2" name="Equation" r:id="rId3" imgW="635000" imgH="393700" progId="">
                  <p:embed/>
                </p:oleObj>
              </mc:Choice>
              <mc:Fallback>
                <p:oleObj name="Equation" r:id="rId3" imgW="635000" imgH="39370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3717032"/>
                        <a:ext cx="2376264" cy="12961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62068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Напружений стан порід у зоні свердловини </a:t>
            </a:r>
            <a:br>
              <a:rPr lang="uk-UA" dirty="0" smtClean="0"/>
            </a:br>
            <a:r>
              <a:rPr lang="uk-UA" dirty="0" smtClean="0"/>
              <a:t>(ф-ла Христиановича-Желтова)</a:t>
            </a:r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3568" y="4437112"/>
            <a:ext cx="8064896" cy="1559024"/>
          </a:xfrm>
        </p:spPr>
        <p:txBody>
          <a:bodyPr/>
          <a:lstStyle/>
          <a:p>
            <a:r>
              <a:rPr lang="uk-UA" dirty="0" smtClean="0">
                <a:solidFill>
                  <a:schemeClr val="tx1"/>
                </a:solidFill>
              </a:rPr>
              <a:t>     -радіус розвантаження свердловини, м</a:t>
            </a:r>
          </a:p>
          <a:p>
            <a:r>
              <a:rPr lang="uk-UA" dirty="0" err="1" smtClean="0">
                <a:solidFill>
                  <a:schemeClr val="tx1"/>
                </a:solidFill>
              </a:rPr>
              <a:t>-коефіцієнт</a:t>
            </a:r>
            <a:r>
              <a:rPr lang="uk-UA" dirty="0" smtClean="0">
                <a:solidFill>
                  <a:schemeClr val="tx1"/>
                </a:solidFill>
              </a:rPr>
              <a:t> </a:t>
            </a:r>
            <a:r>
              <a:rPr lang="uk-UA" dirty="0">
                <a:solidFill>
                  <a:schemeClr val="tx1"/>
                </a:solidFill>
              </a:rPr>
              <a:t>пластичності породи, Па.</a:t>
            </a:r>
          </a:p>
          <a:p>
            <a:endParaRPr lang="uk-UA" dirty="0"/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2555776" y="2636912"/>
          <a:ext cx="4536504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9" name="Equation" r:id="rId3" imgW="1384300" imgH="393700" progId="">
                  <p:embed/>
                </p:oleObj>
              </mc:Choice>
              <mc:Fallback>
                <p:oleObj name="Equation" r:id="rId3" imgW="1384300" imgH="39370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2636912"/>
                        <a:ext cx="4536504" cy="1224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827584" y="5085184"/>
          <a:ext cx="569590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0" name="Equation" r:id="rId5" imgW="215900" imgH="228600" progId="">
                  <p:embed/>
                </p:oleObj>
              </mc:Choice>
              <mc:Fallback>
                <p:oleObj name="Equation" r:id="rId5" imgW="215900" imgH="2286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085184"/>
                        <a:ext cx="569590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99592" y="4437112"/>
            <a:ext cx="4667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200" i="1" dirty="0" err="1"/>
              <a:t>r</a:t>
            </a:r>
            <a:r>
              <a:rPr lang="uk-UA" sz="3200" i="1" baseline="-25000" dirty="0" err="1"/>
              <a:t>р</a:t>
            </a:r>
            <a:endParaRPr lang="uk-UA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Деформація і </a:t>
            </a:r>
            <a:r>
              <a:rPr lang="uk-UA" b="1" dirty="0" err="1"/>
              <a:t>міцнісні</a:t>
            </a:r>
            <a:r>
              <a:rPr lang="uk-UA" b="1" dirty="0"/>
              <a:t> властивості гірських </a:t>
            </a:r>
            <a:r>
              <a:rPr lang="uk-UA" b="1" dirty="0" smtClean="0"/>
              <a:t>порід. Явище </a:t>
            </a:r>
            <a:r>
              <a:rPr lang="uk-UA" b="1" dirty="0" err="1" smtClean="0"/>
              <a:t>крипа</a:t>
            </a:r>
            <a:r>
              <a:rPr lang="uk-UA" b="1" dirty="0" smtClean="0"/>
              <a:t>.</a:t>
            </a:r>
            <a:endParaRPr lang="uk-UA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700808"/>
            <a:ext cx="655272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49887"/>
            <a:ext cx="8642328" cy="3344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22318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267745"/>
            <a:ext cx="8921274" cy="4392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7623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052736"/>
            <a:ext cx="8229600" cy="288032"/>
          </a:xfrm>
        </p:spPr>
        <p:txBody>
          <a:bodyPr>
            <a:normAutofit fontScale="90000"/>
          </a:bodyPr>
          <a:lstStyle/>
          <a:p>
            <a:r>
              <a:rPr lang="uk-UA" sz="3600" b="1" dirty="0" smtClean="0"/>
              <a:t>Пружні зміни властивостей колекторів у процесі розробки покладу</a:t>
            </a:r>
            <a:r>
              <a:rPr lang="uk-UA" dirty="0" smtClean="0"/>
              <a:t/>
            </a:r>
            <a:br>
              <a:rPr lang="uk-UA" dirty="0" smtClean="0"/>
            </a:br>
            <a:r>
              <a:rPr lang="uk-UA" b="1" dirty="0" smtClean="0"/>
              <a:t> 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pic>
        <p:nvPicPr>
          <p:cNvPr id="22530" name="Рисунок 2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052736"/>
            <a:ext cx="454645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5868144" y="2564904"/>
          <a:ext cx="1725538" cy="5833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7" name="Equation" r:id="rId4" imgW="774065" imgH="241300" progId="">
                  <p:embed/>
                </p:oleObj>
              </mc:Choice>
              <mc:Fallback>
                <p:oleObj name="Equation" r:id="rId4" imgW="774065" imgH="2413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8144" y="2564904"/>
                        <a:ext cx="1725538" cy="58330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3" name="Object 5"/>
          <p:cNvGraphicFramePr>
            <a:graphicFrameLocks noChangeAspect="1"/>
          </p:cNvGraphicFramePr>
          <p:nvPr/>
        </p:nvGraphicFramePr>
        <p:xfrm>
          <a:off x="1907704" y="5445224"/>
          <a:ext cx="432048" cy="3780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8" name="Equation" r:id="rId6" imgW="152400" imgH="152400" progId="">
                  <p:embed/>
                </p:oleObj>
              </mc:Choice>
              <mc:Fallback>
                <p:oleObj name="Equation" r:id="rId6" imgW="152400" imgH="1524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5445224"/>
                        <a:ext cx="432048" cy="37804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195736" y="4869160"/>
            <a:ext cx="2832827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гірський тиск, Па;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2339752" y="5373216"/>
            <a:ext cx="3138167" cy="4616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– 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пластовий тиск, Па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2538" name="Object 10"/>
          <p:cNvGraphicFramePr>
            <a:graphicFrameLocks noChangeAspect="1"/>
          </p:cNvGraphicFramePr>
          <p:nvPr/>
        </p:nvGraphicFramePr>
        <p:xfrm>
          <a:off x="1907704" y="5013176"/>
          <a:ext cx="432048" cy="355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69" name="Equation" r:id="rId8" imgW="152400" imgH="139700" progId="">
                  <p:embed/>
                </p:oleObj>
              </mc:Choice>
              <mc:Fallback>
                <p:oleObj name="Equation" r:id="rId8" imgW="152400" imgH="139700" progId="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5013176"/>
                        <a:ext cx="432048" cy="3556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Прямоугольник 14"/>
          <p:cNvSpPr/>
          <p:nvPr/>
        </p:nvSpPr>
        <p:spPr>
          <a:xfrm>
            <a:off x="2267744" y="5949280"/>
            <a:ext cx="5786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тиск на скелет породи (ефективний тиск</a:t>
            </a:r>
            <a:r>
              <a:rPr lang="uk-UA" dirty="0" smtClean="0"/>
              <a:t>) </a:t>
            </a:r>
            <a:endParaRPr lang="uk-UA" dirty="0"/>
          </a:p>
        </p:txBody>
      </p:sp>
      <p:sp>
        <p:nvSpPr>
          <p:cNvPr id="22541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2540" name="Object 12"/>
          <p:cNvGraphicFramePr>
            <a:graphicFrameLocks noChangeAspect="1"/>
          </p:cNvGraphicFramePr>
          <p:nvPr/>
        </p:nvGraphicFramePr>
        <p:xfrm>
          <a:off x="1691680" y="5805264"/>
          <a:ext cx="648072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0" name="Equation" r:id="rId10" imgW="254000" imgH="241300" progId="">
                  <p:embed/>
                </p:oleObj>
              </mc:Choice>
              <mc:Fallback>
                <p:oleObj name="Equation" r:id="rId10" imgW="254000" imgH="241300" progId="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5805264"/>
                        <a:ext cx="648072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Коефіцієнти стисливості породи, пор і рідкої фази</a:t>
            </a:r>
            <a:endParaRPr lang="uk-UA" dirty="0"/>
          </a:p>
        </p:txBody>
      </p:sp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3553" name="Object 1"/>
          <p:cNvGraphicFramePr>
            <a:graphicFrameLocks noChangeAspect="1"/>
          </p:cNvGraphicFramePr>
          <p:nvPr/>
        </p:nvGraphicFramePr>
        <p:xfrm>
          <a:off x="2483768" y="1700808"/>
          <a:ext cx="3456384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Equation" r:id="rId3" imgW="1308100" imgH="469900" progId="">
                  <p:embed/>
                </p:oleObj>
              </mc:Choice>
              <mc:Fallback>
                <p:oleObj name="Equation" r:id="rId3" imgW="1308100" imgH="46990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00808"/>
                        <a:ext cx="3456384" cy="1224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3555" name="Object 3"/>
          <p:cNvGraphicFramePr>
            <a:graphicFrameLocks noChangeAspect="1"/>
          </p:cNvGraphicFramePr>
          <p:nvPr/>
        </p:nvGraphicFramePr>
        <p:xfrm>
          <a:off x="2555776" y="3068960"/>
          <a:ext cx="3344344" cy="1251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Equation" r:id="rId5" imgW="1397000" imgH="469900" progId="">
                  <p:embed/>
                </p:oleObj>
              </mc:Choice>
              <mc:Fallback>
                <p:oleObj name="Equation" r:id="rId5" imgW="1397000" imgH="4699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3068960"/>
                        <a:ext cx="3344344" cy="12516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3557" name="Object 5"/>
          <p:cNvGraphicFramePr>
            <a:graphicFrameLocks noChangeAspect="1"/>
          </p:cNvGraphicFramePr>
          <p:nvPr/>
        </p:nvGraphicFramePr>
        <p:xfrm>
          <a:off x="2483768" y="4653136"/>
          <a:ext cx="3807881" cy="1368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80" name="Equation" r:id="rId7" imgW="1638300" imgH="495300" progId="">
                  <p:embed/>
                </p:oleObj>
              </mc:Choice>
              <mc:Fallback>
                <p:oleObj name="Equation" r:id="rId7" imgW="1638300" imgH="4953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653136"/>
                        <a:ext cx="3807881" cy="136815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83880" cy="1051560"/>
          </a:xfrm>
        </p:spPr>
        <p:txBody>
          <a:bodyPr>
            <a:normAutofit/>
          </a:bodyPr>
          <a:lstStyle/>
          <a:p>
            <a:r>
              <a:rPr lang="uk-UA" dirty="0" smtClean="0"/>
              <a:t>Коефіцієнт об'ємної пружності</a:t>
            </a:r>
            <a:endParaRPr lang="uk-UA" dirty="0"/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2987824" y="1628800"/>
          <a:ext cx="3013687" cy="1033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Equation" r:id="rId3" imgW="1155700" imgH="393700" progId="">
                  <p:embed/>
                </p:oleObj>
              </mc:Choice>
              <mc:Fallback>
                <p:oleObj name="Equation" r:id="rId3" imgW="1155700" imgH="39370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824" y="1628800"/>
                        <a:ext cx="3013687" cy="10332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3707904" y="2780928"/>
            <a:ext cx="37812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i="1" dirty="0" smtClean="0"/>
              <a:t>β* = β</a:t>
            </a:r>
            <a:r>
              <a:rPr lang="uk-UA" sz="3200" i="1" baseline="-25000" dirty="0" smtClean="0"/>
              <a:t>р</a:t>
            </a:r>
            <a:r>
              <a:rPr lang="uk-UA" sz="3200" i="1" dirty="0" smtClean="0"/>
              <a:t>· m + β</a:t>
            </a:r>
            <a:r>
              <a:rPr lang="uk-UA" sz="3200" i="1" baseline="-25000" dirty="0" smtClean="0"/>
              <a:t>п </a:t>
            </a:r>
            <a:r>
              <a:rPr lang="uk-UA" sz="3200" dirty="0" smtClean="0"/>
              <a:t>;</a:t>
            </a:r>
            <a:endParaRPr lang="uk-UA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59632" y="3789040"/>
            <a:ext cx="43204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i="1" dirty="0" smtClean="0"/>
              <a:t>β</a:t>
            </a:r>
            <a:r>
              <a:rPr lang="uk-UA" sz="2800" i="1" baseline="-25000" dirty="0" smtClean="0"/>
              <a:t>н</a:t>
            </a:r>
            <a:r>
              <a:rPr lang="uk-UA" sz="2800" dirty="0" smtClean="0"/>
              <a:t> = (7-30)·10</a:t>
            </a:r>
            <a:r>
              <a:rPr lang="uk-UA" sz="2800" baseline="30000" dirty="0" smtClean="0"/>
              <a:t>-10</a:t>
            </a:r>
            <a:r>
              <a:rPr lang="uk-UA" sz="2800" dirty="0" smtClean="0"/>
              <a:t> Па</a:t>
            </a:r>
            <a:r>
              <a:rPr lang="uk-UA" sz="2800" baseline="30000" dirty="0" smtClean="0"/>
              <a:t>-1</a:t>
            </a:r>
            <a:r>
              <a:rPr lang="uk-UA" sz="2800" dirty="0" smtClean="0"/>
              <a:t>; </a:t>
            </a:r>
            <a:endParaRPr lang="uk-UA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9632" y="4293096"/>
            <a:ext cx="46805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i="1" dirty="0" smtClean="0"/>
              <a:t>β</a:t>
            </a:r>
            <a:r>
              <a:rPr lang="uk-UA" sz="2800" i="1" baseline="-25000" dirty="0" smtClean="0"/>
              <a:t>в</a:t>
            </a:r>
            <a:r>
              <a:rPr lang="uk-UA" sz="2800" dirty="0" smtClean="0"/>
              <a:t> = (2,7-5,0)·10</a:t>
            </a:r>
            <a:r>
              <a:rPr lang="uk-UA" sz="2800" baseline="30000" dirty="0" smtClean="0"/>
              <a:t>-10</a:t>
            </a:r>
            <a:r>
              <a:rPr lang="uk-UA" sz="2800" dirty="0" smtClean="0"/>
              <a:t> Па</a:t>
            </a:r>
            <a:r>
              <a:rPr lang="uk-UA" sz="2800" baseline="30000" dirty="0" smtClean="0"/>
              <a:t>-1</a:t>
            </a:r>
            <a:endParaRPr lang="uk-UA" sz="2800" dirty="0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899592" y="4869160"/>
            <a:ext cx="4824536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55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β</a:t>
            </a:r>
            <a:r>
              <a:rPr kumimoji="0" lang="uk-UA" sz="2800" b="0" i="1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= (0,3-2,0)·10</a:t>
            </a:r>
            <a:r>
              <a:rPr kumimoji="0" lang="uk-UA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-10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Па</a:t>
            </a:r>
            <a:r>
              <a:rPr kumimoji="0" lang="uk-UA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-1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187624" y="0"/>
            <a:ext cx="7772400" cy="4005064"/>
          </a:xfrm>
        </p:spPr>
        <p:txBody>
          <a:bodyPr>
            <a:normAutofit fontScale="90000"/>
          </a:bodyPr>
          <a:lstStyle/>
          <a:p>
            <a:pPr algn="l"/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dirty="0" smtClean="0"/>
              <a:t>                </a:t>
            </a:r>
            <a:r>
              <a:rPr lang="uk-UA" sz="3600" b="1" dirty="0" smtClean="0"/>
              <a:t>Пружний запас нафти</a:t>
            </a:r>
            <a:br>
              <a:rPr lang="uk-UA" sz="3600" b="1" dirty="0" smtClean="0"/>
            </a:br>
            <a:r>
              <a:rPr lang="uk-UA" sz="3600" dirty="0" smtClean="0"/>
              <a:t/>
            </a:r>
            <a:br>
              <a:rPr lang="uk-UA" sz="3600" dirty="0" smtClean="0"/>
            </a:br>
            <a:r>
              <a:rPr lang="uk-UA" sz="3600" dirty="0" smtClean="0"/>
              <a:t>        Пружний запас нафти, який може бути видобутий внаслідок прояву пружних властивостей породи пласта і насичуючих поровий простір рідин  при зниженні пластового тиску, згідно із законом Гука становитиме:    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259632" y="3933056"/>
            <a:ext cx="6400800" cy="2520280"/>
          </a:xfrm>
        </p:spPr>
        <p:txBody>
          <a:bodyPr>
            <a:normAutofit/>
          </a:bodyPr>
          <a:lstStyle/>
          <a:p>
            <a:r>
              <a:rPr lang="uk-UA" i="1" dirty="0" smtClean="0">
                <a:solidFill>
                  <a:schemeClr val="tx1"/>
                </a:solidFill>
              </a:rPr>
              <a:t>∆V</a:t>
            </a:r>
            <a:r>
              <a:rPr lang="uk-UA" i="1" baseline="-25000" dirty="0" smtClean="0">
                <a:solidFill>
                  <a:schemeClr val="tx1"/>
                </a:solidFill>
              </a:rPr>
              <a:t>н</a:t>
            </a:r>
            <a:r>
              <a:rPr lang="uk-UA" i="1" dirty="0" smtClean="0">
                <a:solidFill>
                  <a:schemeClr val="tx1"/>
                </a:solidFill>
              </a:rPr>
              <a:t> = β*· ∆Р(t) ·V</a:t>
            </a:r>
            <a:r>
              <a:rPr lang="uk-UA" i="1" baseline="-25000" dirty="0" smtClean="0">
                <a:solidFill>
                  <a:schemeClr val="tx1"/>
                </a:solidFill>
              </a:rPr>
              <a:t>зап</a:t>
            </a:r>
            <a:r>
              <a:rPr lang="uk-UA" i="1" dirty="0" smtClean="0">
                <a:solidFill>
                  <a:schemeClr val="tx1"/>
                </a:solidFill>
              </a:rPr>
              <a:t> ,</a:t>
            </a: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де </a:t>
            </a:r>
            <a:r>
              <a:rPr lang="uk-UA" i="1" dirty="0" smtClean="0">
                <a:solidFill>
                  <a:schemeClr val="tx1"/>
                </a:solidFill>
              </a:rPr>
              <a:t>∆Р(t)</a:t>
            </a:r>
            <a:r>
              <a:rPr lang="uk-UA" dirty="0" smtClean="0">
                <a:solidFill>
                  <a:schemeClr val="tx1"/>
                </a:solidFill>
              </a:rPr>
              <a:t> – зміна тиску в часі, Па; </a:t>
            </a:r>
          </a:p>
          <a:p>
            <a:r>
              <a:rPr lang="uk-UA" i="1" dirty="0" smtClean="0">
                <a:solidFill>
                  <a:schemeClr val="tx1"/>
                </a:solidFill>
              </a:rPr>
              <a:t>     V</a:t>
            </a:r>
            <a:r>
              <a:rPr lang="uk-UA" i="1" baseline="-25000" dirty="0" smtClean="0">
                <a:solidFill>
                  <a:schemeClr val="tx1"/>
                </a:solidFill>
              </a:rPr>
              <a:t>зап</a:t>
            </a:r>
            <a:r>
              <a:rPr lang="uk-UA" i="1" dirty="0" smtClean="0">
                <a:solidFill>
                  <a:schemeClr val="tx1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– запаси нафти в пласті, м</a:t>
            </a:r>
            <a:r>
              <a:rPr lang="uk-UA" baseline="30000" dirty="0" smtClean="0">
                <a:solidFill>
                  <a:schemeClr val="tx1"/>
                </a:solidFill>
              </a:rPr>
              <a:t>3</a:t>
            </a:r>
            <a:r>
              <a:rPr lang="uk-UA" dirty="0" smtClean="0">
                <a:solidFill>
                  <a:schemeClr val="tx1"/>
                </a:solidFill>
              </a:rPr>
              <a:t>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33265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uk-UA" b="1" dirty="0"/>
              <a:t>Пружні коливання в породах і їх акустичні властивості</a:t>
            </a:r>
            <a:r>
              <a:rPr lang="uk-UA" dirty="0"/>
              <a:t/>
            </a:r>
            <a:br>
              <a:rPr lang="uk-UA" dirty="0"/>
            </a:br>
            <a:r>
              <a:rPr lang="uk-UA" b="1" dirty="0" smtClean="0"/>
              <a:t>Теплові </a:t>
            </a:r>
            <a:r>
              <a:rPr lang="uk-UA" b="1" dirty="0"/>
              <a:t>властивості гірських порід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8640960" cy="1752600"/>
          </a:xfrm>
        </p:spPr>
        <p:txBody>
          <a:bodyPr/>
          <a:lstStyle/>
          <a:p>
            <a:pPr algn="just"/>
            <a:r>
              <a:rPr lang="uk-UA" dirty="0">
                <a:solidFill>
                  <a:schemeClr val="tx1"/>
                </a:solidFill>
              </a:rPr>
              <a:t>Швидкість поздовжньої і поперечної пружних хвиль можна визначити за формулами:</a:t>
            </a:r>
          </a:p>
          <a:p>
            <a:endParaRPr lang="uk-UA" dirty="0"/>
          </a:p>
        </p:txBody>
      </p:sp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1265" name="Object 1"/>
          <p:cNvGraphicFramePr>
            <a:graphicFrameLocks noChangeAspect="1"/>
          </p:cNvGraphicFramePr>
          <p:nvPr/>
        </p:nvGraphicFramePr>
        <p:xfrm>
          <a:off x="3347863" y="3284984"/>
          <a:ext cx="3978103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9" name="Equation" r:id="rId3" imgW="1600200" imgH="469900" progId="">
                  <p:embed/>
                </p:oleObj>
              </mc:Choice>
              <mc:Fallback>
                <p:oleObj name="Equation" r:id="rId3" imgW="1600200" imgH="4699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3" y="3284984"/>
                        <a:ext cx="3978103" cy="1152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3347864" y="4581128"/>
          <a:ext cx="3168352" cy="129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0" name="Equation" r:id="rId5" imgW="1143000" imgH="469900" progId="">
                  <p:embed/>
                </p:oleObj>
              </mc:Choice>
              <mc:Fallback>
                <p:oleObj name="Equation" r:id="rId5" imgW="1143000" imgH="4699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4581128"/>
                        <a:ext cx="3168352" cy="1291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71" name="Object 7"/>
          <p:cNvGraphicFramePr>
            <a:graphicFrameLocks noChangeAspect="1"/>
          </p:cNvGraphicFramePr>
          <p:nvPr/>
        </p:nvGraphicFramePr>
        <p:xfrm>
          <a:off x="3635896" y="6093296"/>
          <a:ext cx="360040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1" name="Equation" r:id="rId7" imgW="152400" imgH="165100" progId="">
                  <p:embed/>
                </p:oleObj>
              </mc:Choice>
              <mc:Fallback>
                <p:oleObj name="Equation" r:id="rId7" imgW="152400" imgH="1651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6093296"/>
                        <a:ext cx="360040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4421157" y="90100"/>
            <a:ext cx="301686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4067944" y="6027003"/>
            <a:ext cx="3348161" cy="83099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густина породи, кг/м</a:t>
            </a:r>
            <a:r>
              <a:rPr kumimoji="0" lang="uk-UA" sz="2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uk-UA" dirty="0"/>
              <a:t>,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08111"/>
          </a:xfrm>
        </p:spPr>
        <p:txBody>
          <a:bodyPr>
            <a:normAutofit/>
          </a:bodyPr>
          <a:lstStyle/>
          <a:p>
            <a:r>
              <a:rPr lang="uk-UA" sz="3200" dirty="0"/>
              <a:t>Амплітуда пружних коливань </a:t>
            </a:r>
          </a:p>
        </p:txBody>
      </p:sp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4337" name="Object 1"/>
          <p:cNvGraphicFramePr>
            <a:graphicFrameLocks noChangeAspect="1"/>
          </p:cNvGraphicFramePr>
          <p:nvPr/>
        </p:nvGraphicFramePr>
        <p:xfrm>
          <a:off x="3059832" y="1556792"/>
          <a:ext cx="2448272" cy="755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7" name="Equation" r:id="rId3" imgW="787400" imgH="241300" progId="">
                  <p:embed/>
                </p:oleObj>
              </mc:Choice>
              <mc:Fallback>
                <p:oleObj name="Equation" r:id="rId3" imgW="787400" imgH="2413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1556792"/>
                        <a:ext cx="2448272" cy="75531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276225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kumimoji="0" lang="uk-UA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354" name="Object 18"/>
          <p:cNvGraphicFramePr>
            <a:graphicFrameLocks noChangeAspect="1"/>
          </p:cNvGraphicFramePr>
          <p:nvPr/>
        </p:nvGraphicFramePr>
        <p:xfrm>
          <a:off x="2339752" y="2492896"/>
          <a:ext cx="886411" cy="576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8" name="Equation" r:id="rId5" imgW="152400" imgH="165100" progId="">
                  <p:embed/>
                </p:oleObj>
              </mc:Choice>
              <mc:Fallback>
                <p:oleObj name="Equation" r:id="rId5" imgW="152400" imgH="1651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2492896"/>
                        <a:ext cx="886411" cy="5760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3" name="Object 17"/>
          <p:cNvGraphicFramePr>
            <a:graphicFrameLocks noChangeAspect="1"/>
          </p:cNvGraphicFramePr>
          <p:nvPr/>
        </p:nvGraphicFramePr>
        <p:xfrm>
          <a:off x="2339752" y="3068959"/>
          <a:ext cx="785614" cy="7200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89" name="Equation" r:id="rId7" imgW="190500" imgH="228600" progId="">
                  <p:embed/>
                </p:oleObj>
              </mc:Choice>
              <mc:Fallback>
                <p:oleObj name="Equation" r:id="rId7" imgW="190500" imgH="2286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3068959"/>
                        <a:ext cx="785614" cy="7200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2" name="Object 16"/>
          <p:cNvGraphicFramePr>
            <a:graphicFrameLocks noChangeAspect="1"/>
          </p:cNvGraphicFramePr>
          <p:nvPr/>
        </p:nvGraphicFramePr>
        <p:xfrm>
          <a:off x="2483768" y="3933056"/>
          <a:ext cx="65645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0" name="Equation" r:id="rId9" imgW="139700" imgH="177165" progId="">
                  <p:embed/>
                </p:oleObj>
              </mc:Choice>
              <mc:Fallback>
                <p:oleObj name="Equation" r:id="rId9" imgW="139700" imgH="177165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3933056"/>
                        <a:ext cx="656456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51" name="Object 15"/>
          <p:cNvGraphicFramePr>
            <a:graphicFrameLocks noChangeAspect="1"/>
          </p:cNvGraphicFramePr>
          <p:nvPr/>
        </p:nvGraphicFramePr>
        <p:xfrm>
          <a:off x="2483768" y="4509120"/>
          <a:ext cx="432048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91" name="Equation" r:id="rId11" imgW="127000" imgH="139700" progId="">
                  <p:embed/>
                </p:oleObj>
              </mc:Choice>
              <mc:Fallback>
                <p:oleObj name="Equation" r:id="rId11" imgW="127000" imgH="13970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4509120"/>
                        <a:ext cx="432048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55" name="Rectangle 1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де </a:t>
            </a:r>
            <a:endParaRPr kumimoji="0" lang="uk-UA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6" name="Rectangle 20"/>
          <p:cNvSpPr>
            <a:spLocks noChangeArrowheads="1"/>
          </p:cNvSpPr>
          <p:nvPr/>
        </p:nvSpPr>
        <p:spPr bwMode="auto">
          <a:xfrm>
            <a:off x="2971231" y="2498993"/>
            <a:ext cx="5432769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поточна амплітуда коливань, м;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7" name="Rectangle 21"/>
          <p:cNvSpPr>
            <a:spLocks noChangeArrowheads="1"/>
          </p:cNvSpPr>
          <p:nvPr/>
        </p:nvSpPr>
        <p:spPr bwMode="auto">
          <a:xfrm>
            <a:off x="3203848" y="3068960"/>
            <a:ext cx="5515805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початкова амплітуда коливань, м;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8" name="Rectangle 22"/>
          <p:cNvSpPr>
            <a:spLocks noChangeArrowheads="1"/>
          </p:cNvSpPr>
          <p:nvPr/>
        </p:nvSpPr>
        <p:spPr bwMode="auto">
          <a:xfrm>
            <a:off x="3131840" y="3789040"/>
            <a:ext cx="4783233" cy="7078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коефіцієнт поглинання, м</a:t>
            </a:r>
            <a:r>
              <a:rPr kumimoji="0" lang="uk-UA" sz="28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59" name="Rectangle 23"/>
          <p:cNvSpPr>
            <a:spLocks noChangeArrowheads="1"/>
          </p:cNvSpPr>
          <p:nvPr/>
        </p:nvSpPr>
        <p:spPr bwMode="auto">
          <a:xfrm>
            <a:off x="2987824" y="4437112"/>
            <a:ext cx="578312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uk-UA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відстань від джерела коливань, м. </a:t>
            </a:r>
            <a:endParaRPr kumimoji="0" lang="uk-UA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7524" y="2708920"/>
            <a:ext cx="8568952" cy="199107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uk-UA" dirty="0">
                <a:solidFill>
                  <a:schemeClr val="tx1"/>
                </a:solidFill>
              </a:rPr>
              <a:t>Теплові властивості гірських порід характеризуються питомою </a:t>
            </a:r>
            <a:r>
              <a:rPr lang="uk-UA" dirty="0" smtClean="0">
                <a:solidFill>
                  <a:schemeClr val="tx1"/>
                </a:solidFill>
              </a:rPr>
              <a:t>теплоємністю        </a:t>
            </a:r>
            <a:r>
              <a:rPr lang="uk-UA" dirty="0">
                <a:solidFill>
                  <a:schemeClr val="tx1"/>
                </a:solidFill>
              </a:rPr>
              <a:t>, коефіцієнтом </a:t>
            </a:r>
            <a:r>
              <a:rPr lang="uk-UA" dirty="0" smtClean="0">
                <a:solidFill>
                  <a:schemeClr val="tx1"/>
                </a:solidFill>
              </a:rPr>
              <a:t>теплопровідності</a:t>
            </a:r>
          </a:p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        або  питомого </a:t>
            </a:r>
            <a:r>
              <a:rPr lang="uk-UA" dirty="0">
                <a:solidFill>
                  <a:schemeClr val="tx1"/>
                </a:solidFill>
              </a:rPr>
              <a:t>теплового </a:t>
            </a:r>
            <a:r>
              <a:rPr lang="uk-UA" dirty="0" smtClean="0">
                <a:solidFill>
                  <a:schemeClr val="tx1"/>
                </a:solidFill>
              </a:rPr>
              <a:t>опору</a:t>
            </a:r>
          </a:p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                  </a:t>
            </a:r>
            <a:r>
              <a:rPr lang="uk-UA" dirty="0">
                <a:solidFill>
                  <a:schemeClr val="tx1"/>
                </a:solidFill>
              </a:rPr>
              <a:t>та </a:t>
            </a:r>
            <a:r>
              <a:rPr lang="uk-UA" dirty="0" smtClean="0">
                <a:solidFill>
                  <a:schemeClr val="tx1"/>
                </a:solidFill>
              </a:rPr>
              <a:t>коефіцієнтом температуропровідності      </a:t>
            </a:r>
            <a:r>
              <a:rPr lang="uk-UA" dirty="0">
                <a:solidFill>
                  <a:schemeClr val="tx1"/>
                </a:solidFill>
              </a:rPr>
              <a:t>.</a:t>
            </a:r>
          </a:p>
          <a:p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27584" y="764704"/>
            <a:ext cx="7772400" cy="936104"/>
          </a:xfrm>
        </p:spPr>
        <p:txBody>
          <a:bodyPr>
            <a:noAutofit/>
          </a:bodyPr>
          <a:lstStyle/>
          <a:p>
            <a:r>
              <a:rPr lang="uk-UA" sz="3200" b="1" dirty="0"/>
              <a:t>Теплові властивості гірських порід</a:t>
            </a:r>
            <a:endParaRPr lang="uk-UA" sz="3200" dirty="0"/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3851920" y="2996952"/>
          <a:ext cx="288032" cy="3874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6" name="Equation" r:id="rId3" imgW="114300" imgH="139700" progId="">
                  <p:embed/>
                </p:oleObj>
              </mc:Choice>
              <mc:Fallback>
                <p:oleObj name="Equation" r:id="rId3" imgW="114300" imgH="1397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920" y="2996952"/>
                        <a:ext cx="288032" cy="3874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5363" name="Object 3"/>
          <p:cNvGraphicFramePr>
            <a:graphicFrameLocks noChangeAspect="1"/>
          </p:cNvGraphicFramePr>
          <p:nvPr/>
        </p:nvGraphicFramePr>
        <p:xfrm>
          <a:off x="8532440" y="2924944"/>
          <a:ext cx="288032" cy="4975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7" name="Equation" r:id="rId5" imgW="139700" imgH="177165" progId="">
                  <p:embed/>
                </p:oleObj>
              </mc:Choice>
              <mc:Fallback>
                <p:oleObj name="Equation" r:id="rId5" imgW="139700" imgH="177165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32440" y="2924944"/>
                        <a:ext cx="288032" cy="49758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7668344" y="4149080"/>
          <a:ext cx="360040" cy="411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8" name="Equation" r:id="rId7" imgW="127000" imgH="139700" progId="">
                  <p:embed/>
                </p:oleObj>
              </mc:Choice>
              <mc:Fallback>
                <p:oleObj name="Equation" r:id="rId7" imgW="127000" imgH="1397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8344" y="4149080"/>
                        <a:ext cx="360040" cy="4111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" name="Об'єкт 2"/>
          <p:cNvGraphicFramePr>
            <a:graphicFrameLocks noChangeAspect="1"/>
          </p:cNvGraphicFramePr>
          <p:nvPr/>
        </p:nvGraphicFramePr>
        <p:xfrm>
          <a:off x="5796136" y="3501008"/>
          <a:ext cx="1336648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9" r:id="rId9" imgW="533400" imgH="254000" progId="Equation.DSMT4">
                  <p:embed/>
                </p:oleObj>
              </mc:Choice>
              <mc:Fallback>
                <p:oleObj r:id="rId9" imgW="533400" imgH="254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6136" y="3501008"/>
                        <a:ext cx="1336648" cy="6480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827584" y="4077072"/>
            <a:ext cx="7772400" cy="2448272"/>
          </a:xfrm>
        </p:spPr>
        <p:txBody>
          <a:bodyPr>
            <a:normAutofit fontScale="47500" lnSpcReduction="20000"/>
          </a:bodyPr>
          <a:lstStyle/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endParaRPr lang="uk-UA" dirty="0" smtClean="0">
              <a:solidFill>
                <a:schemeClr val="tx1"/>
              </a:solidFill>
            </a:endParaRPr>
          </a:p>
          <a:p>
            <a:pPr algn="l"/>
            <a:r>
              <a:rPr lang="uk-UA" sz="2800" dirty="0" smtClean="0">
                <a:solidFill>
                  <a:schemeClr val="tx1"/>
                </a:solidFill>
              </a:rPr>
              <a:t>де             – </a:t>
            </a:r>
            <a:r>
              <a:rPr lang="uk-UA" sz="2800" dirty="0">
                <a:solidFill>
                  <a:schemeClr val="tx1"/>
                </a:solidFill>
              </a:rPr>
              <a:t>маса породи, кг</a:t>
            </a:r>
            <a:r>
              <a:rPr lang="uk-UA" sz="2800" dirty="0" smtClean="0">
                <a:solidFill>
                  <a:schemeClr val="tx1"/>
                </a:solidFill>
              </a:rPr>
              <a:t>;</a:t>
            </a:r>
          </a:p>
          <a:p>
            <a:pPr algn="l"/>
            <a:endParaRPr lang="uk-UA" sz="2800" dirty="0">
              <a:solidFill>
                <a:schemeClr val="tx1"/>
              </a:solidFill>
            </a:endParaRPr>
          </a:p>
          <a:p>
            <a:pPr algn="l"/>
            <a:r>
              <a:rPr lang="uk-UA" sz="2800" dirty="0">
                <a:solidFill>
                  <a:schemeClr val="tx1"/>
                </a:solidFill>
              </a:rPr>
              <a:t>     – приріст температури (К) від кількості переданої </a:t>
            </a:r>
            <a:endParaRPr lang="uk-UA" sz="2800" dirty="0" smtClean="0">
              <a:solidFill>
                <a:schemeClr val="tx1"/>
              </a:solidFill>
            </a:endParaRPr>
          </a:p>
          <a:p>
            <a:pPr algn="l"/>
            <a:endParaRPr lang="uk-UA" sz="2800" dirty="0" smtClean="0">
              <a:solidFill>
                <a:schemeClr val="tx1"/>
              </a:solidFill>
            </a:endParaRPr>
          </a:p>
          <a:p>
            <a:pPr algn="l"/>
            <a:r>
              <a:rPr lang="uk-UA" sz="2800" dirty="0" smtClean="0">
                <a:solidFill>
                  <a:schemeClr val="tx1"/>
                </a:solidFill>
              </a:rPr>
              <a:t>породі </a:t>
            </a:r>
            <a:r>
              <a:rPr lang="uk-UA" sz="2800" dirty="0">
                <a:solidFill>
                  <a:schemeClr val="tx1"/>
                </a:solidFill>
              </a:rPr>
              <a:t>теплоти   </a:t>
            </a:r>
            <a:r>
              <a:rPr lang="uk-UA" sz="2800" dirty="0" smtClean="0">
                <a:solidFill>
                  <a:schemeClr val="tx1"/>
                </a:solidFill>
              </a:rPr>
              <a:t>     </a:t>
            </a:r>
            <a:r>
              <a:rPr lang="uk-UA" sz="2800" dirty="0">
                <a:solidFill>
                  <a:schemeClr val="tx1"/>
                </a:solidFill>
              </a:rPr>
              <a:t>(кДж). 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764704"/>
            <a:ext cx="7772400" cy="2694161"/>
          </a:xfrm>
        </p:spPr>
        <p:txBody>
          <a:bodyPr>
            <a:normAutofit fontScale="90000"/>
          </a:bodyPr>
          <a:lstStyle/>
          <a:p>
            <a:pPr algn="just"/>
            <a:r>
              <a:rPr lang="uk-UA" sz="3600" i="1" dirty="0"/>
              <a:t>Питома (масова) теплоємність</a:t>
            </a:r>
            <a:r>
              <a:rPr lang="uk-UA" sz="3600" dirty="0"/>
              <a:t> </a:t>
            </a:r>
            <a:r>
              <a:rPr lang="uk-UA" sz="3600" i="1" dirty="0"/>
              <a:t>породи</a:t>
            </a:r>
            <a:r>
              <a:rPr lang="uk-UA" sz="3600" dirty="0"/>
              <a:t>  (кДж/</a:t>
            </a:r>
            <a:r>
              <a:rPr lang="uk-UA" sz="3600" dirty="0" err="1"/>
              <a:t>кг·К</a:t>
            </a:r>
            <a:r>
              <a:rPr lang="uk-UA" sz="3600" dirty="0"/>
              <a:t>) </a:t>
            </a:r>
            <a:r>
              <a:rPr lang="uk-UA" sz="3100" b="0" dirty="0">
                <a:solidFill>
                  <a:schemeClr val="tx1"/>
                </a:solidFill>
              </a:rPr>
              <a:t>характеризується кількістю теплоти, що необхідна для нагрівання одиниці маси породи на один градус:</a:t>
            </a:r>
            <a:br>
              <a:rPr lang="uk-UA" sz="3100" b="0" dirty="0">
                <a:solidFill>
                  <a:schemeClr val="tx1"/>
                </a:solidFill>
              </a:rPr>
            </a:br>
            <a:endParaRPr lang="uk-UA" sz="3100" b="0" dirty="0">
              <a:solidFill>
                <a:schemeClr val="tx1"/>
              </a:solidFill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6385" name="Object 1"/>
          <p:cNvGraphicFramePr>
            <a:graphicFrameLocks noChangeAspect="1"/>
          </p:cNvGraphicFramePr>
          <p:nvPr/>
        </p:nvGraphicFramePr>
        <p:xfrm>
          <a:off x="2843808" y="3501008"/>
          <a:ext cx="2592288" cy="1029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8" name="Equation" r:id="rId3" imgW="723900" imgH="393700" progId="">
                  <p:embed/>
                </p:oleObj>
              </mc:Choice>
              <mc:Fallback>
                <p:oleObj name="Equation" r:id="rId3" imgW="723900" imgH="3937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3501008"/>
                        <a:ext cx="2592288" cy="1029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6387" name="Object 3"/>
          <p:cNvGraphicFramePr>
            <a:graphicFrameLocks noChangeAspect="1"/>
          </p:cNvGraphicFramePr>
          <p:nvPr/>
        </p:nvGraphicFramePr>
        <p:xfrm>
          <a:off x="1763688" y="5013176"/>
          <a:ext cx="432048" cy="384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9" name="Equation" r:id="rId5" imgW="203200" imgH="152400" progId="">
                  <p:embed/>
                </p:oleObj>
              </mc:Choice>
              <mc:Fallback>
                <p:oleObj name="Equation" r:id="rId5" imgW="203200" imgH="1524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013176"/>
                        <a:ext cx="432048" cy="38433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6389" name="Object 5"/>
          <p:cNvGraphicFramePr>
            <a:graphicFrameLocks noChangeAspect="1"/>
          </p:cNvGraphicFramePr>
          <p:nvPr/>
        </p:nvGraphicFramePr>
        <p:xfrm>
          <a:off x="899592" y="5517232"/>
          <a:ext cx="540060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0" name="Equation" r:id="rId7" imgW="227965" imgH="177800" progId="">
                  <p:embed/>
                </p:oleObj>
              </mc:Choice>
              <mc:Fallback>
                <p:oleObj name="Equation" r:id="rId7" imgW="227965" imgH="1778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5517232"/>
                        <a:ext cx="540060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6391" name="Object 7"/>
          <p:cNvGraphicFramePr>
            <a:graphicFrameLocks noChangeAspect="1"/>
          </p:cNvGraphicFramePr>
          <p:nvPr/>
        </p:nvGraphicFramePr>
        <p:xfrm>
          <a:off x="3059832" y="5949280"/>
          <a:ext cx="678933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1" name="Equation" r:id="rId9" imgW="241300" imgH="203200" progId="">
                  <p:embed/>
                </p:oleObj>
              </mc:Choice>
              <mc:Fallback>
                <p:oleObj name="Equation" r:id="rId9" imgW="241300" imgH="2032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5949280"/>
                        <a:ext cx="678933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1224136"/>
          </a:xfrm>
        </p:spPr>
        <p:txBody>
          <a:bodyPr>
            <a:noAutofit/>
          </a:bodyPr>
          <a:lstStyle/>
          <a:p>
            <a:pPr algn="just"/>
            <a:r>
              <a:rPr lang="uk-UA" sz="3200" i="1" dirty="0"/>
              <a:t>Коефіцієнт теплопровідності порід</a:t>
            </a:r>
            <a:r>
              <a:rPr lang="uk-UA" sz="3200" dirty="0"/>
              <a:t> </a:t>
            </a:r>
            <a:r>
              <a:rPr lang="en-US" sz="3200" dirty="0" smtClean="0"/>
              <a:t> </a:t>
            </a:r>
            <a:r>
              <a:rPr lang="uk-UA" sz="3200" b="1" dirty="0" smtClean="0"/>
              <a:t> </a:t>
            </a:r>
            <a:r>
              <a:rPr lang="uk-UA" sz="3200" b="1" dirty="0"/>
              <a:t>(</a:t>
            </a:r>
            <a:r>
              <a:rPr lang="uk-UA" sz="3200" dirty="0"/>
              <a:t>Вт/</a:t>
            </a:r>
            <a:r>
              <a:rPr lang="uk-UA" sz="3200" dirty="0" err="1"/>
              <a:t>м·К</a:t>
            </a:r>
            <a:r>
              <a:rPr lang="uk-UA" sz="3200" dirty="0"/>
              <a:t>) характеризує кількість </a:t>
            </a:r>
            <a:r>
              <a:rPr lang="uk-UA" sz="3200" dirty="0" smtClean="0"/>
              <a:t>теплоти         </a:t>
            </a:r>
            <a:r>
              <a:rPr lang="uk-UA" sz="3200" dirty="0"/>
              <a:t>, яка переноситься в породі через одиницю поперечного </a:t>
            </a:r>
            <a:r>
              <a:rPr lang="uk-UA" sz="3200" dirty="0" smtClean="0"/>
              <a:t>перерізу </a:t>
            </a:r>
            <a:r>
              <a:rPr lang="en-US" sz="3200" dirty="0" smtClean="0"/>
              <a:t>S</a:t>
            </a:r>
            <a:r>
              <a:rPr lang="uk-UA" sz="3200" dirty="0" smtClean="0"/>
              <a:t> </a:t>
            </a:r>
            <a:r>
              <a:rPr lang="uk-UA" sz="3200" dirty="0"/>
              <a:t>за одиницю часу </a:t>
            </a:r>
            <a:r>
              <a:rPr lang="uk-UA" sz="3200" dirty="0" smtClean="0"/>
              <a:t>при градієнті </a:t>
            </a:r>
            <a:r>
              <a:rPr lang="uk-UA" sz="3200" dirty="0"/>
              <a:t>температури ( </a:t>
            </a:r>
            <a:r>
              <a:rPr lang="en-US" sz="3200" dirty="0" smtClean="0"/>
              <a:t>             </a:t>
            </a:r>
            <a:r>
              <a:rPr lang="uk-UA" sz="3200" dirty="0" smtClean="0"/>
              <a:t>), рівному </a:t>
            </a:r>
            <a:r>
              <a:rPr lang="uk-UA" sz="3200" dirty="0"/>
              <a:t>одиниці</a:t>
            </a: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6948264" y="332656"/>
          <a:ext cx="432048" cy="692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2" name="Equation" r:id="rId3" imgW="139700" imgH="177165" progId="">
                  <p:embed/>
                </p:oleObj>
              </mc:Choice>
              <mc:Fallback>
                <p:oleObj name="Equation" r:id="rId3" imgW="139700" imgH="177165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332656"/>
                        <a:ext cx="432048" cy="6926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7596336" y="908720"/>
          <a:ext cx="864096" cy="5040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3" name="Equation" r:id="rId5" imgW="241300" imgH="203200" progId="">
                  <p:embed/>
                </p:oleObj>
              </mc:Choice>
              <mc:Fallback>
                <p:oleObj name="Equation" r:id="rId5" imgW="241300" imgH="203200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336" y="908720"/>
                        <a:ext cx="864096" cy="50405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7413" name="Object 5"/>
          <p:cNvGraphicFramePr>
            <a:graphicFrameLocks noChangeAspect="1"/>
          </p:cNvGraphicFramePr>
          <p:nvPr/>
        </p:nvGraphicFramePr>
        <p:xfrm>
          <a:off x="5148064" y="2348880"/>
          <a:ext cx="1224136" cy="5695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4" name="Equation" r:id="rId7" imgW="469900" imgH="215900" progId="">
                  <p:embed/>
                </p:oleObj>
              </mc:Choice>
              <mc:Fallback>
                <p:oleObj name="Equation" r:id="rId7" imgW="469900" imgH="215900" progId="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064" y="2348880"/>
                        <a:ext cx="1224136" cy="5695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17415" name="Object 7"/>
          <p:cNvGraphicFramePr>
            <a:graphicFrameLocks noChangeAspect="1"/>
          </p:cNvGraphicFramePr>
          <p:nvPr/>
        </p:nvGraphicFramePr>
        <p:xfrm>
          <a:off x="3275856" y="3356992"/>
          <a:ext cx="2592288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5" name="Equation" r:id="rId9" imgW="952500" imgH="393700" progId="">
                  <p:embed/>
                </p:oleObj>
              </mc:Choice>
              <mc:Fallback>
                <p:oleObj name="Equation" r:id="rId9" imgW="952500" imgH="3937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3356992"/>
                        <a:ext cx="2592288" cy="1008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467544" y="2132856"/>
            <a:ext cx="8676456" cy="4032448"/>
          </a:xfrm>
        </p:spPr>
        <p:txBody>
          <a:bodyPr>
            <a:noAutofit/>
          </a:bodyPr>
          <a:lstStyle/>
          <a:p>
            <a:r>
              <a:rPr lang="uk-UA" sz="2800" dirty="0" smtClean="0">
                <a:solidFill>
                  <a:schemeClr val="tx1"/>
                </a:solidFill>
              </a:rPr>
              <a:t>Під час нагрівання породи розширюються. Здатність порід розширюватись під впливом зростання температури характеризується </a:t>
            </a:r>
            <a:r>
              <a:rPr lang="uk-UA" sz="2800" i="1" dirty="0" smtClean="0">
                <a:solidFill>
                  <a:schemeClr val="tx1"/>
                </a:solidFill>
              </a:rPr>
              <a:t>коефіцієнтами лінійного</a:t>
            </a:r>
            <a:r>
              <a:rPr lang="uk-UA" sz="2800" dirty="0" smtClean="0">
                <a:solidFill>
                  <a:schemeClr val="tx1"/>
                </a:solidFill>
              </a:rPr>
              <a:t>      та </a:t>
            </a:r>
            <a:r>
              <a:rPr lang="uk-UA" sz="2800" i="1" dirty="0" smtClean="0">
                <a:solidFill>
                  <a:schemeClr val="tx1"/>
                </a:solidFill>
              </a:rPr>
              <a:t>об’ємного</a:t>
            </a:r>
            <a:r>
              <a:rPr lang="uk-UA" sz="2800" dirty="0" smtClean="0">
                <a:solidFill>
                  <a:schemeClr val="tx1"/>
                </a:solidFill>
              </a:rPr>
              <a:t>      </a:t>
            </a:r>
            <a:r>
              <a:rPr lang="uk-UA" sz="2800" i="1" dirty="0" smtClean="0">
                <a:solidFill>
                  <a:schemeClr val="tx1"/>
                </a:solidFill>
              </a:rPr>
              <a:t>теплового розширення</a:t>
            </a:r>
            <a:r>
              <a:rPr lang="uk-UA" sz="2800" dirty="0" smtClean="0">
                <a:solidFill>
                  <a:schemeClr val="tx1"/>
                </a:solidFill>
              </a:rPr>
              <a:t>:</a:t>
            </a:r>
          </a:p>
          <a:p>
            <a:r>
              <a:rPr lang="uk-UA" sz="2800" dirty="0" smtClean="0">
                <a:solidFill>
                  <a:schemeClr val="tx1"/>
                </a:solidFill>
              </a:rPr>
              <a:t>                                             </a:t>
            </a:r>
          </a:p>
          <a:p>
            <a:endParaRPr lang="uk-UA" sz="2800" dirty="0" smtClean="0">
              <a:solidFill>
                <a:schemeClr val="tx1"/>
              </a:solidFill>
            </a:endParaRPr>
          </a:p>
          <a:p>
            <a:r>
              <a:rPr lang="uk-UA" sz="2800" dirty="0" smtClean="0">
                <a:solidFill>
                  <a:schemeClr val="tx1"/>
                </a:solidFill>
              </a:rPr>
              <a:t>де       ,       – початкові довжина та об’єм породи, м і м</a:t>
            </a:r>
            <a:r>
              <a:rPr lang="uk-UA" sz="2800" baseline="30000" dirty="0" smtClean="0">
                <a:solidFill>
                  <a:schemeClr val="tx1"/>
                </a:solidFill>
              </a:rPr>
              <a:t>3</a:t>
            </a:r>
            <a:r>
              <a:rPr lang="uk-UA" sz="2800" dirty="0" smtClean="0">
                <a:solidFill>
                  <a:schemeClr val="tx1"/>
                </a:solidFill>
              </a:rPr>
              <a:t>;</a:t>
            </a:r>
          </a:p>
          <a:p>
            <a:r>
              <a:rPr lang="uk-UA" sz="2800" dirty="0" smtClean="0">
                <a:solidFill>
                  <a:schemeClr val="tx1"/>
                </a:solidFill>
              </a:rPr>
              <a:t>     ,        – прирости довжини (м) та об’єму (м</a:t>
            </a:r>
            <a:r>
              <a:rPr lang="uk-UA" sz="2800" baseline="30000" dirty="0" smtClean="0">
                <a:solidFill>
                  <a:schemeClr val="tx1"/>
                </a:solidFill>
              </a:rPr>
              <a:t>3</a:t>
            </a:r>
            <a:r>
              <a:rPr lang="uk-UA" sz="2800" dirty="0" smtClean="0">
                <a:solidFill>
                  <a:schemeClr val="tx1"/>
                </a:solidFill>
              </a:rPr>
              <a:t>) зразка породи при підвищенні температури на </a:t>
            </a:r>
            <a:r>
              <a:rPr lang="uk-UA" sz="2800" dirty="0" smtClean="0"/>
              <a:t>1 градус</a:t>
            </a:r>
            <a:endParaRPr lang="uk-UA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8208912" cy="1944217"/>
          </a:xfrm>
        </p:spPr>
        <p:txBody>
          <a:bodyPr>
            <a:normAutofit/>
          </a:bodyPr>
          <a:lstStyle/>
          <a:p>
            <a:pPr algn="l"/>
            <a:r>
              <a:rPr lang="uk-UA" sz="2800" i="1" dirty="0" smtClean="0"/>
              <a:t>Коефіцієнт температуропровідності  </a:t>
            </a:r>
            <a:r>
              <a:rPr lang="en-US" sz="2800" i="1" dirty="0" smtClean="0"/>
              <a:t>    </a:t>
            </a:r>
            <a:r>
              <a:rPr lang="uk-UA" sz="2800" dirty="0" smtClean="0"/>
              <a:t> (м</a:t>
            </a:r>
            <a:r>
              <a:rPr lang="uk-UA" sz="2800" baseline="30000" dirty="0" smtClean="0"/>
              <a:t>2</a:t>
            </a:r>
            <a:r>
              <a:rPr lang="uk-UA" sz="2800" dirty="0" smtClean="0"/>
              <a:t>/с) характеризує швидкість прогрівання порід, тобто швидкість розповсюдження в них ізотермічних границь</a:t>
            </a:r>
            <a:endParaRPr lang="uk-UA" sz="2800" dirty="0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3797" name="Object 5"/>
          <p:cNvGraphicFramePr>
            <a:graphicFrameLocks noChangeAspect="1"/>
          </p:cNvGraphicFramePr>
          <p:nvPr/>
        </p:nvGraphicFramePr>
        <p:xfrm>
          <a:off x="2267743" y="4005065"/>
          <a:ext cx="1489427" cy="808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6" name="Equation" r:id="rId3" imgW="736600" imgH="393700" progId="">
                  <p:embed/>
                </p:oleObj>
              </mc:Choice>
              <mc:Fallback>
                <p:oleObj name="Equation" r:id="rId3" imgW="736600" imgH="3937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3" y="4005065"/>
                        <a:ext cx="1489427" cy="8085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3799" name="Object 7"/>
          <p:cNvGraphicFramePr>
            <a:graphicFrameLocks noChangeAspect="1"/>
          </p:cNvGraphicFramePr>
          <p:nvPr/>
        </p:nvGraphicFramePr>
        <p:xfrm>
          <a:off x="4674329" y="4005065"/>
          <a:ext cx="1625863" cy="858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7" name="Equation" r:id="rId5" imgW="749300" imgH="393700" progId="">
                  <p:embed/>
                </p:oleObj>
              </mc:Choice>
              <mc:Fallback>
                <p:oleObj name="Equation" r:id="rId5" imgW="749300" imgH="39370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4329" y="4005065"/>
                        <a:ext cx="1625863" cy="8580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1115616" y="5013176"/>
          <a:ext cx="240027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8" name="Equation" r:id="rId7" imgW="139700" imgH="152400" progId="">
                  <p:embed/>
                </p:oleObj>
              </mc:Choice>
              <mc:Fallback>
                <p:oleObj name="Equation" r:id="rId7" imgW="139700" imgH="152400" progId="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5013176"/>
                        <a:ext cx="240027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1763688" y="5013176"/>
          <a:ext cx="288032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49" name="Equation" r:id="rId9" imgW="152400" imgH="165100" progId="">
                  <p:embed/>
                </p:oleObj>
              </mc:Choice>
              <mc:Fallback>
                <p:oleObj name="Equation" r:id="rId9" imgW="152400" imgH="165100" progId="">
                  <p:embed/>
                  <p:pic>
                    <p:nvPicPr>
                      <p:cNvPr id="0" name="Picture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688" y="5013176"/>
                        <a:ext cx="288032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6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3805" name="Object 13"/>
          <p:cNvGraphicFramePr>
            <a:graphicFrameLocks noChangeAspect="1"/>
          </p:cNvGraphicFramePr>
          <p:nvPr/>
        </p:nvGraphicFramePr>
        <p:xfrm>
          <a:off x="683568" y="5445224"/>
          <a:ext cx="504056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0" name="Equation" r:id="rId11" imgW="202565" imgH="177165" progId="">
                  <p:embed/>
                </p:oleObj>
              </mc:Choice>
              <mc:Fallback>
                <p:oleObj name="Equation" r:id="rId11" imgW="202565" imgH="177165" progId="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5445224"/>
                        <a:ext cx="504056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3807" name="Object 15"/>
          <p:cNvGraphicFramePr>
            <a:graphicFrameLocks noChangeAspect="1"/>
          </p:cNvGraphicFramePr>
          <p:nvPr/>
        </p:nvGraphicFramePr>
        <p:xfrm>
          <a:off x="1331640" y="5445224"/>
          <a:ext cx="486054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1" name="Equation" r:id="rId13" imgW="240665" imgH="177800" progId="">
                  <p:embed/>
                </p:oleObj>
              </mc:Choice>
              <mc:Fallback>
                <p:oleObj name="Equation" r:id="rId13" imgW="240665" imgH="177800" progId="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5445224"/>
                        <a:ext cx="486054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2" y="332656"/>
            <a:ext cx="9036496" cy="601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73301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448271"/>
          </a:xfrm>
        </p:spPr>
        <p:txBody>
          <a:bodyPr>
            <a:normAutofit fontScale="90000"/>
          </a:bodyPr>
          <a:lstStyle/>
          <a:p>
            <a:r>
              <a:rPr lang="uk-UA" sz="3600" dirty="0" err="1" smtClean="0"/>
              <a:t>Звʼязо</a:t>
            </a:r>
            <a:r>
              <a:rPr lang="uk-UA" sz="3600" dirty="0" smtClean="0"/>
              <a:t> коефіцієнта температуропровідності </a:t>
            </a:r>
            <a:r>
              <a:rPr lang="uk-UA" sz="3600" i="1" dirty="0" smtClean="0"/>
              <a:t> </a:t>
            </a:r>
            <a:r>
              <a:rPr lang="uk-UA" sz="3600" dirty="0" smtClean="0"/>
              <a:t>з іншими тепловими властивостями порід визначається співвідношенням:</a:t>
            </a:r>
            <a:r>
              <a:rPr lang="uk-UA" dirty="0" smtClean="0"/>
              <a:t/>
            </a:r>
            <a:br>
              <a:rPr lang="uk-UA" dirty="0" smtClean="0"/>
            </a:br>
            <a:endParaRPr lang="uk-UA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95536" y="3886200"/>
            <a:ext cx="8136904" cy="1752600"/>
          </a:xfrm>
        </p:spPr>
        <p:txBody>
          <a:bodyPr>
            <a:normAutofit/>
          </a:bodyPr>
          <a:lstStyle/>
          <a:p>
            <a:r>
              <a:rPr lang="uk-UA" dirty="0" smtClean="0">
                <a:solidFill>
                  <a:schemeClr val="tx1"/>
                </a:solidFill>
              </a:rPr>
              <a:t>де  </a:t>
            </a:r>
            <a:r>
              <a:rPr lang="en-US" dirty="0" smtClean="0">
                <a:solidFill>
                  <a:schemeClr val="tx1"/>
                </a:solidFill>
              </a:rPr>
              <a:t>     </a:t>
            </a:r>
            <a:r>
              <a:rPr lang="uk-UA" dirty="0" smtClean="0">
                <a:solidFill>
                  <a:schemeClr val="tx1"/>
                </a:solidFill>
              </a:rPr>
              <a:t>– коефіцієнт теплопровідності, Вт/(</a:t>
            </a:r>
            <a:r>
              <a:rPr lang="uk-UA" dirty="0" err="1" smtClean="0">
                <a:solidFill>
                  <a:schemeClr val="tx1"/>
                </a:solidFill>
              </a:rPr>
              <a:t>м·К</a:t>
            </a:r>
            <a:r>
              <a:rPr lang="uk-UA" dirty="0" smtClean="0">
                <a:solidFill>
                  <a:schemeClr val="tx1"/>
                </a:solidFill>
              </a:rPr>
              <a:t>) – питома теплоємність, Дж/</a:t>
            </a:r>
            <a:r>
              <a:rPr lang="uk-UA" dirty="0" err="1" smtClean="0">
                <a:solidFill>
                  <a:schemeClr val="tx1"/>
                </a:solidFill>
              </a:rPr>
              <a:t>кг·К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            </a:t>
            </a:r>
            <a:r>
              <a:rPr lang="uk-UA" dirty="0" smtClean="0">
                <a:solidFill>
                  <a:schemeClr val="tx1"/>
                </a:solidFill>
              </a:rPr>
              <a:t> –  густина породи, кг/м</a:t>
            </a:r>
            <a:r>
              <a:rPr lang="uk-UA" baseline="30000" dirty="0" smtClean="0">
                <a:solidFill>
                  <a:schemeClr val="tx1"/>
                </a:solidFill>
              </a:rPr>
              <a:t>3</a:t>
            </a:r>
            <a:endParaRPr lang="uk-UA" dirty="0">
              <a:solidFill>
                <a:schemeClr val="tx1"/>
              </a:solidFill>
            </a:endParaRP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3779911" y="2564904"/>
          <a:ext cx="2010345" cy="1152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0" name="Equation" r:id="rId3" imgW="482600" imgH="419100" progId="">
                  <p:embed/>
                </p:oleObj>
              </mc:Choice>
              <mc:Fallback>
                <p:oleObj name="Equation" r:id="rId3" imgW="482600" imgH="419100" progId="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911" y="2564904"/>
                        <a:ext cx="2010345" cy="11521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1043608" y="4005064"/>
          <a:ext cx="432048" cy="4255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1" name="Equation" r:id="rId5" imgW="139700" imgH="177165" progId="">
                  <p:embed/>
                </p:oleObj>
              </mc:Choice>
              <mc:Fallback>
                <p:oleObj name="Equation" r:id="rId5" imgW="139700" imgH="177165" progId="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005064"/>
                        <a:ext cx="432048" cy="4255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4821" name="Object 5"/>
          <p:cNvGraphicFramePr>
            <a:graphicFrameLocks noChangeAspect="1"/>
          </p:cNvGraphicFramePr>
          <p:nvPr/>
        </p:nvGraphicFramePr>
        <p:xfrm>
          <a:off x="1043608" y="4509120"/>
          <a:ext cx="452239" cy="360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2" name="Equation" r:id="rId7" imgW="114300" imgH="139700" progId="">
                  <p:embed/>
                </p:oleObj>
              </mc:Choice>
              <mc:Fallback>
                <p:oleObj name="Equation" r:id="rId7" imgW="114300" imgH="139700" progId="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4509120"/>
                        <a:ext cx="452239" cy="360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uk-UA"/>
          </a:p>
        </p:txBody>
      </p:sp>
      <p:graphicFrame>
        <p:nvGraphicFramePr>
          <p:cNvPr id="34823" name="Object 7"/>
          <p:cNvGraphicFramePr>
            <a:graphicFrameLocks noChangeAspect="1"/>
          </p:cNvGraphicFramePr>
          <p:nvPr/>
        </p:nvGraphicFramePr>
        <p:xfrm>
          <a:off x="1043608" y="5013176"/>
          <a:ext cx="288032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53" name="Equation" r:id="rId9" imgW="152400" imgH="165100" progId="">
                  <p:embed/>
                </p:oleObj>
              </mc:Choice>
              <mc:Fallback>
                <p:oleObj name="Equation" r:id="rId9" imgW="152400" imgH="165100" progId="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5013176"/>
                        <a:ext cx="288032" cy="43204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464</TotalTime>
  <Words>591</Words>
  <Application>Microsoft Office PowerPoint</Application>
  <PresentationFormat>Екран (4:3)</PresentationFormat>
  <Paragraphs>83</Paragraphs>
  <Slides>23</Slides>
  <Notes>1</Notes>
  <HiddenSlides>1</HiddenSlides>
  <MMClips>0</MMClips>
  <ScaleCrop>false</ScaleCrop>
  <HeadingPairs>
    <vt:vector size="6" baseType="variant">
      <vt:variant>
        <vt:lpstr>Тема</vt:lpstr>
      </vt:variant>
      <vt:variant>
        <vt:i4>3</vt:i4>
      </vt:variant>
      <vt:variant>
        <vt:lpstr>Вбудовані сервери OLE</vt:lpstr>
      </vt:variant>
      <vt:variant>
        <vt:i4>2</vt:i4>
      </vt:variant>
      <vt:variant>
        <vt:lpstr>Заголовки слайдів</vt:lpstr>
      </vt:variant>
      <vt:variant>
        <vt:i4>23</vt:i4>
      </vt:variant>
    </vt:vector>
  </HeadingPairs>
  <TitlesOfParts>
    <vt:vector size="28" baseType="lpstr">
      <vt:lpstr>Бумажная</vt:lpstr>
      <vt:lpstr>Тема Office</vt:lpstr>
      <vt:lpstr>Business Cooperate</vt:lpstr>
      <vt:lpstr>Equation</vt:lpstr>
      <vt:lpstr>Equation.DSMT4</vt:lpstr>
      <vt:lpstr>Фізика нафтового і газового пласта</vt:lpstr>
      <vt:lpstr>Механічні властивості гірських порід</vt:lpstr>
      <vt:lpstr>Напружений стан порід в умовах залягання пласта</vt:lpstr>
      <vt:lpstr>Визначення довжини, ширини і об'єму тріщини при проведенні ГРП</vt:lpstr>
      <vt:lpstr>     Для більшості гірських порід модуль Юнга змінюється в межах від 109 до 1011 Па, а коефіцієнт Пуассона від – 0 до 0,5.</vt:lpstr>
      <vt:lpstr>Складові нормального поля напруженості  (Вертикальна і дві голизонтольних) </vt:lpstr>
      <vt:lpstr>        Якщо вважати, що в процесі нагромадження порід відбувалось тільки стиснення порід у вертикальному напрямку, а в горизонтальному напрямку деформацій не було, то коефіцієнт бокового розпирання може бути знайдений за формулою:</vt:lpstr>
      <vt:lpstr>Напружений стан порід у зоні свердловини  (ф-ла Христиановича-Желтова)</vt:lpstr>
      <vt:lpstr>Деформація і міцнісні властивості гірських порід. Явище крипа.</vt:lpstr>
      <vt:lpstr>Презентація PowerPoint</vt:lpstr>
      <vt:lpstr>Презентація PowerPoint</vt:lpstr>
      <vt:lpstr>Пружні зміни властивостей колекторів у процесі розробки покладу   </vt:lpstr>
      <vt:lpstr>Коефіцієнти стисливості породи, пор і рідкої фази</vt:lpstr>
      <vt:lpstr>Коефіцієнт об'ємної пружності</vt:lpstr>
      <vt:lpstr>                 Пружний запас нафти          Пружний запас нафти, який може бути видобутий внаслідок прояву пружних властивостей породи пласта і насичуючих поровий простір рідин  при зниженні пластового тиску, згідно із законом Гука становитиме:     </vt:lpstr>
      <vt:lpstr>Пружні коливання в породах і їх акустичні властивості Теплові властивості гірських порід </vt:lpstr>
      <vt:lpstr>Амплітуда пружних коливань </vt:lpstr>
      <vt:lpstr>Теплові властивості гірських порід</vt:lpstr>
      <vt:lpstr>Питома (масова) теплоємність породи  (кДж/кг·К) характеризується кількістю теплоти, що необхідна для нагрівання одиниці маси породи на один градус: </vt:lpstr>
      <vt:lpstr>Коефіцієнт теплопровідності порід   (Вт/м·К) характеризує кількість теплоти         , яка переноситься в породі через одиницю поперечного перерізу S за одиницю часу при градієнті температури (              ), рівному одиниці</vt:lpstr>
      <vt:lpstr>Коефіцієнт температуропровідності       (м2/с) характеризує швидкість прогрівання порід, тобто швидкість розповсюдження в них ізотермічних границь</vt:lpstr>
      <vt:lpstr>Презентація PowerPoint</vt:lpstr>
      <vt:lpstr>Звʼязо коефіцієнта температуропровідності  з іншими тепловими властивостями порід визначається співвідношенням: 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Фізика нафтового і газового пласта</dc:title>
  <dc:creator>Ivan</dc:creator>
  <cp:lastModifiedBy>Admin</cp:lastModifiedBy>
  <cp:revision>94</cp:revision>
  <dcterms:created xsi:type="dcterms:W3CDTF">2020-09-28T15:45:00Z</dcterms:created>
  <dcterms:modified xsi:type="dcterms:W3CDTF">2026-10-06T04:09:10Z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63414DF267914198897E6AA0CFF92B67_12</vt:lpwstr>
  </property>
  <property fmtid="{D5CDD505-2E9C-101B-9397-08002B2CF9AE}" pid="3" name="KSOProductBuildVer">
    <vt:lpwstr>1033-12.2.0.18607</vt:lpwstr>
  </property>
</Properties>
</file>