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1" r:id="rId6"/>
    <p:sldId id="262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39" autoAdjust="0"/>
    <p:restoredTop sz="94660"/>
  </p:normalViewPr>
  <p:slideViewPr>
    <p:cSldViewPr snapToGrid="0">
      <p:cViewPr varScale="1">
        <p:scale>
          <a:sx n="57" d="100"/>
          <a:sy n="57" d="100"/>
        </p:scale>
        <p:origin x="34" y="4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7D3711-DDCC-0DB0-3F8F-B27BBA31F2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3FE010FE-9B7F-2A05-AC96-AFBB42C096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0131CB8-2B04-CD3F-227C-87F4495967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FC85A-FE12-43F0-B205-F7734068BBCC}" type="datetimeFigureOut">
              <a:rPr lang="uk-UA" smtClean="0"/>
              <a:t>01.10.2025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9C4011DE-31A6-12C7-D465-C8C0AB455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C1DF703-589F-69EB-944D-BF0CFF154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74846-E3E0-4030-8ACA-42AA18834C8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46625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C9A251-A94F-F147-CF3B-529BAD9588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BBD9877-60A1-29D7-80A9-59998B6F16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C950F5B-2977-67EB-6FED-26F2ABC60E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FC85A-FE12-43F0-B205-F7734068BBCC}" type="datetimeFigureOut">
              <a:rPr lang="uk-UA" smtClean="0"/>
              <a:t>01.10.2025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6338E43-C3F5-626B-DC1E-D17989FE6C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87E9B82-8526-6326-BA03-EC07D02FC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74846-E3E0-4030-8ACA-42AA18834C8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82314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170B36-30F9-B193-2596-2DC2480AD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ABA6CDEF-F71E-CCD4-4C5A-B019F23B1A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131F59E-93FB-8D73-D403-E4F175CBF6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FC85A-FE12-43F0-B205-F7734068BBCC}" type="datetimeFigureOut">
              <a:rPr lang="uk-UA" smtClean="0"/>
              <a:t>01.10.2025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E7A243D6-84A1-79DE-9A78-526150B34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42056476-FA52-3983-800F-1BD023153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74846-E3E0-4030-8ACA-42AA18834C8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614014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9216F7-94B5-5B9D-7E4F-E5607B2168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62EFF14-C25C-7125-02F5-BDB7E3E4E3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9607987B-A6C7-5980-DEC4-3FF218336E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C9AFF5E-4287-AD8D-3610-BC4571F957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FC85A-FE12-43F0-B205-F7734068BBCC}" type="datetimeFigureOut">
              <a:rPr lang="uk-UA" smtClean="0"/>
              <a:t>01.10.2025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52B9D38A-237E-9A4B-4749-11003EA49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16CCC8A7-DC84-48A1-E694-16F41FA92E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74846-E3E0-4030-8ACA-42AA18834C8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55013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41D781-B45C-A99D-B686-C029DB054B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47D33DA7-90AF-B45B-52A3-8560952913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DAA32307-EF37-6E94-FB8E-5B9589E50A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FAC26336-C086-C94E-110B-B3B46553C2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24A51F96-5F64-51B3-F1A4-C4884D80FA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A584970B-3527-8F2C-34FB-519A47DAB6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FC85A-FE12-43F0-B205-F7734068BBCC}" type="datetimeFigureOut">
              <a:rPr lang="uk-UA" smtClean="0"/>
              <a:t>01.10.2025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6D37182D-5073-0FD0-F961-432DB96F21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5A67E7BD-F8A4-64DE-AA49-866E61827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74846-E3E0-4030-8ACA-42AA18834C8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81158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BC219B-98EA-76C6-A0BD-B2DA00D10A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5094DD98-DE4E-EFB9-DF9B-2B858732E9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FC85A-FE12-43F0-B205-F7734068BBCC}" type="datetimeFigureOut">
              <a:rPr lang="uk-UA" smtClean="0"/>
              <a:t>01.10.2025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91C7C1EF-25DC-0F99-8A7E-68032D2D89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639464E4-C46D-D1DB-F9E5-B646BB412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74846-E3E0-4030-8ACA-42AA18834C8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46123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165C5C5-D453-372E-143F-F7965D4EA4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FC85A-FE12-43F0-B205-F7734068BBCC}" type="datetimeFigureOut">
              <a:rPr lang="uk-UA" smtClean="0"/>
              <a:t>01.10.2025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71A79564-7D20-4845-DBA4-D190079BF2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C4D4E96B-11B6-8A58-F9A7-1E03AA4F8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74846-E3E0-4030-8ACA-42AA18834C8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117924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5449D2-0EE5-0AC6-5069-FB7AC3314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46B3DEA7-F535-AC44-BD5C-DECE1542C4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BF67AD82-25D3-0697-AE62-ACD7EB65F1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569F1EE4-CF33-55EB-8CF3-F2E3C718A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FC85A-FE12-43F0-B205-F7734068BBCC}" type="datetimeFigureOut">
              <a:rPr lang="uk-UA" smtClean="0"/>
              <a:t>01.10.2025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DBE6652-F550-FBF3-CDF2-192508B16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D32EA23-D1AA-09C2-A696-0E5E13BC83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74846-E3E0-4030-8ACA-42AA18834C8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72256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C3B577-1B68-0E70-A9FB-E1873189AF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9B8F894D-D97B-3EF3-C1FE-0DB84C48DB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1144D535-4805-4D73-8469-701B0A3FDF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DBCC4894-6522-4971-60BB-0EBB8BAE28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FC85A-FE12-43F0-B205-F7734068BBCC}" type="datetimeFigureOut">
              <a:rPr lang="uk-UA" smtClean="0"/>
              <a:t>01.10.2025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5979F651-B027-CCFF-6B5F-526325C3F2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81BD73F-A144-20B6-0CA7-2ED7DCDFF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74846-E3E0-4030-8ACA-42AA18834C8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42502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16BE19-CC57-1097-86C2-696A9F91B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A6EAD23-297A-B3ED-5A5B-443EB1F5C6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B0AEEB-3AC6-A476-B008-0F6782B7EC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FC85A-FE12-43F0-B205-F7734068BBCC}" type="datetimeFigureOut">
              <a:rPr lang="uk-UA" smtClean="0"/>
              <a:t>01.10.2025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CD7989AE-FEFD-CD7C-3976-01D425F66A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FB19D93-A3CD-5855-A590-E7B2E9A746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74846-E3E0-4030-8ACA-42AA18834C8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85362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6CE87F6A-2653-9653-3290-1ABDD91DDB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77D05305-3C7E-E147-2401-25A9480B0E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89C16F9-78A3-B0F1-DE98-AC9CA6C6C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FC85A-FE12-43F0-B205-F7734068BBCC}" type="datetimeFigureOut">
              <a:rPr lang="uk-UA" smtClean="0"/>
              <a:t>01.10.2025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8A984C1-4E77-CFDC-B615-18D0E0C646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01A0759-ACCD-4360-ED56-26BC418F3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F74846-E3E0-4030-8ACA-42AA18834C8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50892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536B4383-9F08-BC85-5B0A-40E7146A05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AB2F0107-C6ED-EA3C-DB17-0745C502B7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F1360F-C054-6E2F-DB28-E638FA1C94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BFC85A-FE12-43F0-B205-F7734068BBCC}" type="datetimeFigureOut">
              <a:rPr lang="uk-UA" smtClean="0"/>
              <a:t>01.10.2025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C19EED6-29B7-E08F-2737-E90B438826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4EC94D3-273C-9236-ED71-8128A923D4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F74846-E3E0-4030-8ACA-42AA18834C8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06123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867974-F75A-7198-5D9F-6AED90609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57345"/>
            <a:ext cx="9144000" cy="1655762"/>
          </a:xfrm>
        </p:spPr>
        <p:txBody>
          <a:bodyPr>
            <a:normAutofit/>
          </a:bodyPr>
          <a:lstStyle/>
          <a:p>
            <a:r>
              <a:rPr lang="uk-UA" sz="4400" b="1" dirty="0"/>
              <a:t>ЗМ 3 ФОРМУВАННЯ КОМАНДИ СТАРТАПУ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C1265BA3-AC7B-32C7-DA24-3635EE4617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291840"/>
            <a:ext cx="9144000" cy="2693324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uk-UA" sz="3900" b="1" dirty="0"/>
              <a:t>План</a:t>
            </a:r>
          </a:p>
          <a:p>
            <a:pPr algn="l"/>
            <a:r>
              <a:rPr lang="uk-UA" sz="3500" dirty="0"/>
              <a:t>3.1 Особливості та етапи формування команди стартапу. </a:t>
            </a:r>
          </a:p>
          <a:p>
            <a:pPr algn="l"/>
            <a:r>
              <a:rPr lang="uk-UA" sz="3500" dirty="0"/>
              <a:t>3.2 Ролі та функції учасників команди стартапу. </a:t>
            </a:r>
          </a:p>
          <a:p>
            <a:pPr algn="l"/>
            <a:r>
              <a:rPr lang="uk-UA" sz="3500" dirty="0"/>
              <a:t>3.3 Особливості функціонування стартап-команди на етапах розроблення стартап-проекту</a:t>
            </a:r>
          </a:p>
        </p:txBody>
      </p:sp>
    </p:spTree>
    <p:extLst>
      <p:ext uri="{BB962C8B-B14F-4D97-AF65-F5344CB8AC3E}">
        <p14:creationId xmlns:p14="http://schemas.microsoft.com/office/powerpoint/2010/main" val="1539017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A392D5-01DF-10BA-D0E7-4267EA5D1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1" y="365126"/>
            <a:ext cx="11774904" cy="645528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3.1. </a:t>
            </a:r>
            <a:r>
              <a:rPr lang="ru-RU" b="1" dirty="0" err="1"/>
              <a:t>Особливості</a:t>
            </a:r>
            <a:r>
              <a:rPr lang="ru-RU" b="1" dirty="0"/>
              <a:t> та </a:t>
            </a:r>
            <a:r>
              <a:rPr lang="ru-RU" b="1" dirty="0" err="1"/>
              <a:t>етапи</a:t>
            </a:r>
            <a:r>
              <a:rPr lang="ru-RU" b="1" dirty="0"/>
              <a:t> </a:t>
            </a:r>
            <a:r>
              <a:rPr lang="ru-RU" b="1" dirty="0" err="1"/>
              <a:t>формування</a:t>
            </a:r>
            <a:r>
              <a:rPr lang="ru-RU" b="1" dirty="0"/>
              <a:t> </a:t>
            </a:r>
            <a:r>
              <a:rPr lang="ru-RU" b="1" dirty="0" err="1"/>
              <a:t>команди</a:t>
            </a:r>
            <a:r>
              <a:rPr lang="ru-RU" b="1" dirty="0"/>
              <a:t> стартапу </a:t>
            </a:r>
            <a:endParaRPr lang="uk-UA" b="1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23C0DFD-27DB-ACF1-C28C-2C4D948C2A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7096" y="1187116"/>
            <a:ext cx="11774904" cy="567088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sz="3500" b="1" dirty="0"/>
              <a:t>Команда</a:t>
            </a:r>
            <a:r>
              <a:rPr lang="uk-UA" b="1" dirty="0"/>
              <a:t> </a:t>
            </a:r>
            <a:r>
              <a:rPr lang="uk-UA" dirty="0"/>
              <a:t>(від лат. </a:t>
            </a:r>
            <a:r>
              <a:rPr lang="pl-PL" dirty="0"/>
              <a:t>Commando – «</a:t>
            </a:r>
            <a:r>
              <a:rPr lang="uk-UA" dirty="0"/>
              <a:t>доручаю», «наказую») – це об'єднання однодумців, які керуються спільною метою</a:t>
            </a:r>
          </a:p>
          <a:p>
            <a:pPr marL="0" indent="0">
              <a:buNone/>
            </a:pPr>
            <a:r>
              <a:rPr lang="ru-RU" sz="3800" b="1" dirty="0" err="1"/>
              <a:t>Питання</a:t>
            </a:r>
            <a:r>
              <a:rPr lang="ru-RU" sz="3800" b="1" dirty="0"/>
              <a:t> на початку </a:t>
            </a:r>
            <a:r>
              <a:rPr lang="ru-RU" sz="3800" b="1" dirty="0" err="1"/>
              <a:t>формування</a:t>
            </a:r>
            <a:r>
              <a:rPr lang="ru-RU" sz="3800" b="1" dirty="0"/>
              <a:t> </a:t>
            </a:r>
            <a:r>
              <a:rPr lang="ru-RU" sz="3800" b="1" dirty="0" err="1"/>
              <a:t>команди</a:t>
            </a:r>
            <a:r>
              <a:rPr lang="ru-RU" sz="3800" b="1" dirty="0"/>
              <a:t> стартапу</a:t>
            </a:r>
            <a:endParaRPr lang="en-US" sz="3800" b="1" dirty="0"/>
          </a:p>
          <a:p>
            <a:r>
              <a:rPr lang="ru-RU" b="1" dirty="0"/>
              <a:t>В </a:t>
            </a:r>
            <a:r>
              <a:rPr lang="ru-RU" b="1" dirty="0" err="1"/>
              <a:t>які</a:t>
            </a:r>
            <a:r>
              <a:rPr lang="ru-RU" b="1" dirty="0"/>
              <a:t> </a:t>
            </a:r>
            <a:r>
              <a:rPr lang="ru-RU" b="1" dirty="0" err="1"/>
              <a:t>терміни</a:t>
            </a:r>
            <a:r>
              <a:rPr lang="ru-RU" b="1" dirty="0"/>
              <a:t> команда повинна бути сформована</a:t>
            </a:r>
            <a:r>
              <a:rPr lang="ru-RU" dirty="0"/>
              <a:t>? </a:t>
            </a:r>
            <a:r>
              <a:rPr lang="en-US" dirty="0"/>
              <a:t>(</a:t>
            </a:r>
            <a:r>
              <a:rPr lang="ru-RU" dirty="0" err="1"/>
              <a:t>позначати</a:t>
            </a:r>
            <a:r>
              <a:rPr lang="ru-RU" dirty="0"/>
              <a:t> претендентам </a:t>
            </a:r>
            <a:r>
              <a:rPr lang="ru-RU" dirty="0" err="1"/>
              <a:t>конкретні</a:t>
            </a:r>
            <a:r>
              <a:rPr lang="ru-RU" dirty="0"/>
              <a:t> </a:t>
            </a:r>
            <a:r>
              <a:rPr lang="ru-RU" dirty="0" err="1"/>
              <a:t>дати</a:t>
            </a:r>
            <a:r>
              <a:rPr lang="ru-RU" dirty="0"/>
              <a:t>, коли </a:t>
            </a:r>
            <a:r>
              <a:rPr lang="ru-RU" dirty="0" err="1"/>
              <a:t>необхідно</a:t>
            </a:r>
            <a:r>
              <a:rPr lang="ru-RU" dirty="0"/>
              <a:t> </a:t>
            </a:r>
            <a:r>
              <a:rPr lang="ru-RU" dirty="0" err="1"/>
              <a:t>приступати</a:t>
            </a:r>
            <a:r>
              <a:rPr lang="ru-RU" dirty="0"/>
              <a:t> до </a:t>
            </a:r>
            <a:r>
              <a:rPr lang="ru-RU" dirty="0" err="1"/>
              <a:t>роботи</a:t>
            </a:r>
            <a:r>
              <a:rPr lang="en-US" dirty="0"/>
              <a:t>)</a:t>
            </a:r>
          </a:p>
          <a:p>
            <a:r>
              <a:rPr lang="ru-RU" dirty="0"/>
              <a:t> </a:t>
            </a:r>
            <a:r>
              <a:rPr lang="ru-RU" b="1" dirty="0" err="1"/>
              <a:t>Хто</a:t>
            </a:r>
            <a:r>
              <a:rPr lang="ru-RU" b="1" dirty="0"/>
              <a:t> </a:t>
            </a:r>
            <a:r>
              <a:rPr lang="ru-RU" b="1" dirty="0" err="1"/>
              <a:t>ключові</a:t>
            </a:r>
            <a:r>
              <a:rPr lang="ru-RU" b="1" dirty="0"/>
              <a:t> люди в </a:t>
            </a:r>
            <a:r>
              <a:rPr lang="ru-RU" b="1" dirty="0" err="1"/>
              <a:t>створюваній</a:t>
            </a:r>
            <a:r>
              <a:rPr lang="ru-RU" b="1" dirty="0"/>
              <a:t> </a:t>
            </a:r>
            <a:r>
              <a:rPr lang="ru-RU" b="1" dirty="0" err="1"/>
              <a:t>команді</a:t>
            </a:r>
            <a:r>
              <a:rPr lang="ru-RU" b="1" dirty="0"/>
              <a:t> </a:t>
            </a:r>
            <a:r>
              <a:rPr lang="ru-RU" dirty="0"/>
              <a:t>(</a:t>
            </a:r>
            <a:r>
              <a:rPr lang="ru-RU" dirty="0" err="1"/>
              <a:t>тобто</a:t>
            </a:r>
            <a:r>
              <a:rPr lang="ru-RU" dirty="0"/>
              <a:t> </a:t>
            </a:r>
            <a:r>
              <a:rPr lang="ru-RU" dirty="0" err="1"/>
              <a:t>співробітники</a:t>
            </a:r>
            <a:r>
              <a:rPr lang="ru-RU" dirty="0"/>
              <a:t>, без </a:t>
            </a:r>
            <a:r>
              <a:rPr lang="ru-RU" dirty="0" err="1"/>
              <a:t>яких</a:t>
            </a:r>
            <a:r>
              <a:rPr lang="ru-RU" dirty="0"/>
              <a:t> робота </a:t>
            </a:r>
            <a:r>
              <a:rPr lang="ru-RU" dirty="0" err="1"/>
              <a:t>неможлива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неефективна</a:t>
            </a:r>
            <a:r>
              <a:rPr lang="ru-RU" dirty="0"/>
              <a:t>)? (</a:t>
            </a:r>
            <a:r>
              <a:rPr lang="ru-RU" dirty="0" err="1"/>
              <a:t>наймати</a:t>
            </a:r>
            <a:r>
              <a:rPr lang="ru-RU" dirty="0"/>
              <a:t> </a:t>
            </a:r>
            <a:r>
              <a:rPr lang="ru-RU" dirty="0" err="1"/>
              <a:t>підлеглих</a:t>
            </a:r>
            <a:r>
              <a:rPr lang="ru-RU" dirty="0"/>
              <a:t> </a:t>
            </a:r>
            <a:r>
              <a:rPr lang="ru-RU" dirty="0" err="1"/>
              <a:t>під</a:t>
            </a:r>
            <a:r>
              <a:rPr lang="ru-RU" dirty="0"/>
              <a:t> </a:t>
            </a:r>
            <a:r>
              <a:rPr lang="ru-RU" dirty="0" err="1"/>
              <a:t>керівника</a:t>
            </a:r>
            <a:r>
              <a:rPr lang="ru-RU" dirty="0"/>
              <a:t>, а не </a:t>
            </a:r>
            <a:r>
              <a:rPr lang="ru-RU" dirty="0" err="1"/>
              <a:t>навпаки</a:t>
            </a:r>
            <a:r>
              <a:rPr lang="en-US" dirty="0"/>
              <a:t>. </a:t>
            </a:r>
            <a:r>
              <a:rPr lang="uk-UA" dirty="0"/>
              <a:t>Аутсорсинг (</a:t>
            </a:r>
            <a:r>
              <a:rPr lang="ru-RU" dirty="0" err="1"/>
              <a:t>наприклад</a:t>
            </a:r>
            <a:r>
              <a:rPr lang="ru-RU" dirty="0"/>
              <a:t>, </a:t>
            </a:r>
            <a:r>
              <a:rPr lang="ru-RU" dirty="0" err="1"/>
              <a:t>бухгалтерію</a:t>
            </a:r>
            <a:r>
              <a:rPr lang="ru-RU" dirty="0"/>
              <a:t>, </a:t>
            </a:r>
            <a:r>
              <a:rPr lang="ru-RU" dirty="0" err="1"/>
              <a:t>кадрове</a:t>
            </a:r>
            <a:r>
              <a:rPr lang="ru-RU" dirty="0"/>
              <a:t> </a:t>
            </a:r>
            <a:r>
              <a:rPr lang="ru-RU" dirty="0" err="1"/>
              <a:t>діловодство</a:t>
            </a:r>
            <a:r>
              <a:rPr lang="ru-RU" dirty="0"/>
              <a:t>, </a:t>
            </a:r>
            <a:r>
              <a:rPr lang="ru-RU" dirty="0" err="1"/>
              <a:t>call</a:t>
            </a:r>
            <a:r>
              <a:rPr lang="ru-RU" dirty="0"/>
              <a:t>-центр)</a:t>
            </a:r>
          </a:p>
          <a:p>
            <a:r>
              <a:rPr lang="ru-RU" b="1" dirty="0" err="1"/>
              <a:t>Чи</a:t>
            </a:r>
            <a:r>
              <a:rPr lang="ru-RU" b="1" dirty="0"/>
              <a:t> є </a:t>
            </a:r>
            <a:r>
              <a:rPr lang="ru-RU" b="1" dirty="0" err="1"/>
              <a:t>можливість</a:t>
            </a:r>
            <a:r>
              <a:rPr lang="ru-RU" b="1" dirty="0"/>
              <a:t> </a:t>
            </a:r>
            <a:r>
              <a:rPr lang="ru-RU" b="1" dirty="0" err="1"/>
              <a:t>використовувати</a:t>
            </a:r>
            <a:r>
              <a:rPr lang="ru-RU" b="1" dirty="0"/>
              <a:t> для </a:t>
            </a:r>
            <a:r>
              <a:rPr lang="ru-RU" b="1" dirty="0" err="1"/>
              <a:t>пошуку</a:t>
            </a:r>
            <a:r>
              <a:rPr lang="ru-RU" b="1" dirty="0"/>
              <a:t> персоналу </a:t>
            </a:r>
            <a:r>
              <a:rPr lang="ru-RU" b="1" dirty="0" err="1"/>
              <a:t>додаткові</a:t>
            </a:r>
            <a:r>
              <a:rPr lang="ru-RU" b="1" dirty="0"/>
              <a:t> </a:t>
            </a:r>
            <a:r>
              <a:rPr lang="ru-RU" b="1" dirty="0" err="1"/>
              <a:t>джерела</a:t>
            </a:r>
            <a:r>
              <a:rPr lang="ru-RU" b="1" dirty="0"/>
              <a:t>? (</a:t>
            </a:r>
            <a:r>
              <a:rPr lang="ru-RU" dirty="0" err="1"/>
              <a:t>кадрове</a:t>
            </a:r>
            <a:r>
              <a:rPr lang="ru-RU" dirty="0"/>
              <a:t> агентство, рекрутер-</a:t>
            </a:r>
            <a:r>
              <a:rPr lang="ru-RU" dirty="0" err="1"/>
              <a:t>фрілансер</a:t>
            </a:r>
            <a:r>
              <a:rPr lang="ru-RU" dirty="0"/>
              <a:t>, за </a:t>
            </a:r>
            <a:r>
              <a:rPr lang="ru-RU" dirty="0" err="1"/>
              <a:t>умови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витрати</a:t>
            </a:r>
            <a:r>
              <a:rPr lang="ru-RU" dirty="0"/>
              <a:t> на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послуги</a:t>
            </a:r>
            <a:r>
              <a:rPr lang="ru-RU" dirty="0"/>
              <a:t> </a:t>
            </a:r>
            <a:r>
              <a:rPr lang="ru-RU" dirty="0" err="1"/>
              <a:t>закладені</a:t>
            </a:r>
            <a:r>
              <a:rPr lang="ru-RU" dirty="0"/>
              <a:t> в бюджет проекту) </a:t>
            </a:r>
            <a:endParaRPr lang="en-US" dirty="0"/>
          </a:p>
          <a:p>
            <a:r>
              <a:rPr lang="ru-RU" b="1" dirty="0"/>
              <a:t>Яка роль у кожного члена </a:t>
            </a:r>
            <a:r>
              <a:rPr lang="ru-RU" b="1" dirty="0" err="1"/>
              <a:t>команди</a:t>
            </a:r>
            <a:r>
              <a:rPr lang="ru-RU" b="1" dirty="0"/>
              <a:t>? (</a:t>
            </a:r>
            <a:r>
              <a:rPr lang="ru-RU" dirty="0" err="1"/>
              <a:t>завдання</a:t>
            </a:r>
            <a:r>
              <a:rPr lang="ru-RU" dirty="0"/>
              <a:t> </a:t>
            </a:r>
            <a:r>
              <a:rPr lang="ru-RU" dirty="0" err="1"/>
              <a:t>працівника</a:t>
            </a:r>
            <a:r>
              <a:rPr lang="ru-RU" dirty="0"/>
              <a:t>, </a:t>
            </a:r>
            <a:r>
              <a:rPr lang="ru-RU" dirty="0" err="1"/>
              <a:t>зони</a:t>
            </a:r>
            <a:r>
              <a:rPr lang="ru-RU" dirty="0"/>
              <a:t> </a:t>
            </a:r>
            <a:r>
              <a:rPr lang="ru-RU"/>
              <a:t>їхньої </a:t>
            </a:r>
            <a:r>
              <a:rPr lang="ru-RU" dirty="0" err="1"/>
              <a:t>відповідальності</a:t>
            </a:r>
            <a:r>
              <a:rPr lang="ru-RU" dirty="0"/>
              <a:t>. </a:t>
            </a:r>
          </a:p>
          <a:p>
            <a:r>
              <a:rPr lang="ru-RU" b="1" dirty="0"/>
              <a:t>Як </a:t>
            </a:r>
            <a:r>
              <a:rPr lang="ru-RU" b="1" dirty="0" err="1"/>
              <a:t>мотивувати</a:t>
            </a:r>
            <a:r>
              <a:rPr lang="ru-RU" b="1" dirty="0"/>
              <a:t> </a:t>
            </a:r>
            <a:r>
              <a:rPr lang="ru-RU" b="1" dirty="0" err="1"/>
              <a:t>членів</a:t>
            </a:r>
            <a:r>
              <a:rPr lang="ru-RU" b="1" dirty="0"/>
              <a:t> </a:t>
            </a:r>
            <a:r>
              <a:rPr lang="ru-RU" b="1" dirty="0" err="1"/>
              <a:t>команди</a:t>
            </a:r>
            <a:r>
              <a:rPr lang="ru-RU" b="1" dirty="0"/>
              <a:t>?</a:t>
            </a:r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36712171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D39BD9-F48C-0B8B-066C-F18EBBF43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15496"/>
            <a:ext cx="10982498" cy="898409"/>
          </a:xfrm>
        </p:spPr>
        <p:txBody>
          <a:bodyPr/>
          <a:lstStyle/>
          <a:p>
            <a:r>
              <a:rPr lang="ru-RU" b="1" dirty="0" err="1"/>
              <a:t>Основні</a:t>
            </a:r>
            <a:r>
              <a:rPr lang="ru-RU" b="1" dirty="0"/>
              <a:t> </a:t>
            </a:r>
            <a:r>
              <a:rPr lang="ru-RU" b="1" dirty="0" err="1"/>
              <a:t>етапи</a:t>
            </a:r>
            <a:r>
              <a:rPr lang="ru-RU" b="1" dirty="0"/>
              <a:t> </a:t>
            </a:r>
            <a:r>
              <a:rPr lang="ru-RU" b="1" dirty="0" err="1"/>
              <a:t>формування</a:t>
            </a:r>
            <a:r>
              <a:rPr lang="ru-RU" b="1" dirty="0"/>
              <a:t> </a:t>
            </a:r>
            <a:r>
              <a:rPr lang="ru-RU" b="1" dirty="0" err="1"/>
              <a:t>команди</a:t>
            </a:r>
            <a:r>
              <a:rPr lang="ru-RU" b="1" dirty="0"/>
              <a:t> стартапу</a:t>
            </a:r>
            <a:endParaRPr lang="uk-UA" b="1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3AA9E7E-41A7-59B8-E8DD-D240A4CF6D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398494"/>
            <a:ext cx="11182005" cy="5244010"/>
          </a:xfrm>
        </p:spPr>
        <p:txBody>
          <a:bodyPr>
            <a:normAutofit fontScale="92500"/>
          </a:bodyPr>
          <a:lstStyle/>
          <a:p>
            <a:r>
              <a:rPr lang="uk-UA" dirty="0"/>
              <a:t>1. </a:t>
            </a:r>
            <a:r>
              <a:rPr lang="uk-UA" b="1" dirty="0"/>
              <a:t>Посівна стадія </a:t>
            </a:r>
            <a:r>
              <a:rPr lang="uk-UA" dirty="0"/>
              <a:t>– 1-5 осіб (</a:t>
            </a:r>
            <a:r>
              <a:rPr lang="uk-UA" dirty="0" err="1"/>
              <a:t>стартапер</a:t>
            </a:r>
            <a:r>
              <a:rPr lang="uk-UA" dirty="0"/>
              <a:t>, бізнес-аналітик + розробники продукту) - </a:t>
            </a:r>
            <a:r>
              <a:rPr lang="ru-RU" dirty="0" err="1"/>
              <a:t>визначити</a:t>
            </a:r>
            <a:r>
              <a:rPr lang="ru-RU" dirty="0"/>
              <a:t> </a:t>
            </a:r>
            <a:r>
              <a:rPr lang="ru-RU" dirty="0" err="1"/>
              <a:t>цілі</a:t>
            </a:r>
            <a:r>
              <a:rPr lang="ru-RU" dirty="0"/>
              <a:t>; </a:t>
            </a:r>
            <a:r>
              <a:rPr lang="ru-RU" dirty="0" err="1"/>
              <a:t>проаналізувати</a:t>
            </a:r>
            <a:r>
              <a:rPr lang="ru-RU" dirty="0"/>
              <a:t> </a:t>
            </a:r>
            <a:r>
              <a:rPr lang="ru-RU" dirty="0" err="1"/>
              <a:t>ринок</a:t>
            </a:r>
            <a:r>
              <a:rPr lang="ru-RU" dirty="0"/>
              <a:t>; </a:t>
            </a:r>
            <a:r>
              <a:rPr lang="ru-RU" dirty="0" err="1"/>
              <a:t>ідентифікувати</a:t>
            </a:r>
            <a:r>
              <a:rPr lang="ru-RU" dirty="0"/>
              <a:t> і </a:t>
            </a:r>
            <a:r>
              <a:rPr lang="ru-RU" dirty="0" err="1"/>
              <a:t>вивчити</a:t>
            </a:r>
            <a:r>
              <a:rPr lang="ru-RU" dirty="0"/>
              <a:t> </a:t>
            </a:r>
            <a:r>
              <a:rPr lang="ru-RU" dirty="0" err="1"/>
              <a:t>клієнта</a:t>
            </a:r>
            <a:r>
              <a:rPr lang="ru-RU" dirty="0"/>
              <a:t>; довести попит на продукт</a:t>
            </a:r>
            <a:r>
              <a:rPr lang="uk-UA" dirty="0"/>
              <a:t>.</a:t>
            </a:r>
          </a:p>
          <a:p>
            <a:r>
              <a:rPr lang="uk-UA" dirty="0"/>
              <a:t>2. </a:t>
            </a:r>
            <a:r>
              <a:rPr lang="uk-UA" b="1" dirty="0"/>
              <a:t>Запуск продукту </a:t>
            </a:r>
            <a:r>
              <a:rPr lang="uk-UA" dirty="0"/>
              <a:t>– (</a:t>
            </a:r>
            <a:r>
              <a:rPr lang="ru-RU" dirty="0"/>
              <a:t>стартапер, маркетолог, </a:t>
            </a:r>
            <a:r>
              <a:rPr lang="ru-RU" dirty="0" err="1"/>
              <a:t>розробники</a:t>
            </a:r>
            <a:r>
              <a:rPr lang="ru-RU" dirty="0"/>
              <a:t>, </a:t>
            </a:r>
            <a:r>
              <a:rPr lang="ru-RU" dirty="0" err="1"/>
              <a:t>клієнт</a:t>
            </a:r>
            <a:r>
              <a:rPr lang="ru-RU" dirty="0"/>
              <a:t>-менеджер, </a:t>
            </a:r>
            <a:r>
              <a:rPr lang="ru-RU" dirty="0" err="1"/>
              <a:t>тестувальник</a:t>
            </a:r>
            <a:r>
              <a:rPr lang="ru-RU" dirty="0"/>
              <a:t> + юрист, бухгалтер) - </a:t>
            </a:r>
            <a:r>
              <a:rPr lang="uk-UA" dirty="0"/>
              <a:t>просувати продукт; пам’ятати про юридичні питання, наприклад про реєстрацію бренду; проводити ретельні тести, оптимізацію і усунення помилок; удосконалювати і продукт, і бренд компанії і, особливо, її лідерів; повторно шукати інвесторів.</a:t>
            </a:r>
          </a:p>
          <a:p>
            <a:r>
              <a:rPr lang="ru-RU" dirty="0"/>
              <a:t>3. </a:t>
            </a:r>
            <a:r>
              <a:rPr lang="ru-RU" b="1" dirty="0" err="1"/>
              <a:t>Зростання</a:t>
            </a:r>
            <a:r>
              <a:rPr lang="ru-RU" b="1" dirty="0"/>
              <a:t> та </a:t>
            </a:r>
            <a:r>
              <a:rPr lang="ru-RU" b="1" dirty="0" err="1"/>
              <a:t>розширення</a:t>
            </a:r>
            <a:r>
              <a:rPr lang="ru-RU" b="1" dirty="0"/>
              <a:t> </a:t>
            </a:r>
            <a:r>
              <a:rPr lang="ru-RU" dirty="0"/>
              <a:t>- </a:t>
            </a:r>
            <a:r>
              <a:rPr lang="ru-RU" dirty="0" err="1"/>
              <a:t>найняти</a:t>
            </a:r>
            <a:r>
              <a:rPr lang="ru-RU" dirty="0"/>
              <a:t> </a:t>
            </a:r>
            <a:r>
              <a:rPr lang="ru-RU" dirty="0" err="1"/>
              <a:t>фахівців</a:t>
            </a:r>
            <a:r>
              <a:rPr lang="ru-RU" dirty="0"/>
              <a:t>; </a:t>
            </a:r>
            <a:r>
              <a:rPr lang="ru-RU" dirty="0" err="1"/>
              <a:t>постійно</a:t>
            </a:r>
            <a:r>
              <a:rPr lang="ru-RU" dirty="0"/>
              <a:t> </a:t>
            </a:r>
            <a:r>
              <a:rPr lang="ru-RU" dirty="0" err="1"/>
              <a:t>шукати</a:t>
            </a:r>
            <a:r>
              <a:rPr lang="ru-RU" dirty="0"/>
              <a:t> </a:t>
            </a:r>
            <a:r>
              <a:rPr lang="ru-RU" dirty="0" err="1"/>
              <a:t>нові</a:t>
            </a:r>
            <a:r>
              <a:rPr lang="ru-RU" dirty="0"/>
              <a:t> </a:t>
            </a:r>
            <a:r>
              <a:rPr lang="ru-RU" dirty="0" err="1"/>
              <a:t>ніші</a:t>
            </a:r>
            <a:r>
              <a:rPr lang="ru-RU" dirty="0"/>
              <a:t>, воронки ринку; </a:t>
            </a:r>
            <a:r>
              <a:rPr lang="ru-RU" dirty="0" err="1"/>
              <a:t>формувати</a:t>
            </a:r>
            <a:r>
              <a:rPr lang="ru-RU" dirty="0"/>
              <a:t> </a:t>
            </a:r>
            <a:r>
              <a:rPr lang="ru-RU" dirty="0" err="1"/>
              <a:t>корпоративну</a:t>
            </a:r>
            <a:r>
              <a:rPr lang="ru-RU" dirty="0"/>
              <a:t> культуру - </a:t>
            </a:r>
            <a:r>
              <a:rPr lang="uk-UA" dirty="0"/>
              <a:t>8-13 – з’являється 2-й рівень ієрархії, але компанія ще «як сім’я» – усі спілкуються з усіма</a:t>
            </a:r>
            <a:endParaRPr lang="ru-RU" dirty="0"/>
          </a:p>
          <a:p>
            <a:r>
              <a:rPr lang="uk-UA" dirty="0"/>
              <a:t>4. </a:t>
            </a:r>
            <a:r>
              <a:rPr lang="uk-UA" b="1" dirty="0"/>
              <a:t>Ведення бізнесу </a:t>
            </a:r>
            <a:r>
              <a:rPr lang="uk-UA" dirty="0"/>
              <a:t>- 21-34 – формуються відділи і прямі комунікації всіх з усіма припиняються.</a:t>
            </a:r>
          </a:p>
        </p:txBody>
      </p:sp>
    </p:spTree>
    <p:extLst>
      <p:ext uri="{BB962C8B-B14F-4D97-AF65-F5344CB8AC3E}">
        <p14:creationId xmlns:p14="http://schemas.microsoft.com/office/powerpoint/2010/main" val="29049519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8E71D4-F68F-DAF7-2B74-9B111769B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127499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3.2. </a:t>
            </a:r>
            <a:r>
              <a:rPr lang="ru-RU" b="1" dirty="0" err="1"/>
              <a:t>Ролі</a:t>
            </a:r>
            <a:r>
              <a:rPr lang="ru-RU" b="1" dirty="0"/>
              <a:t> та </a:t>
            </a:r>
            <a:r>
              <a:rPr lang="ru-RU" b="1" dirty="0" err="1"/>
              <a:t>функції</a:t>
            </a:r>
            <a:r>
              <a:rPr lang="ru-RU" b="1" dirty="0"/>
              <a:t> </a:t>
            </a:r>
            <a:r>
              <a:rPr lang="ru-RU" b="1" dirty="0" err="1"/>
              <a:t>учасників</a:t>
            </a:r>
            <a:r>
              <a:rPr lang="ru-RU" b="1" dirty="0"/>
              <a:t> </a:t>
            </a:r>
            <a:r>
              <a:rPr lang="ru-RU" b="1" dirty="0" err="1"/>
              <a:t>команди</a:t>
            </a:r>
            <a:r>
              <a:rPr lang="ru-RU" b="1" dirty="0"/>
              <a:t> стартапу</a:t>
            </a:r>
            <a:endParaRPr lang="uk-UA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D1815CE-6CB8-911A-8C4A-A2C876B9BCB6}"/>
              </a:ext>
            </a:extLst>
          </p:cNvPr>
          <p:cNvSpPr txBox="1"/>
          <p:nvPr/>
        </p:nvSpPr>
        <p:spPr>
          <a:xfrm>
            <a:off x="838200" y="1391416"/>
            <a:ext cx="10515599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/>
              <a:t>Людина-ресурси </a:t>
            </a:r>
            <a:r>
              <a:rPr lang="uk-UA" sz="2800" dirty="0"/>
              <a:t>/ </a:t>
            </a:r>
            <a:r>
              <a:rPr lang="pl-PL" sz="2800" dirty="0"/>
              <a:t>Hustler / Outside. </a:t>
            </a:r>
            <a:r>
              <a:rPr lang="uk-UA" sz="2800" dirty="0"/>
              <a:t>Її завданням є пошук нових ніш, основні переговори, пошук людей, грошей, контактів, контрактів. Спілкування з клієнтами, пошук продуктів. Забезпечення проекту всіма ресурсами. Експертиза в ринку.</a:t>
            </a:r>
          </a:p>
          <a:p>
            <a:r>
              <a:rPr lang="uk-UA" sz="2800" dirty="0"/>
              <a:t> </a:t>
            </a:r>
            <a:endParaRPr lang="en-US" sz="2800" dirty="0"/>
          </a:p>
          <a:p>
            <a:r>
              <a:rPr lang="uk-UA" sz="2800" b="1" dirty="0"/>
              <a:t>Людина-продукт</a:t>
            </a:r>
            <a:r>
              <a:rPr lang="uk-UA" sz="2800" dirty="0"/>
              <a:t>, автор / </a:t>
            </a:r>
            <a:r>
              <a:rPr lang="pl-PL" sz="2800" dirty="0"/>
              <a:t>Hacker / Builder – </a:t>
            </a:r>
            <a:r>
              <a:rPr lang="uk-UA" sz="2800" dirty="0"/>
              <a:t>мозок проекту, автор продукту, експерт у темі, розробник.</a:t>
            </a:r>
          </a:p>
          <a:p>
            <a:endParaRPr lang="en-US" sz="2800" dirty="0"/>
          </a:p>
          <a:p>
            <a:r>
              <a:rPr lang="uk-UA" sz="2800" b="1" dirty="0"/>
              <a:t> Людина-процеси </a:t>
            </a:r>
            <a:r>
              <a:rPr lang="uk-UA" sz="2800" dirty="0"/>
              <a:t>/ операційна діяльність / </a:t>
            </a:r>
            <a:r>
              <a:rPr lang="pl-PL" sz="2800" dirty="0"/>
              <a:t>Designer/ Experience – </a:t>
            </a:r>
            <a:r>
              <a:rPr lang="uk-UA" sz="2800" dirty="0"/>
              <a:t>контент, дизайн, </a:t>
            </a:r>
            <a:r>
              <a:rPr lang="pl-PL" sz="2800" dirty="0"/>
              <a:t>email-</a:t>
            </a:r>
            <a:r>
              <a:rPr lang="uk-UA" sz="2800" dirty="0"/>
              <a:t>маркетинг, управління рекламними кампаніями, підтримка, логістика, доставка</a:t>
            </a:r>
          </a:p>
        </p:txBody>
      </p:sp>
    </p:spTree>
    <p:extLst>
      <p:ext uri="{BB962C8B-B14F-4D97-AF65-F5344CB8AC3E}">
        <p14:creationId xmlns:p14="http://schemas.microsoft.com/office/powerpoint/2010/main" val="2401542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CF9ED9-F2E6-635A-F598-78ECAE08F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/>
              <a:t>Етапи формування команди стартапу</a:t>
            </a: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7C7D3F5-E663-7FF7-602E-04E980A917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1) </a:t>
            </a:r>
            <a:r>
              <a:rPr lang="ru-RU" b="1" dirty="0" err="1"/>
              <a:t>мінімальна</a:t>
            </a:r>
            <a:r>
              <a:rPr lang="ru-RU" b="1" dirty="0"/>
              <a:t> команда </a:t>
            </a:r>
            <a:r>
              <a:rPr lang="ru-RU" dirty="0"/>
              <a:t>(</a:t>
            </a:r>
            <a:r>
              <a:rPr lang="ru-RU" dirty="0" err="1"/>
              <a:t>Minimum</a:t>
            </a:r>
            <a:r>
              <a:rPr lang="ru-RU" dirty="0"/>
              <a:t> </a:t>
            </a:r>
            <a:r>
              <a:rPr lang="ru-RU" dirty="0" err="1"/>
              <a:t>team</a:t>
            </a:r>
            <a:r>
              <a:rPr lang="ru-RU" dirty="0"/>
              <a:t>): 1+1 = 2 – Людина-продукт и Людина-</a:t>
            </a:r>
            <a:r>
              <a:rPr lang="ru-RU" dirty="0" err="1"/>
              <a:t>ресурси</a:t>
            </a:r>
            <a:r>
              <a:rPr lang="ru-RU" dirty="0"/>
              <a:t> (Автор і Продюсер).</a:t>
            </a:r>
          </a:p>
          <a:p>
            <a:endParaRPr lang="ru-RU" dirty="0"/>
          </a:p>
          <a:p>
            <a:r>
              <a:rPr lang="ru-RU" dirty="0"/>
              <a:t>2) </a:t>
            </a:r>
            <a:r>
              <a:rPr lang="ru-RU" b="1" dirty="0" err="1"/>
              <a:t>мінімально</a:t>
            </a:r>
            <a:r>
              <a:rPr lang="ru-RU" b="1" dirty="0"/>
              <a:t> </a:t>
            </a:r>
            <a:r>
              <a:rPr lang="ru-RU" b="1" dirty="0" err="1"/>
              <a:t>життєздатна</a:t>
            </a:r>
            <a:r>
              <a:rPr lang="ru-RU" b="1" dirty="0"/>
              <a:t> команда </a:t>
            </a:r>
            <a:r>
              <a:rPr lang="ru-RU" dirty="0"/>
              <a:t>(</a:t>
            </a:r>
            <a:r>
              <a:rPr lang="ru-RU" dirty="0" err="1"/>
              <a:t>Minimum</a:t>
            </a:r>
            <a:r>
              <a:rPr lang="ru-RU" dirty="0"/>
              <a:t> </a:t>
            </a:r>
            <a:r>
              <a:rPr lang="ru-RU" dirty="0" err="1"/>
              <a:t>viable</a:t>
            </a:r>
            <a:r>
              <a:rPr lang="ru-RU" dirty="0"/>
              <a:t> </a:t>
            </a:r>
            <a:r>
              <a:rPr lang="ru-RU" dirty="0" err="1"/>
              <a:t>team</a:t>
            </a:r>
            <a:r>
              <a:rPr lang="ru-RU" dirty="0"/>
              <a:t>): </a:t>
            </a:r>
          </a:p>
          <a:p>
            <a:pPr marL="0" indent="0">
              <a:buNone/>
            </a:pPr>
            <a:r>
              <a:rPr lang="ru-RU" dirty="0"/>
              <a:t>1 + 2 = 3. Людина-продукт, Людина-</a:t>
            </a:r>
            <a:r>
              <a:rPr lang="ru-RU" dirty="0" err="1"/>
              <a:t>ресурси</a:t>
            </a:r>
            <a:r>
              <a:rPr lang="ru-RU" dirty="0"/>
              <a:t>, Людина-</a:t>
            </a:r>
            <a:r>
              <a:rPr lang="ru-RU" dirty="0" err="1"/>
              <a:t>процеси</a:t>
            </a:r>
            <a:r>
              <a:rPr lang="ru-RU" dirty="0"/>
              <a:t> (</a:t>
            </a:r>
            <a:r>
              <a:rPr lang="ru-RU" dirty="0" err="1"/>
              <a:t>виробництво</a:t>
            </a:r>
            <a:r>
              <a:rPr lang="ru-RU" dirty="0"/>
              <a:t>, продаж, </a:t>
            </a:r>
            <a:r>
              <a:rPr lang="ru-RU" dirty="0" err="1"/>
              <a:t>логістика</a:t>
            </a:r>
            <a:r>
              <a:rPr lang="ru-RU" dirty="0"/>
              <a:t>).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uk-UA" dirty="0"/>
              <a:t>3) </a:t>
            </a:r>
            <a:r>
              <a:rPr lang="uk-UA" b="1" dirty="0"/>
              <a:t>мінімальна ідеальна команда </a:t>
            </a:r>
            <a:r>
              <a:rPr lang="uk-UA" dirty="0"/>
              <a:t>(</a:t>
            </a:r>
            <a:r>
              <a:rPr lang="pl-PL" dirty="0"/>
              <a:t>Minimum ideal team): 2+3 = 5. </a:t>
            </a:r>
            <a:r>
              <a:rPr lang="uk-UA" dirty="0"/>
              <a:t>Управління, виробництво, продаж, логістика, фінанси</a:t>
            </a:r>
          </a:p>
        </p:txBody>
      </p:sp>
    </p:spTree>
    <p:extLst>
      <p:ext uri="{BB962C8B-B14F-4D97-AF65-F5344CB8AC3E}">
        <p14:creationId xmlns:p14="http://schemas.microsoft.com/office/powerpoint/2010/main" val="15402373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5DDF80-5A6B-54D9-9C05-5A2108C8A2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982498" cy="1325563"/>
          </a:xfrm>
        </p:spPr>
        <p:txBody>
          <a:bodyPr>
            <a:normAutofit fontScale="90000"/>
          </a:bodyPr>
          <a:lstStyle/>
          <a:p>
            <a:r>
              <a:rPr lang="uk-UA" b="1" dirty="0"/>
              <a:t>3.3 Особливості функціонування стартап-команди на етапах розроблення стартап-проекту</a:t>
            </a:r>
            <a:br>
              <a:rPr lang="uk-UA" dirty="0"/>
            </a:b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3685E8C-7084-B128-3E3A-225C2F4021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6291"/>
            <a:ext cx="10515600" cy="4996584"/>
          </a:xfrm>
        </p:spPr>
        <p:txBody>
          <a:bodyPr>
            <a:normAutofit lnSpcReduction="10000"/>
          </a:bodyPr>
          <a:lstStyle/>
          <a:p>
            <a:r>
              <a:rPr lang="uk-UA" dirty="0"/>
              <a:t>1. </a:t>
            </a:r>
            <a:r>
              <a:rPr lang="uk-UA" b="1" dirty="0" err="1"/>
              <a:t>Обгововрення</a:t>
            </a:r>
            <a:r>
              <a:rPr lang="uk-UA" b="1" dirty="0"/>
              <a:t> ідеї </a:t>
            </a:r>
            <a:r>
              <a:rPr lang="uk-UA" dirty="0"/>
              <a:t>- </a:t>
            </a:r>
            <a:r>
              <a:rPr lang="ru-RU" dirty="0" err="1"/>
              <a:t>надає</a:t>
            </a:r>
            <a:r>
              <a:rPr lang="ru-RU" dirty="0"/>
              <a:t> </a:t>
            </a:r>
            <a:r>
              <a:rPr lang="ru-RU" dirty="0" err="1"/>
              <a:t>бізнес-експертизу</a:t>
            </a:r>
            <a:r>
              <a:rPr lang="ru-RU" dirty="0"/>
              <a:t>, </a:t>
            </a:r>
            <a:r>
              <a:rPr lang="ru-RU" dirty="0" err="1"/>
              <a:t>стратегію</a:t>
            </a:r>
            <a:r>
              <a:rPr lang="ru-RU" dirty="0"/>
              <a:t>, </a:t>
            </a:r>
            <a:r>
              <a:rPr lang="ru-RU" dirty="0" err="1"/>
              <a:t>розробку</a:t>
            </a:r>
            <a:r>
              <a:rPr lang="ru-RU" dirty="0"/>
              <a:t> </a:t>
            </a:r>
            <a:r>
              <a:rPr lang="ru-RU" dirty="0" err="1"/>
              <a:t>концептуальної</a:t>
            </a:r>
            <a:r>
              <a:rPr lang="ru-RU" dirty="0"/>
              <a:t> </a:t>
            </a:r>
            <a:r>
              <a:rPr lang="ru-RU" dirty="0" err="1"/>
              <a:t>частини</a:t>
            </a:r>
            <a:r>
              <a:rPr lang="ru-RU" dirty="0"/>
              <a:t>.</a:t>
            </a:r>
            <a:endParaRPr lang="uk-UA" dirty="0"/>
          </a:p>
          <a:p>
            <a:r>
              <a:rPr lang="uk-UA" dirty="0"/>
              <a:t>2. </a:t>
            </a:r>
            <a:r>
              <a:rPr lang="uk-UA" b="1" dirty="0"/>
              <a:t>Деталізація, технічне завдання </a:t>
            </a:r>
            <a:r>
              <a:rPr lang="uk-UA" dirty="0"/>
              <a:t>- гнучкі методології (</a:t>
            </a:r>
            <a:r>
              <a:rPr lang="pl-PL" dirty="0"/>
              <a:t>scrum, agile)</a:t>
            </a:r>
            <a:r>
              <a:rPr lang="uk-UA" dirty="0"/>
              <a:t> -</a:t>
            </a:r>
            <a:r>
              <a:rPr lang="ru-RU" dirty="0" err="1"/>
              <a:t>поруч</a:t>
            </a:r>
            <a:r>
              <a:rPr lang="ru-RU" dirty="0"/>
              <a:t> з </a:t>
            </a:r>
            <a:r>
              <a:rPr lang="ru-RU" dirty="0" err="1"/>
              <a:t>розробником</a:t>
            </a:r>
            <a:r>
              <a:rPr lang="ru-RU" dirty="0"/>
              <a:t> </a:t>
            </a:r>
            <a:r>
              <a:rPr lang="ru-RU" dirty="0" err="1"/>
              <a:t>працює</a:t>
            </a:r>
            <a:r>
              <a:rPr lang="ru-RU" dirty="0"/>
              <a:t> </a:t>
            </a:r>
            <a:r>
              <a:rPr lang="ru-RU" dirty="0" err="1"/>
              <a:t>аналітична</a:t>
            </a:r>
            <a:r>
              <a:rPr lang="ru-RU" dirty="0"/>
              <a:t> </a:t>
            </a:r>
            <a:r>
              <a:rPr lang="ru-RU" dirty="0" err="1"/>
              <a:t>група</a:t>
            </a:r>
            <a:r>
              <a:rPr lang="ru-RU" dirty="0"/>
              <a:t> </a:t>
            </a:r>
            <a:r>
              <a:rPr lang="ru-RU" dirty="0" err="1"/>
              <a:t>щоб</a:t>
            </a:r>
            <a:r>
              <a:rPr lang="ru-RU" dirty="0"/>
              <a:t> </a:t>
            </a:r>
            <a:r>
              <a:rPr lang="ru-RU" dirty="0" err="1"/>
              <a:t>одразу</a:t>
            </a:r>
            <a:r>
              <a:rPr lang="ru-RU" dirty="0"/>
              <a:t> </a:t>
            </a:r>
            <a:r>
              <a:rPr lang="ru-RU" dirty="0" err="1"/>
              <a:t>перевіряти</a:t>
            </a:r>
            <a:r>
              <a:rPr lang="ru-RU" dirty="0"/>
              <a:t> </a:t>
            </a:r>
            <a:r>
              <a:rPr lang="ru-RU" dirty="0" err="1"/>
              <a:t>ідеї</a:t>
            </a:r>
            <a:r>
              <a:rPr lang="ru-RU" dirty="0"/>
              <a:t> на </a:t>
            </a:r>
            <a:r>
              <a:rPr lang="ru-RU" dirty="0" err="1"/>
              <a:t>життєздатність</a:t>
            </a:r>
            <a:r>
              <a:rPr lang="ru-RU" dirty="0"/>
              <a:t>, </a:t>
            </a:r>
            <a:r>
              <a:rPr lang="ru-RU" dirty="0" err="1"/>
              <a:t>генерувати</a:t>
            </a:r>
            <a:r>
              <a:rPr lang="ru-RU" dirty="0"/>
              <a:t> і </a:t>
            </a:r>
            <a:r>
              <a:rPr lang="ru-RU" dirty="0" err="1"/>
              <a:t>обговорювати</a:t>
            </a:r>
            <a:r>
              <a:rPr lang="ru-RU" dirty="0"/>
              <a:t> </a:t>
            </a:r>
            <a:r>
              <a:rPr lang="ru-RU" dirty="0" err="1"/>
              <a:t>зміни</a:t>
            </a:r>
            <a:r>
              <a:rPr lang="ru-RU" dirty="0"/>
              <a:t>, </a:t>
            </a:r>
            <a:r>
              <a:rPr lang="ru-RU" dirty="0" err="1"/>
              <a:t>вносити</a:t>
            </a:r>
            <a:r>
              <a:rPr lang="ru-RU" dirty="0"/>
              <a:t> </a:t>
            </a:r>
            <a:r>
              <a:rPr lang="ru-RU" dirty="0" err="1"/>
              <a:t>нове</a:t>
            </a:r>
            <a:r>
              <a:rPr lang="ru-RU" dirty="0"/>
              <a:t> в список на </a:t>
            </a:r>
            <a:r>
              <a:rPr lang="ru-RU" dirty="0" err="1"/>
              <a:t>розробку</a:t>
            </a:r>
            <a:r>
              <a:rPr lang="ru-RU" dirty="0"/>
              <a:t>.</a:t>
            </a:r>
            <a:endParaRPr lang="uk-UA" dirty="0"/>
          </a:p>
          <a:p>
            <a:r>
              <a:rPr lang="uk-UA" dirty="0"/>
              <a:t>3. </a:t>
            </a:r>
            <a:r>
              <a:rPr lang="uk-UA" b="1" dirty="0"/>
              <a:t>Підбір команди </a:t>
            </a:r>
            <a:r>
              <a:rPr lang="uk-UA" dirty="0"/>
              <a:t>– аналітичні групи, масштабованість, закріплення команди.</a:t>
            </a:r>
          </a:p>
          <a:p>
            <a:r>
              <a:rPr lang="uk-UA" dirty="0"/>
              <a:t>4. </a:t>
            </a:r>
            <a:r>
              <a:rPr lang="uk-UA" b="1" dirty="0"/>
              <a:t>Рекламна кампанія </a:t>
            </a:r>
            <a:r>
              <a:rPr lang="uk-UA" dirty="0"/>
              <a:t>- </a:t>
            </a:r>
            <a:r>
              <a:rPr lang="ru-RU" dirty="0" err="1"/>
              <a:t>просування</a:t>
            </a:r>
            <a:r>
              <a:rPr lang="ru-RU" dirty="0"/>
              <a:t> на </a:t>
            </a:r>
            <a:r>
              <a:rPr lang="ru-RU" dirty="0" err="1"/>
              <a:t>етапі</a:t>
            </a:r>
            <a:r>
              <a:rPr lang="ru-RU" dirty="0"/>
              <a:t> запуску MVP, </a:t>
            </a:r>
            <a:r>
              <a:rPr lang="ru-RU" dirty="0" err="1"/>
              <a:t>одночасно</a:t>
            </a:r>
            <a:r>
              <a:rPr lang="ru-RU" dirty="0"/>
              <a:t> </a:t>
            </a:r>
            <a:r>
              <a:rPr lang="ru-RU" dirty="0" err="1"/>
              <a:t>тестується</a:t>
            </a:r>
            <a:r>
              <a:rPr lang="ru-RU" dirty="0"/>
              <a:t> MVP продукт та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рекламна</a:t>
            </a:r>
            <a:r>
              <a:rPr lang="ru-RU" dirty="0"/>
              <a:t> </a:t>
            </a:r>
            <a:r>
              <a:rPr lang="ru-RU" dirty="0" err="1"/>
              <a:t>кампанія</a:t>
            </a:r>
            <a:r>
              <a:rPr lang="ru-RU" dirty="0"/>
              <a:t>.</a:t>
            </a:r>
            <a:endParaRPr lang="uk-UA" dirty="0"/>
          </a:p>
          <a:p>
            <a:r>
              <a:rPr lang="uk-UA" dirty="0"/>
              <a:t>5. </a:t>
            </a:r>
            <a:r>
              <a:rPr lang="uk-UA" b="1" dirty="0"/>
              <a:t>Розвиток і підтримка </a:t>
            </a:r>
            <a:r>
              <a:rPr lang="uk-UA" dirty="0"/>
              <a:t>– </a:t>
            </a:r>
            <a:r>
              <a:rPr lang="ru-RU" dirty="0" err="1"/>
              <a:t>спеціалізована</a:t>
            </a:r>
            <a:r>
              <a:rPr lang="ru-RU" dirty="0"/>
              <a:t>, </a:t>
            </a:r>
            <a:r>
              <a:rPr lang="ru-RU" dirty="0" err="1"/>
              <a:t>закріплена</a:t>
            </a:r>
            <a:r>
              <a:rPr lang="ru-RU" dirty="0"/>
              <a:t>, </a:t>
            </a:r>
            <a:r>
              <a:rPr lang="ru-RU" dirty="0" err="1"/>
              <a:t>гнучка</a:t>
            </a:r>
            <a:r>
              <a:rPr lang="ru-RU" dirty="0"/>
              <a:t>,  </a:t>
            </a:r>
            <a:r>
              <a:rPr lang="ru-RU" dirty="0" err="1"/>
              <a:t>масштабована</a:t>
            </a:r>
            <a:r>
              <a:rPr lang="ru-RU" dirty="0"/>
              <a:t> стартап-команда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23214527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49579</TotalTime>
  <Words>610</Words>
  <Application>Microsoft Office PowerPoint</Application>
  <PresentationFormat>Широкий екран</PresentationFormat>
  <Paragraphs>37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Тема Office</vt:lpstr>
      <vt:lpstr>ЗМ 3 ФОРМУВАННЯ КОМАНДИ СТАРТАПУ</vt:lpstr>
      <vt:lpstr>3.1. Особливості та етапи формування команди стартапу </vt:lpstr>
      <vt:lpstr>Основні етапи формування команди стартапу</vt:lpstr>
      <vt:lpstr>3.2. Ролі та функції учасників команди стартапу</vt:lpstr>
      <vt:lpstr>Етапи формування команди стартапу</vt:lpstr>
      <vt:lpstr>3.3 Особливості функціонування стартап-команди на етапах розроблення стартап-проекту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ThinkPad</dc:creator>
  <cp:lastModifiedBy>ThinkPad</cp:lastModifiedBy>
  <cp:revision>9</cp:revision>
  <dcterms:created xsi:type="dcterms:W3CDTF">2024-09-25T09:27:32Z</dcterms:created>
  <dcterms:modified xsi:type="dcterms:W3CDTF">2025-10-01T08:52:05Z</dcterms:modified>
</cp:coreProperties>
</file>