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1122" r:id="rId3"/>
    <p:sldId id="1123" r:id="rId4"/>
    <p:sldId id="266" r:id="rId5"/>
    <p:sldId id="267" r:id="rId6"/>
    <p:sldId id="268" r:id="rId7"/>
    <p:sldId id="269" r:id="rId8"/>
    <p:sldId id="270" r:id="rId9"/>
    <p:sldId id="271" r:id="rId10"/>
    <p:sldId id="273" r:id="rId11"/>
    <p:sldId id="274" r:id="rId12"/>
    <p:sldId id="275" r:id="rId13"/>
    <p:sldId id="276" r:id="rId14"/>
    <p:sldId id="277" r:id="rId15"/>
    <p:sldId id="278" r:id="rId16"/>
    <p:sldId id="279" r:id="rId17"/>
    <p:sldId id="280" r:id="rId18"/>
    <p:sldId id="281" r:id="rId19"/>
    <p:sldId id="282" r:id="rId20"/>
    <p:sldId id="283" r:id="rId21"/>
    <p:sldId id="309" r:id="rId22"/>
    <p:sldId id="310" r:id="rId23"/>
    <p:sldId id="284" r:id="rId24"/>
    <p:sldId id="285" r:id="rId25"/>
    <p:sldId id="286" r:id="rId26"/>
    <p:sldId id="287" r:id="rId27"/>
    <p:sldId id="288" r:id="rId28"/>
    <p:sldId id="308" r:id="rId29"/>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92" autoAdjust="0"/>
    <p:restoredTop sz="94660"/>
  </p:normalViewPr>
  <p:slideViewPr>
    <p:cSldViewPr snapToGrid="0">
      <p:cViewPr varScale="1">
        <p:scale>
          <a:sx n="67" d="100"/>
          <a:sy n="67" d="100"/>
        </p:scale>
        <p:origin x="6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A2791-AC11-4737-A971-0D465B8DFBAE}" type="datetimeFigureOut">
              <a:rPr lang="hu-HU" smtClean="0"/>
              <a:t>2021. 04. 06.</a:t>
            </a:fld>
            <a:endParaRPr lang="hu-HU"/>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F8889-F513-4097-A0CA-E9B20D81924E}" type="slidenum">
              <a:rPr lang="hu-HU" smtClean="0"/>
              <a:t>‹№›</a:t>
            </a:fld>
            <a:endParaRPr lang="hu-HU"/>
          </a:p>
        </p:txBody>
      </p:sp>
    </p:spTree>
    <p:extLst>
      <p:ext uri="{BB962C8B-B14F-4D97-AF65-F5344CB8AC3E}">
        <p14:creationId xmlns:p14="http://schemas.microsoft.com/office/powerpoint/2010/main" val="620697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4</a:t>
            </a:fld>
            <a:endParaRPr lang="ru-RU" dirty="0"/>
          </a:p>
        </p:txBody>
      </p:sp>
    </p:spTree>
    <p:extLst>
      <p:ext uri="{BB962C8B-B14F-4D97-AF65-F5344CB8AC3E}">
        <p14:creationId xmlns:p14="http://schemas.microsoft.com/office/powerpoint/2010/main" val="11992529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5</a:t>
            </a:fld>
            <a:endParaRPr lang="ru-RU" dirty="0"/>
          </a:p>
        </p:txBody>
      </p:sp>
    </p:spTree>
    <p:extLst>
      <p:ext uri="{BB962C8B-B14F-4D97-AF65-F5344CB8AC3E}">
        <p14:creationId xmlns:p14="http://schemas.microsoft.com/office/powerpoint/2010/main" val="3996191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7</a:t>
            </a:fld>
            <a:endParaRPr lang="ru-RU" dirty="0"/>
          </a:p>
        </p:txBody>
      </p:sp>
    </p:spTree>
    <p:extLst>
      <p:ext uri="{BB962C8B-B14F-4D97-AF65-F5344CB8AC3E}">
        <p14:creationId xmlns:p14="http://schemas.microsoft.com/office/powerpoint/2010/main" val="966354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8</a:t>
            </a:fld>
            <a:endParaRPr lang="ru-RU" dirty="0"/>
          </a:p>
        </p:txBody>
      </p:sp>
    </p:spTree>
    <p:extLst>
      <p:ext uri="{BB962C8B-B14F-4D97-AF65-F5344CB8AC3E}">
        <p14:creationId xmlns:p14="http://schemas.microsoft.com/office/powerpoint/2010/main" val="2457871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9</a:t>
            </a:fld>
            <a:endParaRPr lang="ru-RU" dirty="0"/>
          </a:p>
        </p:txBody>
      </p:sp>
    </p:spTree>
    <p:extLst>
      <p:ext uri="{BB962C8B-B14F-4D97-AF65-F5344CB8AC3E}">
        <p14:creationId xmlns:p14="http://schemas.microsoft.com/office/powerpoint/2010/main" val="24596722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10</a:t>
            </a:fld>
            <a:endParaRPr lang="ru-RU" dirty="0"/>
          </a:p>
        </p:txBody>
      </p:sp>
    </p:spTree>
    <p:extLst>
      <p:ext uri="{BB962C8B-B14F-4D97-AF65-F5344CB8AC3E}">
        <p14:creationId xmlns:p14="http://schemas.microsoft.com/office/powerpoint/2010/main" val="37136028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11</a:t>
            </a:fld>
            <a:endParaRPr lang="ru-RU" dirty="0"/>
          </a:p>
        </p:txBody>
      </p:sp>
    </p:spTree>
    <p:extLst>
      <p:ext uri="{BB962C8B-B14F-4D97-AF65-F5344CB8AC3E}">
        <p14:creationId xmlns:p14="http://schemas.microsoft.com/office/powerpoint/2010/main" val="2880061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13</a:t>
            </a:fld>
            <a:endParaRPr lang="ru-RU" dirty="0"/>
          </a:p>
        </p:txBody>
      </p:sp>
    </p:spTree>
    <p:extLst>
      <p:ext uri="{BB962C8B-B14F-4D97-AF65-F5344CB8AC3E}">
        <p14:creationId xmlns:p14="http://schemas.microsoft.com/office/powerpoint/2010/main" val="1166952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rtl="0"/>
            <a:fld id="{8530193B-564F-4854-8A52-728F3FB19C85}" type="slidenum">
              <a:rPr lang="ru-RU" smtClean="0"/>
              <a:t>14</a:t>
            </a:fld>
            <a:endParaRPr lang="ru-RU" dirty="0"/>
          </a:p>
        </p:txBody>
      </p:sp>
    </p:spTree>
    <p:extLst>
      <p:ext uri="{BB962C8B-B14F-4D97-AF65-F5344CB8AC3E}">
        <p14:creationId xmlns:p14="http://schemas.microsoft.com/office/powerpoint/2010/main" val="343084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Tree>
    <p:extLst>
      <p:ext uri="{BB962C8B-B14F-4D97-AF65-F5344CB8AC3E}">
        <p14:creationId xmlns:p14="http://schemas.microsoft.com/office/powerpoint/2010/main" val="2716087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2590858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8193187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равнение с подзаголовком">
    <p:spTree>
      <p:nvGrpSpPr>
        <p:cNvPr id="1" name=""/>
        <p:cNvGrpSpPr/>
        <p:nvPr/>
      </p:nvGrpSpPr>
      <p:grpSpPr>
        <a:xfrm>
          <a:off x="0" y="0"/>
          <a:ext cx="0" cy="0"/>
          <a:chOff x="0" y="0"/>
          <a:chExt cx="0" cy="0"/>
        </a:xfrm>
      </p:grpSpPr>
      <p:sp>
        <p:nvSpPr>
          <p:cNvPr id="9" name="Подзаголовок 2">
            <a:extLst>
              <a:ext uri="{FF2B5EF4-FFF2-40B4-BE49-F238E27FC236}">
                <a16:creationId xmlns:a16="http://schemas.microsoft.com/office/drawing/2014/main" id="{E4633398-8EC3-417B-BEA6-101D8F224678}"/>
              </a:ext>
            </a:extLst>
          </p:cNvPr>
          <p:cNvSpPr>
            <a:spLocks noGrp="1"/>
          </p:cNvSpPr>
          <p:nvPr>
            <p:ph type="body" sz="quarter" idx="32" hasCustomPrompt="1"/>
          </p:nvPr>
        </p:nvSpPr>
        <p:spPr>
          <a:xfrm>
            <a:off x="431800" y="1008000"/>
            <a:ext cx="11339513" cy="360000"/>
          </a:xfrm>
        </p:spPr>
        <p:txBody>
          <a:bodyPr rtlCol="0"/>
          <a:lstStyle>
            <a:lvl1pPr marL="0" indent="0">
              <a:buNone/>
              <a:defRPr>
                <a:solidFill>
                  <a:schemeClr val="tx1">
                    <a:lumMod val="75000"/>
                    <a:lumOff val="25000"/>
                  </a:schemeClr>
                </a:solidFill>
              </a:defRPr>
            </a:lvl1pPr>
            <a:lvl2pPr marL="266700" indent="0">
              <a:buNone/>
              <a:defRPr/>
            </a:lvl2pPr>
            <a:lvl3pPr marL="542925" indent="0">
              <a:buNone/>
              <a:defRPr/>
            </a:lvl3pPr>
            <a:lvl4pPr marL="809625" indent="0">
              <a:buNone/>
              <a:defRPr/>
            </a:lvl4pPr>
            <a:lvl5pPr marL="1076325" indent="0">
              <a:buNone/>
              <a:defRPr/>
            </a:lvl5pPr>
          </a:lstStyle>
          <a:p>
            <a:pPr lvl="0" rtl="0"/>
            <a:r>
              <a:rPr lang="ru-RU" noProof="0" dirty="0"/>
              <a:t>Подзаголовок</a:t>
            </a:r>
          </a:p>
        </p:txBody>
      </p:sp>
      <p:sp>
        <p:nvSpPr>
          <p:cNvPr id="3" name="Сравнение слева — заполнитель 1">
            <a:extLst>
              <a:ext uri="{FF2B5EF4-FFF2-40B4-BE49-F238E27FC236}">
                <a16:creationId xmlns:a16="http://schemas.microsoft.com/office/drawing/2014/main" id="{9322B50D-6A7D-41C6-BA57-613BC231DF36}"/>
              </a:ext>
            </a:extLst>
          </p:cNvPr>
          <p:cNvSpPr>
            <a:spLocks noGrp="1"/>
          </p:cNvSpPr>
          <p:nvPr>
            <p:ph type="body" idx="1"/>
          </p:nvPr>
        </p:nvSpPr>
        <p:spPr>
          <a:xfrm>
            <a:off x="432000" y="1515834"/>
            <a:ext cx="5472000" cy="360000"/>
          </a:xfrm>
        </p:spPr>
        <p:txBody>
          <a:bodyPr rtlCol="0" anchor="t"/>
          <a:lstStyle>
            <a:lvl1pPr marL="0" indent="0">
              <a:buNone/>
              <a:defRPr sz="2400" b="0">
                <a:solidFill>
                  <a:schemeClr val="tx1">
                    <a:lumMod val="75000"/>
                    <a:lumOff val="2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
Второй уровень
Третий уровень
Четвертый уровень
Пятый уровень</a:t>
            </a:r>
            <a:endParaRPr lang="ru-RU" noProof="0" dirty="0"/>
          </a:p>
        </p:txBody>
      </p:sp>
      <p:sp>
        <p:nvSpPr>
          <p:cNvPr id="4" name="Объект 2">
            <a:extLst>
              <a:ext uri="{FF2B5EF4-FFF2-40B4-BE49-F238E27FC236}">
                <a16:creationId xmlns:a16="http://schemas.microsoft.com/office/drawing/2014/main" id="{9FD584DA-F775-47B8-A1D7-6556AD5FCBD2}"/>
              </a:ext>
            </a:extLst>
          </p:cNvPr>
          <p:cNvSpPr>
            <a:spLocks noGrp="1"/>
          </p:cNvSpPr>
          <p:nvPr>
            <p:ph sz="half" idx="2"/>
          </p:nvPr>
        </p:nvSpPr>
        <p:spPr>
          <a:xfrm>
            <a:off x="432000" y="2023668"/>
            <a:ext cx="5472000" cy="4168332"/>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
Второй уровень
Третий уровень
Четвертый уровень
Пятый уровень</a:t>
            </a:r>
            <a:endParaRPr lang="ru-RU" noProof="0" dirty="0"/>
          </a:p>
        </p:txBody>
      </p:sp>
      <p:sp>
        <p:nvSpPr>
          <p:cNvPr id="12" name="Сравнение слева — заполнитель 2">
            <a:extLst>
              <a:ext uri="{FF2B5EF4-FFF2-40B4-BE49-F238E27FC236}">
                <a16:creationId xmlns:a16="http://schemas.microsoft.com/office/drawing/2014/main" id="{78A963F8-6F6E-440E-B3B3-DDE13C083A36}"/>
              </a:ext>
            </a:extLst>
          </p:cNvPr>
          <p:cNvSpPr>
            <a:spLocks noGrp="1"/>
          </p:cNvSpPr>
          <p:nvPr>
            <p:ph type="body" sz="quarter" idx="13"/>
          </p:nvPr>
        </p:nvSpPr>
        <p:spPr>
          <a:xfrm>
            <a:off x="6300000" y="1516359"/>
            <a:ext cx="5472000" cy="358775"/>
          </a:xfrm>
        </p:spPr>
        <p:txBody>
          <a:bodyPr rtlCol="0"/>
          <a:lstStyle>
            <a:lvl1pPr marL="0" indent="0">
              <a:buNone/>
              <a:defRPr sz="2400" b="0">
                <a:solidFill>
                  <a:schemeClr val="tx1">
                    <a:lumMod val="75000"/>
                    <a:lumOff val="25000"/>
                  </a:schemeClr>
                </a:solidFill>
                <a:latin typeface="+mj-lt"/>
              </a:defRPr>
            </a:lvl1pPr>
          </a:lstStyle>
          <a:p>
            <a:pPr lvl="0" rtl="0"/>
            <a:r>
              <a:rPr lang="ru-RU" noProof="0"/>
              <a:t>Образец текста
Второй уровень
Третий уровень
Четвертый уровень
Пятый уровень</a:t>
            </a:r>
            <a:endParaRPr lang="ru-RU" noProof="0" dirty="0"/>
          </a:p>
        </p:txBody>
      </p:sp>
      <p:sp>
        <p:nvSpPr>
          <p:cNvPr id="8" name="Текст 4">
            <a:extLst>
              <a:ext uri="{FF2B5EF4-FFF2-40B4-BE49-F238E27FC236}">
                <a16:creationId xmlns:a16="http://schemas.microsoft.com/office/drawing/2014/main" id="{DF0A5256-B267-47DA-858A-0F3867CB6139}"/>
              </a:ext>
            </a:extLst>
          </p:cNvPr>
          <p:cNvSpPr>
            <a:spLocks noGrp="1"/>
          </p:cNvSpPr>
          <p:nvPr>
            <p:ph type="body" sz="quarter" idx="12"/>
          </p:nvPr>
        </p:nvSpPr>
        <p:spPr>
          <a:xfrm>
            <a:off x="6299887" y="2020359"/>
            <a:ext cx="5472113" cy="4170891"/>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ru-RU" noProof="0"/>
              <a:t>Образец текста
Второй уровень
Третий уровень
Четвертый уровень
Пятый уровень</a:t>
            </a:r>
            <a:endParaRPr lang="ru-RU" noProof="0" dirty="0"/>
          </a:p>
        </p:txBody>
      </p:sp>
      <p:sp>
        <p:nvSpPr>
          <p:cNvPr id="5" name="Нижний колонтитул 4">
            <a:extLst>
              <a:ext uri="{FF2B5EF4-FFF2-40B4-BE49-F238E27FC236}">
                <a16:creationId xmlns:a16="http://schemas.microsoft.com/office/drawing/2014/main" id="{646B8F99-FAB0-4B33-87ED-9FF46D11A907}"/>
              </a:ext>
            </a:extLst>
          </p:cNvPr>
          <p:cNvSpPr>
            <a:spLocks noGrp="1"/>
          </p:cNvSpPr>
          <p:nvPr>
            <p:ph type="ftr" sz="quarter" idx="14"/>
          </p:nvPr>
        </p:nvSpPr>
        <p:spPr/>
        <p:txBody>
          <a:bodyPr rtlCol="0"/>
          <a:lstStyle/>
          <a:p>
            <a:pPr rtl="0"/>
            <a:r>
              <a:rPr lang="ru-RU" noProof="0" dirty="0"/>
              <a:t>Добавить нижний колонтитул</a:t>
            </a:r>
          </a:p>
        </p:txBody>
      </p:sp>
      <p:sp>
        <p:nvSpPr>
          <p:cNvPr id="6" name="Номер слайда 5">
            <a:extLst>
              <a:ext uri="{FF2B5EF4-FFF2-40B4-BE49-F238E27FC236}">
                <a16:creationId xmlns:a16="http://schemas.microsoft.com/office/drawing/2014/main" id="{8E8FD215-79E5-48E4-95DB-2C5E5A1F8E8F}"/>
              </a:ext>
            </a:extLst>
          </p:cNvPr>
          <p:cNvSpPr>
            <a:spLocks noGrp="1"/>
          </p:cNvSpPr>
          <p:nvPr>
            <p:ph type="sldNum" sz="quarter" idx="33"/>
          </p:nvPr>
        </p:nvSpPr>
        <p:spPr/>
        <p:txBody>
          <a:bodyPr rtlCol="0"/>
          <a:lstStyle/>
          <a:p>
            <a:pPr rtl="0"/>
            <a:fld id="{19B51A1E-902D-48AF-9020-955120F399B6}" type="slidenum">
              <a:rPr lang="ru-RU" noProof="0" smtClean="0"/>
              <a:pPr rtl="0"/>
              <a:t>‹№›</a:t>
            </a:fld>
            <a:endParaRPr lang="ru-RU" noProof="0" dirty="0"/>
          </a:p>
        </p:txBody>
      </p:sp>
      <p:sp>
        <p:nvSpPr>
          <p:cNvPr id="7" name="Заголовок 6">
            <a:extLst>
              <a:ext uri="{FF2B5EF4-FFF2-40B4-BE49-F238E27FC236}">
                <a16:creationId xmlns:a16="http://schemas.microsoft.com/office/drawing/2014/main" id="{DF905B34-4C18-4A8D-8167-57B7BF03DE14}"/>
              </a:ext>
            </a:extLst>
          </p:cNvPr>
          <p:cNvSpPr>
            <a:spLocks noGrp="1"/>
          </p:cNvSpPr>
          <p:nvPr>
            <p:ph type="title"/>
          </p:nvPr>
        </p:nvSpPr>
        <p:spPr/>
        <p:txBody>
          <a:bodyPr rtlCol="0"/>
          <a:lstStyle/>
          <a:p>
            <a:pPr rtl="0"/>
            <a:r>
              <a:rPr lang="ru-RU" noProof="0"/>
              <a:t>Образец заголовка</a:t>
            </a:r>
            <a:endParaRPr lang="ru-RU" noProof="0" dirty="0"/>
          </a:p>
        </p:txBody>
      </p:sp>
    </p:spTree>
    <p:extLst>
      <p:ext uri="{BB962C8B-B14F-4D97-AF65-F5344CB8AC3E}">
        <p14:creationId xmlns:p14="http://schemas.microsoft.com/office/powerpoint/2010/main" val="3341928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Mintacím szerkesztése</a:t>
            </a:r>
          </a:p>
        </p:txBody>
      </p:sp>
      <p:sp>
        <p:nvSpPr>
          <p:cNvPr id="3" name="Tartalom helye 2"/>
          <p:cNvSpPr>
            <a:spLocks noGrp="1"/>
          </p:cNvSpPr>
          <p:nvPr>
            <p:ph idx="1"/>
          </p:nvPr>
        </p:nvSpPr>
        <p:spPr>
          <a:xfrm>
            <a:off x="838200" y="1480841"/>
            <a:ext cx="10515600" cy="5162719"/>
          </a:xfrm>
        </p:spPr>
        <p:txBody>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spTree>
    <p:extLst>
      <p:ext uri="{BB962C8B-B14F-4D97-AF65-F5344CB8AC3E}">
        <p14:creationId xmlns:p14="http://schemas.microsoft.com/office/powerpoint/2010/main" val="40133133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a:xfrm>
            <a:off x="838200" y="6356350"/>
            <a:ext cx="2743200" cy="365125"/>
          </a:xfrm>
          <a:prstGeom prst="rect">
            <a:avLst/>
          </a:prstGeom>
        </p:spPr>
        <p:txBody>
          <a:bodyPr/>
          <a:lstStyle/>
          <a:p>
            <a:fld id="{1B7BA497-DDA1-43A8-80E7-BA9D9BB22D54}" type="datetimeFigureOut">
              <a:rPr lang="hu-HU" smtClean="0"/>
              <a:t>2021. 04. 06.</a:t>
            </a:fld>
            <a:endParaRPr lang="hu-HU"/>
          </a:p>
        </p:txBody>
      </p:sp>
      <p:sp>
        <p:nvSpPr>
          <p:cNvPr id="5" name="Élőláb helye 4"/>
          <p:cNvSpPr>
            <a:spLocks noGrp="1"/>
          </p:cNvSpPr>
          <p:nvPr>
            <p:ph type="ftr" sz="quarter" idx="11"/>
          </p:nvPr>
        </p:nvSpPr>
        <p:spPr>
          <a:xfrm>
            <a:off x="4038600" y="6356350"/>
            <a:ext cx="4114800" cy="365125"/>
          </a:xfrm>
          <a:prstGeom prst="rect">
            <a:avLst/>
          </a:prstGeom>
        </p:spPr>
        <p:txBody>
          <a:bodyPr/>
          <a:lstStyle/>
          <a:p>
            <a:endParaRPr lang="hu-HU"/>
          </a:p>
        </p:txBody>
      </p:sp>
      <p:sp>
        <p:nvSpPr>
          <p:cNvPr id="6" name="Dia számának helye 5"/>
          <p:cNvSpPr>
            <a:spLocks noGrp="1"/>
          </p:cNvSpPr>
          <p:nvPr>
            <p:ph type="sldNum" sz="quarter" idx="12"/>
          </p:nvPr>
        </p:nvSpPr>
        <p:spPr>
          <a:xfrm>
            <a:off x="8610600" y="6356350"/>
            <a:ext cx="2743200" cy="365125"/>
          </a:xfrm>
          <a:prstGeom prst="rect">
            <a:avLst/>
          </a:prstGeom>
        </p:spPr>
        <p:txBody>
          <a:bodyPr/>
          <a:lstStyle/>
          <a:p>
            <a:fld id="{8E30E73D-F95A-4E20-86D8-06EC17AFEB05}" type="slidenum">
              <a:rPr lang="hu-HU" smtClean="0"/>
              <a:t>‹№›</a:t>
            </a:fld>
            <a:endParaRPr lang="hu-HU"/>
          </a:p>
        </p:txBody>
      </p:sp>
    </p:spTree>
    <p:extLst>
      <p:ext uri="{BB962C8B-B14F-4D97-AF65-F5344CB8AC3E}">
        <p14:creationId xmlns:p14="http://schemas.microsoft.com/office/powerpoint/2010/main" val="3419647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1962444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Tree>
    <p:extLst>
      <p:ext uri="{BB962C8B-B14F-4D97-AF65-F5344CB8AC3E}">
        <p14:creationId xmlns:p14="http://schemas.microsoft.com/office/powerpoint/2010/main" val="3080191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Tree>
    <p:extLst>
      <p:ext uri="{BB962C8B-B14F-4D97-AF65-F5344CB8AC3E}">
        <p14:creationId xmlns:p14="http://schemas.microsoft.com/office/powerpoint/2010/main" val="4199623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a:xfrm>
            <a:off x="838200" y="6356350"/>
            <a:ext cx="2743200" cy="365125"/>
          </a:xfrm>
          <a:prstGeom prst="rect">
            <a:avLst/>
          </a:prstGeom>
        </p:spPr>
        <p:txBody>
          <a:bodyPr/>
          <a:lstStyle/>
          <a:p>
            <a:fld id="{1B7BA497-DDA1-43A8-80E7-BA9D9BB22D54}" type="datetimeFigureOut">
              <a:rPr lang="hu-HU" smtClean="0"/>
              <a:t>2021. 04. 06.</a:t>
            </a:fld>
            <a:endParaRPr lang="hu-HU"/>
          </a:p>
        </p:txBody>
      </p:sp>
      <p:sp>
        <p:nvSpPr>
          <p:cNvPr id="3" name="Élőláb helye 2"/>
          <p:cNvSpPr>
            <a:spLocks noGrp="1"/>
          </p:cNvSpPr>
          <p:nvPr>
            <p:ph type="ftr" sz="quarter" idx="11"/>
          </p:nvPr>
        </p:nvSpPr>
        <p:spPr>
          <a:xfrm>
            <a:off x="4038600" y="6356350"/>
            <a:ext cx="4114800" cy="365125"/>
          </a:xfrm>
          <a:prstGeom prst="rect">
            <a:avLst/>
          </a:prstGeom>
        </p:spPr>
        <p:txBody>
          <a:bodyPr/>
          <a:lstStyle/>
          <a:p>
            <a:endParaRPr lang="hu-HU"/>
          </a:p>
        </p:txBody>
      </p:sp>
      <p:sp>
        <p:nvSpPr>
          <p:cNvPr id="4" name="Dia számának helye 3"/>
          <p:cNvSpPr>
            <a:spLocks noGrp="1"/>
          </p:cNvSpPr>
          <p:nvPr>
            <p:ph type="sldNum" sz="quarter" idx="12"/>
          </p:nvPr>
        </p:nvSpPr>
        <p:spPr>
          <a:xfrm>
            <a:off x="8610600" y="6356350"/>
            <a:ext cx="2743200" cy="365125"/>
          </a:xfrm>
          <a:prstGeom prst="rect">
            <a:avLst/>
          </a:prstGeom>
        </p:spPr>
        <p:txBody>
          <a:bodyPr/>
          <a:lstStyle/>
          <a:p>
            <a:fld id="{8E30E73D-F95A-4E20-86D8-06EC17AFEB05}" type="slidenum">
              <a:rPr lang="hu-HU" smtClean="0"/>
              <a:t>‹№›</a:t>
            </a:fld>
            <a:endParaRPr lang="hu-HU"/>
          </a:p>
        </p:txBody>
      </p:sp>
    </p:spTree>
    <p:extLst>
      <p:ext uri="{BB962C8B-B14F-4D97-AF65-F5344CB8AC3E}">
        <p14:creationId xmlns:p14="http://schemas.microsoft.com/office/powerpoint/2010/main" val="676514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254052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Tree>
    <p:extLst>
      <p:ext uri="{BB962C8B-B14F-4D97-AF65-F5344CB8AC3E}">
        <p14:creationId xmlns:p14="http://schemas.microsoft.com/office/powerpoint/2010/main" val="1962759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846849"/>
            <a:ext cx="10515600" cy="513019"/>
          </a:xfrm>
          <a:prstGeom prst="rect">
            <a:avLst/>
          </a:prstGeom>
        </p:spPr>
        <p:txBody>
          <a:bodyPr vert="horz" lIns="91440" tIns="45720" rIns="91440" bIns="45720" rtlCol="0" anchor="ctr">
            <a:normAutofit/>
          </a:bodyPr>
          <a:lstStyle/>
          <a:p>
            <a:r>
              <a:rPr lang="hu-HU" dirty="0"/>
              <a:t>Mintacím szerkesztése</a:t>
            </a:r>
          </a:p>
        </p:txBody>
      </p:sp>
      <p:sp>
        <p:nvSpPr>
          <p:cNvPr id="3" name="Szöveg helye 2"/>
          <p:cNvSpPr>
            <a:spLocks noGrp="1"/>
          </p:cNvSpPr>
          <p:nvPr>
            <p:ph type="body" idx="1"/>
          </p:nvPr>
        </p:nvSpPr>
        <p:spPr>
          <a:xfrm>
            <a:off x="838200" y="1428652"/>
            <a:ext cx="10515600" cy="4403738"/>
          </a:xfrm>
          <a:prstGeom prst="rect">
            <a:avLst/>
          </a:prstGeom>
        </p:spPr>
        <p:txBody>
          <a:bodyPr vert="horz" lIns="91440" tIns="45720" rIns="91440" bIns="45720" rtlCol="0">
            <a:normAutofit/>
          </a:bodyPr>
          <a:lstStyle/>
          <a:p>
            <a:pPr lvl="0"/>
            <a:r>
              <a:rPr lang="hu-HU" dirty="0"/>
              <a:t>Mintaszöveg szerkesztése</a:t>
            </a:r>
          </a:p>
          <a:p>
            <a:pPr lvl="1"/>
            <a:r>
              <a:rPr lang="hu-HU" dirty="0"/>
              <a:t>Második szint</a:t>
            </a:r>
          </a:p>
          <a:p>
            <a:pPr lvl="2"/>
            <a:r>
              <a:rPr lang="hu-HU" dirty="0"/>
              <a:t>Harmadik szint</a:t>
            </a:r>
          </a:p>
          <a:p>
            <a:pPr lvl="3"/>
            <a:r>
              <a:rPr lang="hu-HU" dirty="0"/>
              <a:t>Negyedik szint</a:t>
            </a:r>
          </a:p>
          <a:p>
            <a:pPr lvl="4"/>
            <a:r>
              <a:rPr lang="hu-HU" dirty="0"/>
              <a:t>Ötödik szint</a:t>
            </a:r>
          </a:p>
        </p:txBody>
      </p:sp>
      <p:pic>
        <p:nvPicPr>
          <p:cNvPr id="8" name="Kép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2456" y="6427509"/>
            <a:ext cx="1719544" cy="429886"/>
          </a:xfrm>
          <a:prstGeom prst="rect">
            <a:avLst/>
          </a:prstGeom>
        </p:spPr>
      </p:pic>
      <p:pic>
        <p:nvPicPr>
          <p:cNvPr id="9" name="Kép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865582" y="5901174"/>
            <a:ext cx="1066857" cy="603582"/>
          </a:xfrm>
          <a:prstGeom prst="rect">
            <a:avLst/>
          </a:prstGeom>
        </p:spPr>
      </p:pic>
      <p:pic>
        <p:nvPicPr>
          <p:cNvPr id="10" name="Kép 9"/>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555333" y="9894"/>
            <a:ext cx="2626051" cy="673725"/>
          </a:xfrm>
          <a:prstGeom prst="rect">
            <a:avLst/>
          </a:prstGeom>
        </p:spPr>
      </p:pic>
      <p:pic>
        <p:nvPicPr>
          <p:cNvPr id="11" name="Kép 10"/>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986385" y="6168573"/>
            <a:ext cx="1569813" cy="473436"/>
          </a:xfrm>
          <a:prstGeom prst="rect">
            <a:avLst/>
          </a:prstGeom>
        </p:spPr>
      </p:pic>
      <p:pic>
        <p:nvPicPr>
          <p:cNvPr id="12" name="Kép 1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47365" y="59627"/>
            <a:ext cx="4961605" cy="654368"/>
          </a:xfrm>
          <a:prstGeom prst="rect">
            <a:avLst/>
          </a:prstGeom>
        </p:spPr>
      </p:pic>
      <p:sp>
        <p:nvSpPr>
          <p:cNvPr id="13" name="Szövegdoboz 12"/>
          <p:cNvSpPr txBox="1"/>
          <p:nvPr userDrawn="1"/>
        </p:nvSpPr>
        <p:spPr>
          <a:xfrm>
            <a:off x="393353" y="5901174"/>
            <a:ext cx="6748701" cy="861774"/>
          </a:xfrm>
          <a:prstGeom prst="rect">
            <a:avLst/>
          </a:prstGeom>
          <a:noFill/>
        </p:spPr>
        <p:txBody>
          <a:bodyPr wrap="square" rtlCol="0">
            <a:spAutoFit/>
          </a:bodyPr>
          <a:lstStyle/>
          <a:p>
            <a:pPr algn="l"/>
            <a:r>
              <a:rPr lang="hu-HU" sz="1400" b="1" dirty="0"/>
              <a:t>Project HUSKROAUA/1702/6.1/0075</a:t>
            </a:r>
          </a:p>
          <a:p>
            <a:pPr algn="l"/>
            <a:r>
              <a:rPr lang="hu-HU" sz="1400" b="1" dirty="0" err="1"/>
              <a:t>Cross-Border</a:t>
            </a:r>
            <a:r>
              <a:rPr lang="hu-HU" sz="1400" b="1" baseline="0" dirty="0"/>
              <a:t> Network of </a:t>
            </a:r>
            <a:r>
              <a:rPr lang="hu-HU" sz="1400" b="1" baseline="0" dirty="0" err="1"/>
              <a:t>Energy</a:t>
            </a:r>
            <a:r>
              <a:rPr lang="hu-HU" sz="1400" b="1" baseline="0" dirty="0"/>
              <a:t> </a:t>
            </a:r>
            <a:r>
              <a:rPr lang="hu-HU" sz="1400" b="1" baseline="0" dirty="0" err="1"/>
              <a:t>Sustainable</a:t>
            </a:r>
            <a:r>
              <a:rPr lang="hu-HU" sz="1400" b="1" baseline="0" dirty="0"/>
              <a:t> </a:t>
            </a:r>
            <a:r>
              <a:rPr lang="hu-HU" sz="1400" b="1" baseline="0" dirty="0" err="1"/>
              <a:t>Universities</a:t>
            </a:r>
            <a:endParaRPr lang="hu-HU" sz="1400" b="1" baseline="0" dirty="0"/>
          </a:p>
          <a:p>
            <a:pPr algn="l"/>
            <a:r>
              <a:rPr lang="hu-HU" sz="1400" b="1" baseline="0" dirty="0"/>
              <a:t>(NET4SENERGY)</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800" dirty="0"/>
              <a:t>The EU is </a:t>
            </a:r>
            <a:r>
              <a:rPr lang="hu-HU" sz="800" dirty="0" err="1"/>
              <a:t>not</a:t>
            </a:r>
            <a:r>
              <a:rPr lang="hu-HU" sz="800" dirty="0"/>
              <a:t> </a:t>
            </a:r>
            <a:r>
              <a:rPr lang="hu-HU" sz="800" dirty="0" err="1"/>
              <a:t>responsible</a:t>
            </a:r>
            <a:r>
              <a:rPr lang="hu-HU" sz="800" dirty="0"/>
              <a:t> </a:t>
            </a:r>
            <a:r>
              <a:rPr lang="hu-HU" sz="800" dirty="0" err="1"/>
              <a:t>for</a:t>
            </a:r>
            <a:r>
              <a:rPr lang="hu-HU" sz="800" dirty="0"/>
              <a:t> </a:t>
            </a:r>
            <a:r>
              <a:rPr lang="hu-HU" sz="800" dirty="0" err="1"/>
              <a:t>the</a:t>
            </a:r>
            <a:r>
              <a:rPr lang="hu-HU" sz="800" dirty="0"/>
              <a:t> </a:t>
            </a:r>
            <a:r>
              <a:rPr lang="hu-HU" sz="800" dirty="0" err="1"/>
              <a:t>contents</a:t>
            </a:r>
            <a:r>
              <a:rPr lang="hu-HU" sz="800" dirty="0"/>
              <a:t> of </a:t>
            </a:r>
            <a:r>
              <a:rPr lang="hu-HU" sz="800" dirty="0" err="1"/>
              <a:t>communication</a:t>
            </a:r>
            <a:r>
              <a:rPr lang="hu-HU" sz="800" dirty="0"/>
              <a:t> </a:t>
            </a:r>
            <a:r>
              <a:rPr lang="hu-HU" sz="800" dirty="0" err="1"/>
              <a:t>materials</a:t>
            </a:r>
            <a:r>
              <a:rPr lang="hu-HU" sz="800" dirty="0"/>
              <a:t> </a:t>
            </a:r>
            <a:r>
              <a:rPr lang="hu-HU" sz="800" dirty="0" err="1"/>
              <a:t>prepared</a:t>
            </a:r>
            <a:r>
              <a:rPr lang="hu-HU" sz="800" dirty="0"/>
              <a:t> </a:t>
            </a:r>
            <a:r>
              <a:rPr lang="hu-HU" sz="800" dirty="0" err="1"/>
              <a:t>by</a:t>
            </a:r>
            <a:r>
              <a:rPr lang="hu-HU" sz="800" dirty="0"/>
              <a:t> </a:t>
            </a:r>
            <a:r>
              <a:rPr lang="hu-HU" sz="800" dirty="0" err="1"/>
              <a:t>grant</a:t>
            </a:r>
            <a:r>
              <a:rPr lang="hu-HU" sz="800" dirty="0"/>
              <a:t> </a:t>
            </a:r>
            <a:r>
              <a:rPr lang="hu-HU" sz="800" dirty="0" err="1"/>
              <a:t>beneficiaries</a:t>
            </a:r>
            <a:endParaRPr lang="hu-HU" sz="800" dirty="0"/>
          </a:p>
        </p:txBody>
      </p:sp>
      <p:sp>
        <p:nvSpPr>
          <p:cNvPr id="14" name="Szövegdoboz 13"/>
          <p:cNvSpPr txBox="1"/>
          <p:nvPr userDrawn="1"/>
        </p:nvSpPr>
        <p:spPr>
          <a:xfrm>
            <a:off x="8460259" y="9894"/>
            <a:ext cx="3593759" cy="707886"/>
          </a:xfrm>
          <a:prstGeom prst="rect">
            <a:avLst/>
          </a:prstGeom>
          <a:noFill/>
        </p:spPr>
        <p:txBody>
          <a:bodyPr wrap="square" rtlCol="0">
            <a:spAutoFit/>
          </a:bodyPr>
          <a:lstStyle/>
          <a:p>
            <a:pPr algn="r"/>
            <a:r>
              <a:rPr lang="hu-HU" sz="1000" b="1" dirty="0"/>
              <a:t>Lead </a:t>
            </a:r>
            <a:r>
              <a:rPr lang="hu-HU" sz="1000" b="1" dirty="0" err="1"/>
              <a:t>beneficiary</a:t>
            </a:r>
            <a:r>
              <a:rPr lang="hu-HU" sz="1000" b="1" dirty="0"/>
              <a:t>: </a:t>
            </a:r>
            <a:r>
              <a:rPr lang="hu-HU" sz="1000" b="1" dirty="0" err="1"/>
              <a:t>Ivano-Frankivsk</a:t>
            </a:r>
            <a:r>
              <a:rPr lang="hu-HU" sz="1000" b="1" dirty="0"/>
              <a:t> National </a:t>
            </a:r>
          </a:p>
          <a:p>
            <a:pPr algn="r"/>
            <a:r>
              <a:rPr lang="hu-HU" sz="1000" b="1" dirty="0" err="1"/>
              <a:t>Technical</a:t>
            </a:r>
            <a:r>
              <a:rPr lang="hu-HU" sz="1000" b="1" dirty="0"/>
              <a:t> University of </a:t>
            </a:r>
            <a:r>
              <a:rPr lang="hu-HU" sz="1000" b="1" dirty="0" err="1"/>
              <a:t>Oil</a:t>
            </a:r>
            <a:r>
              <a:rPr lang="hu-HU" sz="1000" b="1" dirty="0"/>
              <a:t> and </a:t>
            </a:r>
            <a:r>
              <a:rPr lang="hu-HU" sz="1000" b="1" dirty="0" err="1"/>
              <a:t>Gas</a:t>
            </a:r>
            <a:endParaRPr lang="hu-HU" sz="1000" b="1" dirty="0"/>
          </a:p>
          <a:p>
            <a:pPr algn="r"/>
            <a:r>
              <a:rPr lang="hu-HU" sz="1000" b="1" dirty="0"/>
              <a:t>Project </a:t>
            </a:r>
            <a:r>
              <a:rPr lang="hu-HU" sz="1000" b="1" dirty="0" err="1"/>
              <a:t>coordinator</a:t>
            </a:r>
            <a:r>
              <a:rPr lang="hu-HU" sz="1000" b="1" dirty="0"/>
              <a:t>: Prof. Maksym</a:t>
            </a:r>
            <a:r>
              <a:rPr lang="hu-HU" sz="1000" b="1" baseline="0" dirty="0"/>
              <a:t> Karpash</a:t>
            </a:r>
          </a:p>
          <a:p>
            <a:pPr algn="r"/>
            <a:r>
              <a:rPr lang="hu-HU" sz="1000" b="1" baseline="0" dirty="0" err="1"/>
              <a:t>mkarpash</a:t>
            </a:r>
            <a:r>
              <a:rPr lang="hu-HU" sz="1000" b="1" baseline="0" dirty="0"/>
              <a:t>@</a:t>
            </a:r>
            <a:r>
              <a:rPr lang="hu-HU" sz="1000" b="1" baseline="0" dirty="0" err="1"/>
              <a:t>nung.edu.ua</a:t>
            </a:r>
            <a:endParaRPr lang="hu-HU" sz="1000" b="1" dirty="0"/>
          </a:p>
        </p:txBody>
      </p:sp>
    </p:spTree>
    <p:extLst>
      <p:ext uri="{BB962C8B-B14F-4D97-AF65-F5344CB8AC3E}">
        <p14:creationId xmlns:p14="http://schemas.microsoft.com/office/powerpoint/2010/main" val="6110933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http://www.pilsnet.com/shops/6035/images-goods/ti25.jpg" TargetMode="External"/><Relationship Id="rId7" Type="http://schemas.openxmlformats.org/officeDocument/2006/relationships/image" Target="../media/image21.jpeg"/><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behineh-sazan.ir/wp-content/uploads/2017/01/Wayne-C-Turner-and-William-J-Kennedy-Barney-L-Capehart-Guide-to-Energy-Management-7th-Edition-Distributed-by-Taylor-Francis-Fairmont-Press-2012r.pdf" TargetMode="External"/><Relationship Id="rId2" Type="http://schemas.openxmlformats.org/officeDocument/2006/relationships/hyperlink" Target="https://ec.europa.eu/eurostat/documents/3217494/11099022/KS-HB-20-001-EN-N.pdf/bf891880-1e3e-b4ba-0061-19810ebf2c64?t=1594715608000" TargetMode="External"/><Relationship Id="rId1" Type="http://schemas.openxmlformats.org/officeDocument/2006/relationships/slideLayout" Target="../slideLayouts/slideLayout2.xml"/><Relationship Id="rId6" Type="http://schemas.openxmlformats.org/officeDocument/2006/relationships/hyperlink" Target="https://www.researchgate.net/publication/326693102_Why_and_How_Scaling_down_TPO%27s_ML_into_a_Residential_building" TargetMode="External"/><Relationship Id="rId5" Type="http://schemas.openxmlformats.org/officeDocument/2006/relationships/hyperlink" Target="https://www.researchgate.net/publication/236247248_Energy_Consumption_Monitoring_Analysis_for_Residential_Educational_and_Public_Buildings" TargetMode="External"/><Relationship Id="rId4" Type="http://schemas.openxmlformats.org/officeDocument/2006/relationships/hyperlink" Target="https://www.researchgate.net/publication/258448629_Analysis_of_Household_Electricity_Consumption_Patterns_and_Economy_of_Water_Heating_Shifting_and_Saving_Bulb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hu-HU" dirty="0">
                <a:solidFill>
                  <a:srgbClr val="C00000"/>
                </a:solidFill>
              </a:rPr>
              <a:t>Energy Management in Public </a:t>
            </a:r>
            <a:r>
              <a:rPr lang="en-US" dirty="0">
                <a:solidFill>
                  <a:srgbClr val="C00000"/>
                </a:solidFill>
              </a:rPr>
              <a:t>Institutions</a:t>
            </a:r>
            <a:endParaRPr lang="hu-HU" dirty="0">
              <a:solidFill>
                <a:srgbClr val="C00000"/>
              </a:solidFill>
            </a:endParaRPr>
          </a:p>
        </p:txBody>
      </p:sp>
      <p:sp>
        <p:nvSpPr>
          <p:cNvPr id="5" name="Alcím 4"/>
          <p:cNvSpPr>
            <a:spLocks noGrp="1"/>
          </p:cNvSpPr>
          <p:nvPr>
            <p:ph type="subTitle" idx="1"/>
          </p:nvPr>
        </p:nvSpPr>
        <p:spPr/>
        <p:txBody>
          <a:bodyPr/>
          <a:lstStyle/>
          <a:p>
            <a:r>
              <a:rPr lang="hu-HU" dirty="0"/>
              <a:t>Learning material</a:t>
            </a:r>
            <a:endParaRPr lang="en-US" dirty="0"/>
          </a:p>
          <a:p>
            <a:r>
              <a:rPr lang="en-US" sz="3200" dirty="0">
                <a:solidFill>
                  <a:srgbClr val="C00000"/>
                </a:solidFill>
              </a:rPr>
              <a:t>Module 2</a:t>
            </a:r>
            <a:endParaRPr lang="hu-HU" sz="3200" dirty="0"/>
          </a:p>
        </p:txBody>
      </p:sp>
    </p:spTree>
    <p:extLst>
      <p:ext uri="{BB962C8B-B14F-4D97-AF65-F5344CB8AC3E}">
        <p14:creationId xmlns:p14="http://schemas.microsoft.com/office/powerpoint/2010/main" val="13556814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493707"/>
            <a:ext cx="11340000" cy="2312556"/>
          </a:xfrm>
        </p:spPr>
        <p:txBody>
          <a:bodyPr rtlCol="0"/>
          <a:lstStyle/>
          <a:p>
            <a:r>
              <a:rPr lang="en-US" sz="2800" dirty="0">
                <a:solidFill>
                  <a:srgbClr val="C00000"/>
                </a:solidFill>
              </a:rPr>
              <a:t>Fuel and energy balance analysis. Power consumption by different consumers</a:t>
            </a:r>
            <a:br>
              <a:rPr lang="en-US" sz="2800" dirty="0">
                <a:solidFill>
                  <a:srgbClr val="C00000"/>
                </a:solidFill>
              </a:rPr>
            </a:br>
            <a:br>
              <a:rPr lang="en-US" sz="2800" dirty="0">
                <a:solidFill>
                  <a:srgbClr val="C00000"/>
                </a:solidFill>
              </a:rPr>
            </a:br>
            <a:endParaRPr lang="en-US" sz="2400" dirty="0">
              <a:solidFill>
                <a:srgbClr val="C00000"/>
              </a:solidFill>
            </a:endParaRPr>
          </a:p>
        </p:txBody>
      </p:sp>
      <p:pic>
        <p:nvPicPr>
          <p:cNvPr id="5122" name="Picture 2" descr="https://cdn.newsapi.com.au/image/v1/4c006d42384417a0b5c9b841757009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99" y="1809376"/>
            <a:ext cx="5547030" cy="31282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www.researchgate.net/profile/Argo_Rosin/publication/258448629/figure/fig1/AS:650506179448833@1532104167023/Energy-consumption-of-load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9" y="1560345"/>
            <a:ext cx="5792970" cy="366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598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493707"/>
            <a:ext cx="11340000" cy="1471727"/>
          </a:xfrm>
        </p:spPr>
        <p:txBody>
          <a:bodyPr rtlCol="0"/>
          <a:lstStyle/>
          <a:p>
            <a:r>
              <a:rPr lang="en-US" sz="2800" dirty="0">
                <a:solidFill>
                  <a:srgbClr val="C00000"/>
                </a:solidFill>
              </a:rPr>
              <a:t>Fuel and energy balance analysis</a:t>
            </a:r>
            <a:br>
              <a:rPr lang="en-US" sz="2800" dirty="0">
                <a:solidFill>
                  <a:srgbClr val="C00000"/>
                </a:solidFill>
              </a:rPr>
            </a:br>
            <a:br>
              <a:rPr lang="en-US" sz="2800" dirty="0">
                <a:solidFill>
                  <a:srgbClr val="C00000"/>
                </a:solidFill>
              </a:rPr>
            </a:br>
            <a:endParaRPr lang="en-US" sz="2400" dirty="0">
              <a:solidFill>
                <a:srgbClr val="C00000"/>
              </a:solidFill>
            </a:endParaRPr>
          </a:p>
        </p:txBody>
      </p:sp>
      <p:pic>
        <p:nvPicPr>
          <p:cNvPr id="3" name="Рисунок 2"/>
          <p:cNvPicPr>
            <a:picLocks noChangeAspect="1"/>
          </p:cNvPicPr>
          <p:nvPr/>
        </p:nvPicPr>
        <p:blipFill>
          <a:blip r:embed="rId3"/>
          <a:stretch>
            <a:fillRect/>
          </a:stretch>
        </p:blipFill>
        <p:spPr>
          <a:xfrm>
            <a:off x="4505324" y="1229570"/>
            <a:ext cx="6724650" cy="2143125"/>
          </a:xfrm>
          <a:prstGeom prst="rect">
            <a:avLst/>
          </a:prstGeom>
        </p:spPr>
      </p:pic>
      <p:pic>
        <p:nvPicPr>
          <p:cNvPr id="4" name="Рисунок 3"/>
          <p:cNvPicPr>
            <a:picLocks noChangeAspect="1"/>
          </p:cNvPicPr>
          <p:nvPr/>
        </p:nvPicPr>
        <p:blipFill>
          <a:blip r:embed="rId4"/>
          <a:stretch>
            <a:fillRect/>
          </a:stretch>
        </p:blipFill>
        <p:spPr>
          <a:xfrm>
            <a:off x="4562474" y="3429000"/>
            <a:ext cx="6610350" cy="2152650"/>
          </a:xfrm>
          <a:prstGeom prst="rect">
            <a:avLst/>
          </a:prstGeom>
        </p:spPr>
      </p:pic>
      <p:sp>
        <p:nvSpPr>
          <p:cNvPr id="6" name="TextBox 5">
            <a:extLst>
              <a:ext uri="{FF2B5EF4-FFF2-40B4-BE49-F238E27FC236}">
                <a16:creationId xmlns:a16="http://schemas.microsoft.com/office/drawing/2014/main" id="{E2C920DC-92A1-4B6C-A745-B4832A303A20}"/>
              </a:ext>
            </a:extLst>
          </p:cNvPr>
          <p:cNvSpPr txBox="1"/>
          <p:nvPr/>
        </p:nvSpPr>
        <p:spPr>
          <a:xfrm>
            <a:off x="425999" y="1753246"/>
            <a:ext cx="3667125" cy="3139321"/>
          </a:xfrm>
          <a:prstGeom prst="rect">
            <a:avLst/>
          </a:prstGeom>
          <a:noFill/>
        </p:spPr>
        <p:txBody>
          <a:bodyPr wrap="square">
            <a:spAutoFit/>
          </a:bodyPr>
          <a:lstStyle/>
          <a:p>
            <a:r>
              <a:rPr lang="en-US" sz="1800" dirty="0"/>
              <a:t>Data collection:</a:t>
            </a:r>
            <a:r>
              <a:rPr lang="en-US" dirty="0"/>
              <a:t> statistic of power consumption in public institutions</a:t>
            </a:r>
          </a:p>
          <a:p>
            <a:endParaRPr lang="en-US" dirty="0"/>
          </a:p>
          <a:p>
            <a:r>
              <a:rPr lang="en-US" dirty="0"/>
              <a:t>Hour/day statistic of energy consumption be different power consumers (household equipment, other devices, lighting)</a:t>
            </a:r>
          </a:p>
          <a:p>
            <a:endParaRPr lang="en-US" dirty="0"/>
          </a:p>
          <a:p>
            <a:r>
              <a:rPr lang="en-US" dirty="0"/>
              <a:t>Such statistic can be received from a specially installed energy monitoring systems inside buildings)</a:t>
            </a:r>
            <a:endParaRPr lang="uk-UA" dirty="0"/>
          </a:p>
        </p:txBody>
      </p:sp>
    </p:spTree>
    <p:extLst>
      <p:ext uri="{BB962C8B-B14F-4D97-AF65-F5344CB8AC3E}">
        <p14:creationId xmlns:p14="http://schemas.microsoft.com/office/powerpoint/2010/main" val="85667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199" y="623329"/>
            <a:ext cx="10515600" cy="513019"/>
          </a:xfrm>
        </p:spPr>
        <p:txBody>
          <a:bodyPr>
            <a:noAutofit/>
          </a:bodyPr>
          <a:lstStyle/>
          <a:p>
            <a:r>
              <a:rPr lang="en-US" sz="3200" dirty="0">
                <a:solidFill>
                  <a:srgbClr val="C00000"/>
                </a:solidFill>
              </a:rPr>
              <a:t>Determination of energy flows in buildings</a:t>
            </a:r>
            <a:endParaRPr lang="hu-HU" sz="3200" dirty="0">
              <a:solidFill>
                <a:srgbClr val="C00000"/>
              </a:solidFill>
            </a:endParaRPr>
          </a:p>
        </p:txBody>
      </p:sp>
      <p:pic>
        <p:nvPicPr>
          <p:cNvPr id="4" name="Tartalom helye 3"/>
          <p:cNvPicPr>
            <a:picLocks noGrp="1" noChangeAspect="1"/>
          </p:cNvPicPr>
          <p:nvPr>
            <p:ph idx="1"/>
          </p:nvPr>
        </p:nvPicPr>
        <p:blipFill>
          <a:blip r:embed="rId2"/>
          <a:stretch>
            <a:fillRect/>
          </a:stretch>
        </p:blipFill>
        <p:spPr>
          <a:xfrm>
            <a:off x="3707991" y="1946233"/>
            <a:ext cx="7909243" cy="4216892"/>
          </a:xfrm>
          <a:prstGeom prst="rect">
            <a:avLst/>
          </a:prstGeom>
        </p:spPr>
      </p:pic>
      <p:sp>
        <p:nvSpPr>
          <p:cNvPr id="3" name="Téglalap 2"/>
          <p:cNvSpPr/>
          <p:nvPr/>
        </p:nvSpPr>
        <p:spPr>
          <a:xfrm>
            <a:off x="304800" y="1299902"/>
            <a:ext cx="11312434" cy="707886"/>
          </a:xfrm>
          <a:prstGeom prst="rect">
            <a:avLst/>
          </a:prstGeom>
        </p:spPr>
        <p:txBody>
          <a:bodyPr wrap="square">
            <a:spAutoFit/>
          </a:bodyPr>
          <a:lstStyle/>
          <a:p>
            <a:r>
              <a:rPr lang="en-US" sz="2000" dirty="0"/>
              <a:t>Determination of energy flows is important for understanding the functioning of processes within the organization and for identification of possible measures. An example of energy flows is shown on Figure.</a:t>
            </a:r>
            <a:endParaRPr lang="hu-HU" sz="2000" dirty="0"/>
          </a:p>
        </p:txBody>
      </p:sp>
      <p:sp>
        <p:nvSpPr>
          <p:cNvPr id="6" name="Téglalap 5"/>
          <p:cNvSpPr/>
          <p:nvPr/>
        </p:nvSpPr>
        <p:spPr>
          <a:xfrm>
            <a:off x="304800" y="4868093"/>
            <a:ext cx="3834675" cy="830997"/>
          </a:xfrm>
          <a:prstGeom prst="rect">
            <a:avLst/>
          </a:prstGeom>
        </p:spPr>
        <p:txBody>
          <a:bodyPr wrap="square">
            <a:spAutoFit/>
          </a:bodyPr>
          <a:lstStyle/>
          <a:p>
            <a:r>
              <a:rPr lang="hu-HU" sz="1200" i="1" dirty="0" err="1"/>
              <a:t>Source</a:t>
            </a:r>
            <a:r>
              <a:rPr lang="hu-HU" sz="1200" i="1" dirty="0"/>
              <a:t>: INTERREG CENTRAL EUROPE 2014-2020 TOGETHER </a:t>
            </a:r>
            <a:r>
              <a:rPr lang="hu-HU" sz="1200" i="1" dirty="0" err="1"/>
              <a:t>TOwards</a:t>
            </a:r>
            <a:r>
              <a:rPr lang="hu-HU" sz="1200" i="1" dirty="0"/>
              <a:t> a </a:t>
            </a:r>
            <a:r>
              <a:rPr lang="hu-HU" sz="1200" i="1" dirty="0" err="1"/>
              <a:t>Goal</a:t>
            </a:r>
            <a:r>
              <a:rPr lang="hu-HU" sz="1200" i="1" dirty="0"/>
              <a:t> of </a:t>
            </a:r>
            <a:r>
              <a:rPr lang="hu-HU" sz="1200" i="1" dirty="0" err="1"/>
              <a:t>Efficiency</a:t>
            </a:r>
            <a:r>
              <a:rPr lang="hu-HU" sz="1200" i="1" dirty="0"/>
              <a:t> </a:t>
            </a:r>
            <a:r>
              <a:rPr lang="hu-HU" sz="1200" i="1" dirty="0" err="1"/>
              <a:t>THrough</a:t>
            </a:r>
            <a:r>
              <a:rPr lang="hu-HU" sz="1200" i="1" dirty="0"/>
              <a:t> </a:t>
            </a:r>
            <a:r>
              <a:rPr lang="hu-HU" sz="1200" i="1" dirty="0" err="1"/>
              <a:t>Energy</a:t>
            </a:r>
            <a:r>
              <a:rPr lang="hu-HU" sz="1200" i="1" dirty="0"/>
              <a:t> </a:t>
            </a:r>
            <a:r>
              <a:rPr lang="hu-HU" sz="1200" i="1" dirty="0" err="1"/>
              <a:t>Reduction</a:t>
            </a:r>
            <a:r>
              <a:rPr lang="hu-HU" sz="1200" i="1" dirty="0"/>
              <a:t>. </a:t>
            </a:r>
            <a:r>
              <a:rPr lang="hu-HU" sz="1200" i="1" dirty="0" err="1"/>
              <a:t>Step-by-step</a:t>
            </a:r>
            <a:r>
              <a:rPr lang="hu-HU" sz="1200" i="1" dirty="0"/>
              <a:t> </a:t>
            </a:r>
            <a:r>
              <a:rPr lang="hu-HU" sz="1200" i="1" dirty="0" err="1"/>
              <a:t>procedures</a:t>
            </a:r>
            <a:r>
              <a:rPr lang="hu-HU" sz="1200" i="1" dirty="0"/>
              <a:t>’ </a:t>
            </a:r>
            <a:r>
              <a:rPr lang="hu-HU" sz="1200" i="1" dirty="0" err="1"/>
              <a:t>handbook</a:t>
            </a:r>
            <a:r>
              <a:rPr lang="hu-HU" sz="1200" i="1" dirty="0"/>
              <a:t> </a:t>
            </a:r>
            <a:r>
              <a:rPr lang="hu-HU" sz="1200" i="1" dirty="0" err="1"/>
              <a:t>for</a:t>
            </a:r>
            <a:r>
              <a:rPr lang="hu-HU" sz="1200" i="1" dirty="0"/>
              <a:t> </a:t>
            </a:r>
            <a:r>
              <a:rPr lang="hu-HU" sz="1200" i="1" dirty="0" err="1"/>
              <a:t>EnMS</a:t>
            </a:r>
            <a:r>
              <a:rPr lang="hu-HU" sz="1200" i="1" dirty="0"/>
              <a:t> in </a:t>
            </a:r>
            <a:r>
              <a:rPr lang="hu-HU" sz="1200" i="1" dirty="0" err="1"/>
              <a:t>public</a:t>
            </a:r>
            <a:r>
              <a:rPr lang="hu-HU" sz="1200" i="1" dirty="0"/>
              <a:t> </a:t>
            </a:r>
            <a:r>
              <a:rPr lang="hu-HU" sz="1200" i="1" dirty="0" err="1"/>
              <a:t>buildings</a:t>
            </a:r>
            <a:r>
              <a:rPr lang="hu-HU" sz="1200" i="1" dirty="0"/>
              <a:t> D.T2.1.5, </a:t>
            </a:r>
            <a:r>
              <a:rPr lang="hu-HU" sz="1200" i="1" dirty="0" err="1"/>
              <a:t>page</a:t>
            </a:r>
            <a:r>
              <a:rPr lang="hu-HU" sz="1200" i="1" dirty="0"/>
              <a:t> 24</a:t>
            </a:r>
          </a:p>
        </p:txBody>
      </p:sp>
      <p:sp>
        <p:nvSpPr>
          <p:cNvPr id="7" name="Téglalap 6"/>
          <p:cNvSpPr/>
          <p:nvPr/>
        </p:nvSpPr>
        <p:spPr>
          <a:xfrm>
            <a:off x="203200" y="2408535"/>
            <a:ext cx="3504791" cy="1631216"/>
          </a:xfrm>
          <a:prstGeom prst="rect">
            <a:avLst/>
          </a:prstGeom>
        </p:spPr>
        <p:txBody>
          <a:bodyPr wrap="square">
            <a:spAutoFit/>
          </a:bodyPr>
          <a:lstStyle/>
          <a:p>
            <a:r>
              <a:rPr lang="en-US" sz="2000" dirty="0"/>
              <a:t>Through the understanding of energy flows in the building, a priority order can be set for the different energy efficiency measures. </a:t>
            </a:r>
            <a:endParaRPr lang="hu-HU" sz="2000" dirty="0"/>
          </a:p>
        </p:txBody>
      </p:sp>
    </p:spTree>
    <p:extLst>
      <p:ext uri="{BB962C8B-B14F-4D97-AF65-F5344CB8AC3E}">
        <p14:creationId xmlns:p14="http://schemas.microsoft.com/office/powerpoint/2010/main" val="23072360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6000" y="716807"/>
            <a:ext cx="11340000" cy="1175581"/>
          </a:xfrm>
        </p:spPr>
        <p:txBody>
          <a:bodyPr rtlCol="0">
            <a:normAutofit/>
          </a:bodyPr>
          <a:lstStyle/>
          <a:p>
            <a:r>
              <a:rPr lang="en-US" sz="3600" dirty="0">
                <a:solidFill>
                  <a:srgbClr val="C00000"/>
                </a:solidFill>
              </a:rPr>
              <a:t>Energy flows in buildings. Main consumers of energy resources in public institution</a:t>
            </a:r>
            <a:endParaRPr lang="ru-RU" dirty="0"/>
          </a:p>
        </p:txBody>
      </p:sp>
      <p:pic>
        <p:nvPicPr>
          <p:cNvPr id="1028" name="Picture 4" descr="https://ianbgas.co.uk/wp-content/uploads/2017/04/Boiler-and-rads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0037" y="1892388"/>
            <a:ext cx="6162675" cy="36290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s://www.researchgate.net/profile/Maunu_Kuosa/publication/337563639/figure/fig1/AS:829826176929797@1574857386556/Building-s-thermal-energy-balanc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96" y="1892388"/>
            <a:ext cx="5479045" cy="3345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946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989024"/>
            <a:ext cx="11340000" cy="1806728"/>
          </a:xfrm>
        </p:spPr>
        <p:txBody>
          <a:bodyPr rtlCol="0">
            <a:normAutofit fontScale="90000"/>
          </a:bodyPr>
          <a:lstStyle/>
          <a:p>
            <a:r>
              <a:rPr lang="en-US" sz="3600" dirty="0">
                <a:solidFill>
                  <a:srgbClr val="C00000"/>
                </a:solidFill>
              </a:rPr>
              <a:t>Energy flows in buildings. Main consumers of energy resources in public institutions</a:t>
            </a:r>
            <a:br>
              <a:rPr lang="en-US" sz="3600" dirty="0">
                <a:solidFill>
                  <a:srgbClr val="FF0000"/>
                </a:solidFill>
              </a:rPr>
            </a:br>
            <a:br>
              <a:rPr lang="en-US" sz="3600" dirty="0">
                <a:solidFill>
                  <a:srgbClr val="FF0000"/>
                </a:solidFill>
              </a:rPr>
            </a:br>
            <a:br>
              <a:rPr lang="en-US" sz="2800" dirty="0"/>
            </a:br>
            <a:endParaRPr lang="ru-RU" dirty="0"/>
          </a:p>
        </p:txBody>
      </p:sp>
      <p:pic>
        <p:nvPicPr>
          <p:cNvPr id="2050" name="Picture 2" descr="Energy Flow in a residential build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999" y="2099572"/>
            <a:ext cx="6245225" cy="276259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Building energy flows.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7632" y="1775128"/>
            <a:ext cx="3647416" cy="3683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73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a:solidFill>
                  <a:srgbClr val="C00000"/>
                </a:solidFill>
              </a:rPr>
              <a:t>The </a:t>
            </a:r>
            <a:r>
              <a:rPr lang="hu-HU" dirty="0" err="1">
                <a:solidFill>
                  <a:srgbClr val="C00000"/>
                </a:solidFill>
              </a:rPr>
              <a:t>Energy</a:t>
            </a:r>
            <a:r>
              <a:rPr lang="hu-HU" dirty="0">
                <a:solidFill>
                  <a:srgbClr val="C00000"/>
                </a:solidFill>
              </a:rPr>
              <a:t> Audit </a:t>
            </a:r>
            <a:r>
              <a:rPr lang="hu-HU" dirty="0" err="1">
                <a:solidFill>
                  <a:srgbClr val="C00000"/>
                </a:solidFill>
              </a:rPr>
              <a:t>Process</a:t>
            </a:r>
            <a:r>
              <a:rPr lang="hu-HU" dirty="0">
                <a:solidFill>
                  <a:srgbClr val="C00000"/>
                </a:solidFill>
              </a:rPr>
              <a:t>: An </a:t>
            </a:r>
            <a:r>
              <a:rPr lang="hu-HU" dirty="0" err="1">
                <a:solidFill>
                  <a:srgbClr val="C00000"/>
                </a:solidFill>
              </a:rPr>
              <a:t>Overview</a:t>
            </a:r>
            <a:endParaRPr lang="hu-HU" dirty="0">
              <a:solidFill>
                <a:srgbClr val="C00000"/>
              </a:solidFill>
            </a:endParaRPr>
          </a:p>
        </p:txBody>
      </p:sp>
      <p:sp>
        <p:nvSpPr>
          <p:cNvPr id="3" name="Tartalom helye 2"/>
          <p:cNvSpPr>
            <a:spLocks noGrp="1"/>
          </p:cNvSpPr>
          <p:nvPr>
            <p:ph idx="1"/>
          </p:nvPr>
        </p:nvSpPr>
        <p:spPr>
          <a:xfrm>
            <a:off x="838200" y="1513840"/>
            <a:ext cx="10515600" cy="3759200"/>
          </a:xfrm>
        </p:spPr>
        <p:txBody>
          <a:bodyPr>
            <a:normAutofit/>
          </a:bodyPr>
          <a:lstStyle/>
          <a:p>
            <a:pPr marL="0" indent="0">
              <a:buNone/>
            </a:pPr>
            <a:r>
              <a:rPr lang="en-US" dirty="0"/>
              <a:t>Public institutions are very special buildings from the energy consumption aspect, because in most cases they are large facilities with no or low level of </a:t>
            </a:r>
            <a:r>
              <a:rPr lang="en-US" dirty="0" err="1"/>
              <a:t>EnMS</a:t>
            </a:r>
            <a:r>
              <a:rPr lang="en-US" dirty="0"/>
              <a:t> implemented, and what is even more important, that most of the users are just visitors, who are usually not behaving energy efficiently. </a:t>
            </a:r>
            <a:endParaRPr lang="hu-HU" dirty="0"/>
          </a:p>
          <a:p>
            <a:pPr marL="0" indent="0">
              <a:buNone/>
            </a:pPr>
            <a:r>
              <a:rPr lang="en-US" dirty="0"/>
              <a:t>Therefore, public institutions is a huge building with a lack of control on energy efficiency. </a:t>
            </a:r>
            <a:endParaRPr lang="hu-HU" dirty="0"/>
          </a:p>
          <a:p>
            <a:pPr marL="0" indent="0">
              <a:buNone/>
            </a:pPr>
            <a:r>
              <a:rPr lang="en-US" dirty="0"/>
              <a:t>The first step to be more energy efficient is to perform an energy audit, where results on energy efficiency baseline are obtained and the appropriate energy efficiency measures can be implemented.</a:t>
            </a:r>
            <a:endParaRPr lang="hu-HU" dirty="0"/>
          </a:p>
          <a:p>
            <a:pPr marL="0" indent="0">
              <a:buNone/>
            </a:pPr>
            <a:endParaRPr lang="hu-HU" dirty="0"/>
          </a:p>
        </p:txBody>
      </p:sp>
      <p:sp>
        <p:nvSpPr>
          <p:cNvPr id="4" name="Téglalap 3"/>
          <p:cNvSpPr/>
          <p:nvPr/>
        </p:nvSpPr>
        <p:spPr>
          <a:xfrm>
            <a:off x="191588" y="5467533"/>
            <a:ext cx="11425646" cy="461665"/>
          </a:xfrm>
          <a:prstGeom prst="rect">
            <a:avLst/>
          </a:prstGeom>
        </p:spPr>
        <p:txBody>
          <a:bodyPr wrap="square">
            <a:spAutoFit/>
          </a:bodyPr>
          <a:lstStyle/>
          <a:p>
            <a:r>
              <a:rPr lang="hu-HU" sz="1200" dirty="0" err="1"/>
              <a:t>Source</a:t>
            </a:r>
            <a:r>
              <a:rPr lang="hu-HU" sz="1200" dirty="0"/>
              <a:t>: INTERREG CENTRAL EUROPE 2014-2020 TOGETHER </a:t>
            </a:r>
            <a:r>
              <a:rPr lang="hu-HU" sz="1200" dirty="0" err="1"/>
              <a:t>TOwards</a:t>
            </a:r>
            <a:r>
              <a:rPr lang="hu-HU" sz="1200" dirty="0"/>
              <a:t> a </a:t>
            </a:r>
            <a:r>
              <a:rPr lang="hu-HU" sz="1200" dirty="0" err="1"/>
              <a:t>Goal</a:t>
            </a:r>
            <a:r>
              <a:rPr lang="hu-HU" sz="1200" dirty="0"/>
              <a:t> of </a:t>
            </a:r>
            <a:r>
              <a:rPr lang="hu-HU" sz="1200" dirty="0" err="1"/>
              <a:t>Efficiency</a:t>
            </a:r>
            <a:r>
              <a:rPr lang="hu-HU" sz="1200" dirty="0"/>
              <a:t> </a:t>
            </a:r>
            <a:r>
              <a:rPr lang="hu-HU" sz="1200" dirty="0" err="1"/>
              <a:t>THrough</a:t>
            </a:r>
            <a:r>
              <a:rPr lang="hu-HU" sz="1200" dirty="0"/>
              <a:t> </a:t>
            </a:r>
            <a:r>
              <a:rPr lang="hu-HU" sz="1200" dirty="0" err="1"/>
              <a:t>Energy</a:t>
            </a:r>
            <a:r>
              <a:rPr lang="hu-HU" sz="1200" dirty="0"/>
              <a:t> </a:t>
            </a:r>
            <a:r>
              <a:rPr lang="hu-HU" sz="1200" dirty="0" err="1"/>
              <a:t>Reduction</a:t>
            </a:r>
            <a:r>
              <a:rPr lang="hu-HU" sz="1200" dirty="0"/>
              <a:t>. </a:t>
            </a:r>
            <a:r>
              <a:rPr lang="hu-HU" sz="1200" dirty="0" err="1"/>
              <a:t>Step-by-step</a:t>
            </a:r>
            <a:r>
              <a:rPr lang="hu-HU" sz="1200" dirty="0"/>
              <a:t> </a:t>
            </a:r>
            <a:r>
              <a:rPr lang="hu-HU" sz="1200" dirty="0" err="1"/>
              <a:t>procedures</a:t>
            </a:r>
            <a:r>
              <a:rPr lang="hu-HU" sz="1200" dirty="0"/>
              <a:t>’ </a:t>
            </a:r>
            <a:r>
              <a:rPr lang="hu-HU" sz="1200" dirty="0" err="1"/>
              <a:t>handbook</a:t>
            </a:r>
            <a:r>
              <a:rPr lang="hu-HU" sz="1200" dirty="0"/>
              <a:t> </a:t>
            </a:r>
            <a:r>
              <a:rPr lang="hu-HU" sz="1200" dirty="0" err="1"/>
              <a:t>for</a:t>
            </a:r>
            <a:r>
              <a:rPr lang="hu-HU" sz="1200" dirty="0"/>
              <a:t> </a:t>
            </a:r>
            <a:r>
              <a:rPr lang="hu-HU" sz="1200" dirty="0" err="1"/>
              <a:t>EnMS</a:t>
            </a:r>
            <a:r>
              <a:rPr lang="hu-HU" sz="1200" dirty="0"/>
              <a:t> in </a:t>
            </a:r>
            <a:r>
              <a:rPr lang="hu-HU" sz="1200" dirty="0" err="1"/>
              <a:t>public</a:t>
            </a:r>
            <a:r>
              <a:rPr lang="hu-HU" sz="1200" dirty="0"/>
              <a:t> </a:t>
            </a:r>
            <a:r>
              <a:rPr lang="hu-HU" sz="1200" dirty="0" err="1"/>
              <a:t>buildings</a:t>
            </a:r>
            <a:r>
              <a:rPr lang="hu-HU" sz="1200" dirty="0"/>
              <a:t> D.T2.1.5, </a:t>
            </a:r>
            <a:r>
              <a:rPr lang="hu-HU" sz="1200" dirty="0" err="1"/>
              <a:t>page</a:t>
            </a:r>
            <a:r>
              <a:rPr lang="hu-HU" sz="1200" dirty="0"/>
              <a:t> 19</a:t>
            </a:r>
          </a:p>
        </p:txBody>
      </p:sp>
    </p:spTree>
    <p:extLst>
      <p:ext uri="{BB962C8B-B14F-4D97-AF65-F5344CB8AC3E}">
        <p14:creationId xmlns:p14="http://schemas.microsoft.com/office/powerpoint/2010/main" val="11183373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a:solidFill>
                  <a:srgbClr val="C00000"/>
                </a:solidFill>
              </a:rPr>
              <a:t>Energy</a:t>
            </a:r>
            <a:r>
              <a:rPr lang="hu-HU" dirty="0">
                <a:solidFill>
                  <a:srgbClr val="C00000"/>
                </a:solidFill>
              </a:rPr>
              <a:t> auditing</a:t>
            </a:r>
          </a:p>
        </p:txBody>
      </p:sp>
      <p:sp>
        <p:nvSpPr>
          <p:cNvPr id="3" name="Tartalom helye 2"/>
          <p:cNvSpPr>
            <a:spLocks noGrp="1"/>
          </p:cNvSpPr>
          <p:nvPr>
            <p:ph idx="1"/>
          </p:nvPr>
        </p:nvSpPr>
        <p:spPr>
          <a:xfrm>
            <a:off x="838200" y="1480841"/>
            <a:ext cx="10779034" cy="5162719"/>
          </a:xfrm>
        </p:spPr>
        <p:txBody>
          <a:bodyPr/>
          <a:lstStyle/>
          <a:p>
            <a:r>
              <a:rPr lang="en-US" dirty="0"/>
              <a:t>The energy audit is one of the first tasks to be performed in order to accomplish higher energy efficiency and reducing energy costs for any building, company, or industry. </a:t>
            </a:r>
            <a:endParaRPr lang="hu-HU" dirty="0"/>
          </a:p>
          <a:p>
            <a:r>
              <a:rPr lang="en-US" dirty="0"/>
              <a:t>An energy audit consists of a detailed examination of how a facility uses energy, what the facility pays for that energy, and finally, a recommended program for changes in operating practices or energy-consuming equipment that will cost-effectively save money on energy bills.</a:t>
            </a:r>
            <a:endParaRPr lang="hu-HU" dirty="0"/>
          </a:p>
          <a:p>
            <a:r>
              <a:rPr lang="en-US" dirty="0"/>
              <a:t>Energy audit: A systematic procedure to obtain adequate knowledge of the existing energy consumption profile of a building or group of buildings, of an industrial operation and/or installation or of a private or public service, identify and quantify cost effective energy savings opportunities, and report the findings.</a:t>
            </a:r>
            <a:endParaRPr lang="hu-HU" dirty="0"/>
          </a:p>
          <a:p>
            <a:endParaRPr lang="hu-HU" dirty="0"/>
          </a:p>
          <a:p>
            <a:endParaRPr lang="hu-HU" dirty="0"/>
          </a:p>
        </p:txBody>
      </p:sp>
      <p:sp>
        <p:nvSpPr>
          <p:cNvPr id="4" name="Téglalap 3"/>
          <p:cNvSpPr/>
          <p:nvPr/>
        </p:nvSpPr>
        <p:spPr>
          <a:xfrm>
            <a:off x="191588" y="5467533"/>
            <a:ext cx="11425646" cy="461665"/>
          </a:xfrm>
          <a:prstGeom prst="rect">
            <a:avLst/>
          </a:prstGeom>
        </p:spPr>
        <p:txBody>
          <a:bodyPr wrap="square">
            <a:spAutoFit/>
          </a:bodyPr>
          <a:lstStyle/>
          <a:p>
            <a:r>
              <a:rPr lang="hu-HU" sz="1200" dirty="0" err="1"/>
              <a:t>Source</a:t>
            </a:r>
            <a:r>
              <a:rPr lang="hu-HU" sz="1200" dirty="0"/>
              <a:t>: INTERREG CENTRAL EUROPE 2014-2020 TOGETHER </a:t>
            </a:r>
            <a:r>
              <a:rPr lang="hu-HU" sz="1200" dirty="0" err="1"/>
              <a:t>TOwards</a:t>
            </a:r>
            <a:r>
              <a:rPr lang="hu-HU" sz="1200" dirty="0"/>
              <a:t> a </a:t>
            </a:r>
            <a:r>
              <a:rPr lang="hu-HU" sz="1200" dirty="0" err="1"/>
              <a:t>Goal</a:t>
            </a:r>
            <a:r>
              <a:rPr lang="hu-HU" sz="1200" dirty="0"/>
              <a:t> of </a:t>
            </a:r>
            <a:r>
              <a:rPr lang="hu-HU" sz="1200" dirty="0" err="1"/>
              <a:t>Efficiency</a:t>
            </a:r>
            <a:r>
              <a:rPr lang="hu-HU" sz="1200" dirty="0"/>
              <a:t> </a:t>
            </a:r>
            <a:r>
              <a:rPr lang="hu-HU" sz="1200" dirty="0" err="1"/>
              <a:t>THrough</a:t>
            </a:r>
            <a:r>
              <a:rPr lang="hu-HU" sz="1200" dirty="0"/>
              <a:t> </a:t>
            </a:r>
            <a:r>
              <a:rPr lang="hu-HU" sz="1200" dirty="0" err="1"/>
              <a:t>Energy</a:t>
            </a:r>
            <a:r>
              <a:rPr lang="hu-HU" sz="1200" dirty="0"/>
              <a:t> </a:t>
            </a:r>
            <a:r>
              <a:rPr lang="hu-HU" sz="1200" dirty="0" err="1"/>
              <a:t>Reduction</a:t>
            </a:r>
            <a:r>
              <a:rPr lang="hu-HU" sz="1200" dirty="0"/>
              <a:t>. </a:t>
            </a:r>
            <a:r>
              <a:rPr lang="hu-HU" sz="1200" dirty="0" err="1"/>
              <a:t>Step-by-step</a:t>
            </a:r>
            <a:r>
              <a:rPr lang="hu-HU" sz="1200" dirty="0"/>
              <a:t> </a:t>
            </a:r>
            <a:r>
              <a:rPr lang="hu-HU" sz="1200" dirty="0" err="1"/>
              <a:t>procedures</a:t>
            </a:r>
            <a:r>
              <a:rPr lang="hu-HU" sz="1200" dirty="0"/>
              <a:t>’ </a:t>
            </a:r>
            <a:r>
              <a:rPr lang="hu-HU" sz="1200" dirty="0" err="1"/>
              <a:t>handbook</a:t>
            </a:r>
            <a:r>
              <a:rPr lang="hu-HU" sz="1200" dirty="0"/>
              <a:t> </a:t>
            </a:r>
            <a:r>
              <a:rPr lang="hu-HU" sz="1200" dirty="0" err="1"/>
              <a:t>for</a:t>
            </a:r>
            <a:r>
              <a:rPr lang="hu-HU" sz="1200" dirty="0"/>
              <a:t> </a:t>
            </a:r>
            <a:r>
              <a:rPr lang="hu-HU" sz="1200" dirty="0" err="1"/>
              <a:t>EnMS</a:t>
            </a:r>
            <a:r>
              <a:rPr lang="hu-HU" sz="1200" dirty="0"/>
              <a:t> in </a:t>
            </a:r>
            <a:r>
              <a:rPr lang="hu-HU" sz="1200" dirty="0" err="1"/>
              <a:t>public</a:t>
            </a:r>
            <a:r>
              <a:rPr lang="hu-HU" sz="1200" dirty="0"/>
              <a:t> </a:t>
            </a:r>
            <a:r>
              <a:rPr lang="hu-HU" sz="1200" dirty="0" err="1"/>
              <a:t>buildings</a:t>
            </a:r>
            <a:r>
              <a:rPr lang="hu-HU" sz="1200" dirty="0"/>
              <a:t> D.T2.1.5, </a:t>
            </a:r>
            <a:r>
              <a:rPr lang="hu-HU" sz="1200" dirty="0" err="1"/>
              <a:t>page</a:t>
            </a:r>
            <a:r>
              <a:rPr lang="hu-HU" sz="1200" dirty="0"/>
              <a:t> 19</a:t>
            </a:r>
          </a:p>
        </p:txBody>
      </p:sp>
    </p:spTree>
    <p:extLst>
      <p:ext uri="{BB962C8B-B14F-4D97-AF65-F5344CB8AC3E}">
        <p14:creationId xmlns:p14="http://schemas.microsoft.com/office/powerpoint/2010/main" val="337416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838200" y="1594052"/>
            <a:ext cx="10515600" cy="3343707"/>
          </a:xfrm>
        </p:spPr>
        <p:txBody>
          <a:bodyPr>
            <a:normAutofit fontScale="92500" lnSpcReduction="10000"/>
          </a:bodyPr>
          <a:lstStyle/>
          <a:p>
            <a:pPr marL="0" indent="0">
              <a:buNone/>
            </a:pPr>
            <a:r>
              <a:rPr lang="hu-HU" dirty="0"/>
              <a:t>T</a:t>
            </a:r>
            <a:r>
              <a:rPr lang="en-US" dirty="0"/>
              <a:t>he energy audit examines the ways energy is currently used in that facility and identifies some alternatives for reducing energy costs. </a:t>
            </a:r>
            <a:endParaRPr lang="hu-HU" dirty="0"/>
          </a:p>
          <a:p>
            <a:pPr marL="0" indent="0">
              <a:buNone/>
            </a:pPr>
            <a:r>
              <a:rPr lang="en-US" dirty="0"/>
              <a:t>The goals of the audit are: </a:t>
            </a:r>
            <a:endParaRPr lang="hu-HU" dirty="0"/>
          </a:p>
          <a:p>
            <a:r>
              <a:rPr lang="en-US" dirty="0"/>
              <a:t>to clearly identify the types and costs of energy use, </a:t>
            </a:r>
            <a:endParaRPr lang="hu-HU" dirty="0"/>
          </a:p>
          <a:p>
            <a:r>
              <a:rPr lang="en-US" dirty="0"/>
              <a:t>to understand how that energy is being used—and possibly wasted, </a:t>
            </a:r>
            <a:endParaRPr lang="hu-HU" dirty="0"/>
          </a:p>
          <a:p>
            <a:r>
              <a:rPr lang="en-US" dirty="0"/>
              <a:t>to identify and analyze alternatives such as improved operational techniques and/or new equipment that could substantially reduce energy costs</a:t>
            </a:r>
            <a:r>
              <a:rPr lang="hu-HU" dirty="0"/>
              <a:t>,</a:t>
            </a:r>
          </a:p>
          <a:p>
            <a:r>
              <a:rPr lang="en-US" dirty="0"/>
              <a:t>to perform an economic analysis on those alternatives and determine which ones are cost-effective for the business or industry involved. </a:t>
            </a:r>
            <a:endParaRPr lang="hu-HU" dirty="0"/>
          </a:p>
        </p:txBody>
      </p:sp>
      <p:sp>
        <p:nvSpPr>
          <p:cNvPr id="4" name="Téglalap 3"/>
          <p:cNvSpPr/>
          <p:nvPr/>
        </p:nvSpPr>
        <p:spPr>
          <a:xfrm>
            <a:off x="919480" y="5323719"/>
            <a:ext cx="7838440" cy="369332"/>
          </a:xfrm>
          <a:prstGeom prst="rect">
            <a:avLst/>
          </a:prstGeom>
        </p:spPr>
        <p:txBody>
          <a:bodyPr wrap="square">
            <a:spAutoFit/>
          </a:bodyPr>
          <a:lstStyle/>
          <a:p>
            <a:r>
              <a:rPr lang="hu-HU" dirty="0" err="1"/>
              <a:t>Source</a:t>
            </a:r>
            <a:r>
              <a:rPr lang="hu-HU" dirty="0"/>
              <a:t>: </a:t>
            </a:r>
            <a:r>
              <a:rPr lang="hu-HU" dirty="0" err="1"/>
              <a:t>Barney</a:t>
            </a:r>
            <a:r>
              <a:rPr lang="hu-HU" dirty="0"/>
              <a:t> L. </a:t>
            </a:r>
            <a:r>
              <a:rPr lang="hu-HU" dirty="0" err="1"/>
              <a:t>Capehart</a:t>
            </a:r>
            <a:r>
              <a:rPr lang="hu-HU" dirty="0"/>
              <a:t>, </a:t>
            </a:r>
            <a:r>
              <a:rPr lang="hu-HU" dirty="0" err="1"/>
              <a:t>Wayne</a:t>
            </a:r>
            <a:r>
              <a:rPr lang="hu-HU" dirty="0"/>
              <a:t> C. Turner, William J. Kennedy, 2012, </a:t>
            </a:r>
            <a:r>
              <a:rPr lang="hu-HU" dirty="0" err="1"/>
              <a:t>page</a:t>
            </a:r>
            <a:r>
              <a:rPr lang="hu-HU" dirty="0"/>
              <a:t> 61</a:t>
            </a:r>
          </a:p>
        </p:txBody>
      </p:sp>
    </p:spTree>
    <p:extLst>
      <p:ext uri="{BB962C8B-B14F-4D97-AF65-F5344CB8AC3E}">
        <p14:creationId xmlns:p14="http://schemas.microsoft.com/office/powerpoint/2010/main" val="17386906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655433"/>
            <a:ext cx="10515600" cy="513019"/>
          </a:xfrm>
        </p:spPr>
        <p:txBody>
          <a:bodyPr>
            <a:noAutofit/>
          </a:bodyPr>
          <a:lstStyle/>
          <a:p>
            <a:r>
              <a:rPr lang="en-US" sz="3600" dirty="0">
                <a:solidFill>
                  <a:srgbClr val="C00000"/>
                </a:solidFill>
              </a:rPr>
              <a:t>Types and basic components of energy audit </a:t>
            </a:r>
            <a:endParaRPr lang="hu-HU" sz="3600" dirty="0">
              <a:solidFill>
                <a:srgbClr val="C00000"/>
              </a:solidFill>
            </a:endParaRPr>
          </a:p>
        </p:txBody>
      </p:sp>
      <p:sp>
        <p:nvSpPr>
          <p:cNvPr id="3" name="Tartalom helye 2"/>
          <p:cNvSpPr>
            <a:spLocks noGrp="1"/>
          </p:cNvSpPr>
          <p:nvPr>
            <p:ph idx="1"/>
          </p:nvPr>
        </p:nvSpPr>
        <p:spPr>
          <a:xfrm>
            <a:off x="426720" y="1280160"/>
            <a:ext cx="11190514" cy="4075612"/>
          </a:xfrm>
        </p:spPr>
        <p:txBody>
          <a:bodyPr>
            <a:normAutofit fontScale="92500" lnSpcReduction="20000"/>
          </a:bodyPr>
          <a:lstStyle/>
          <a:p>
            <a:pPr marL="0" indent="0">
              <a:buNone/>
            </a:pPr>
            <a:r>
              <a:rPr lang="en-US" dirty="0"/>
              <a:t>Depending on the type of facility, industrial processes, problems, purpose and scope of energy audits, energy audits can be classified into three groups:</a:t>
            </a:r>
            <a:endParaRPr lang="hu-HU" dirty="0"/>
          </a:p>
          <a:p>
            <a:pPr marL="457200" indent="-457200">
              <a:buFont typeface="+mj-lt"/>
              <a:buAutoNum type="arabicPeriod"/>
            </a:pPr>
            <a:r>
              <a:rPr lang="en-US" dirty="0"/>
              <a:t>Walk-through (or) preliminary energy audit</a:t>
            </a:r>
            <a:r>
              <a:rPr lang="hu-HU" dirty="0"/>
              <a:t>: it </a:t>
            </a:r>
            <a:r>
              <a:rPr lang="en-US" dirty="0"/>
              <a:t>represents the simplest form of energy audit, which presents generally the basis for a simplified or extended energy audit. The analysis is made on the basis of a one-day visit and on the basis of energy consumption data collected through a questionnaire. </a:t>
            </a:r>
            <a:endParaRPr lang="hu-HU" dirty="0"/>
          </a:p>
          <a:p>
            <a:pPr marL="457200" indent="-457200">
              <a:buFont typeface="+mj-lt"/>
              <a:buAutoNum type="arabicPeriod"/>
            </a:pPr>
            <a:r>
              <a:rPr lang="en-US" dirty="0"/>
              <a:t>Simplified energy audit</a:t>
            </a:r>
            <a:r>
              <a:rPr lang="hu-HU" dirty="0"/>
              <a:t>: </a:t>
            </a:r>
            <a:r>
              <a:rPr lang="en-US" dirty="0"/>
              <a:t>following type in complexity is the simplified version, which is enough for simple and easy to understand buildings such as offices, small industrial processes, where it is not necessary to do many measurements and inquiries, because most of consumers are already known. </a:t>
            </a:r>
            <a:endParaRPr lang="hu-HU" dirty="0"/>
          </a:p>
          <a:p>
            <a:pPr marL="457200" indent="-457200">
              <a:buFont typeface="+mj-lt"/>
              <a:buAutoNum type="arabicPeriod"/>
            </a:pPr>
            <a:r>
              <a:rPr lang="en-US" dirty="0"/>
              <a:t>Extended energy audit</a:t>
            </a:r>
            <a:r>
              <a:rPr lang="hu-HU" dirty="0"/>
              <a:t>: it i</a:t>
            </a:r>
            <a:r>
              <a:rPr lang="en-US" dirty="0"/>
              <a:t>s the most common form of inspection, containing accurate economic indicators for recommended energy efficiency measures. The total consumption of energy products and electricity, according to all consumers, wherever possible. Extended energy audit constitutes a relevant basis for decision-making on investments by the management company or owners. </a:t>
            </a:r>
            <a:endParaRPr lang="hu-HU" dirty="0"/>
          </a:p>
          <a:p>
            <a:endParaRPr lang="hu-HU" dirty="0"/>
          </a:p>
        </p:txBody>
      </p:sp>
      <p:sp>
        <p:nvSpPr>
          <p:cNvPr id="4" name="Téglalap 3"/>
          <p:cNvSpPr/>
          <p:nvPr/>
        </p:nvSpPr>
        <p:spPr>
          <a:xfrm>
            <a:off x="191588" y="5467533"/>
            <a:ext cx="11425646" cy="461665"/>
          </a:xfrm>
          <a:prstGeom prst="rect">
            <a:avLst/>
          </a:prstGeom>
        </p:spPr>
        <p:txBody>
          <a:bodyPr wrap="square">
            <a:spAutoFit/>
          </a:bodyPr>
          <a:lstStyle/>
          <a:p>
            <a:r>
              <a:rPr lang="hu-HU" sz="1200" dirty="0" err="1"/>
              <a:t>Source</a:t>
            </a:r>
            <a:r>
              <a:rPr lang="hu-HU" sz="1200" dirty="0"/>
              <a:t>: INTERREG CENTRAL EUROPE 2014-2020 TOGETHER </a:t>
            </a:r>
            <a:r>
              <a:rPr lang="hu-HU" sz="1200" dirty="0" err="1"/>
              <a:t>TOwards</a:t>
            </a:r>
            <a:r>
              <a:rPr lang="hu-HU" sz="1200" dirty="0"/>
              <a:t> a </a:t>
            </a:r>
            <a:r>
              <a:rPr lang="hu-HU" sz="1200" dirty="0" err="1"/>
              <a:t>Goal</a:t>
            </a:r>
            <a:r>
              <a:rPr lang="hu-HU" sz="1200" dirty="0"/>
              <a:t> of </a:t>
            </a:r>
            <a:r>
              <a:rPr lang="hu-HU" sz="1200" dirty="0" err="1"/>
              <a:t>Efficiency</a:t>
            </a:r>
            <a:r>
              <a:rPr lang="hu-HU" sz="1200" dirty="0"/>
              <a:t> </a:t>
            </a:r>
            <a:r>
              <a:rPr lang="hu-HU" sz="1200" dirty="0" err="1"/>
              <a:t>THrough</a:t>
            </a:r>
            <a:r>
              <a:rPr lang="hu-HU" sz="1200" dirty="0"/>
              <a:t> </a:t>
            </a:r>
            <a:r>
              <a:rPr lang="hu-HU" sz="1200" dirty="0" err="1"/>
              <a:t>Energy</a:t>
            </a:r>
            <a:r>
              <a:rPr lang="hu-HU" sz="1200" dirty="0"/>
              <a:t> </a:t>
            </a:r>
            <a:r>
              <a:rPr lang="hu-HU" sz="1200" dirty="0" err="1"/>
              <a:t>Reduction</a:t>
            </a:r>
            <a:r>
              <a:rPr lang="hu-HU" sz="1200" dirty="0"/>
              <a:t>. </a:t>
            </a:r>
            <a:r>
              <a:rPr lang="hu-HU" sz="1200" dirty="0" err="1"/>
              <a:t>Step-by-step</a:t>
            </a:r>
            <a:r>
              <a:rPr lang="hu-HU" sz="1200" dirty="0"/>
              <a:t> </a:t>
            </a:r>
            <a:r>
              <a:rPr lang="hu-HU" sz="1200" dirty="0" err="1"/>
              <a:t>procedures</a:t>
            </a:r>
            <a:r>
              <a:rPr lang="hu-HU" sz="1200" dirty="0"/>
              <a:t>’ </a:t>
            </a:r>
            <a:r>
              <a:rPr lang="hu-HU" sz="1200" dirty="0" err="1"/>
              <a:t>handbook</a:t>
            </a:r>
            <a:r>
              <a:rPr lang="hu-HU" sz="1200" dirty="0"/>
              <a:t> </a:t>
            </a:r>
            <a:r>
              <a:rPr lang="hu-HU" sz="1200" dirty="0" err="1"/>
              <a:t>for</a:t>
            </a:r>
            <a:r>
              <a:rPr lang="hu-HU" sz="1200" dirty="0"/>
              <a:t> </a:t>
            </a:r>
            <a:r>
              <a:rPr lang="hu-HU" sz="1200" dirty="0" err="1"/>
              <a:t>EnMS</a:t>
            </a:r>
            <a:r>
              <a:rPr lang="hu-HU" sz="1200" dirty="0"/>
              <a:t> in </a:t>
            </a:r>
            <a:r>
              <a:rPr lang="hu-HU" sz="1200" dirty="0" err="1"/>
              <a:t>public</a:t>
            </a:r>
            <a:r>
              <a:rPr lang="hu-HU" sz="1200" dirty="0"/>
              <a:t> </a:t>
            </a:r>
            <a:r>
              <a:rPr lang="hu-HU" sz="1200" dirty="0" err="1"/>
              <a:t>buildings</a:t>
            </a:r>
            <a:r>
              <a:rPr lang="hu-HU" sz="1200" dirty="0"/>
              <a:t> D.T2.1.5, </a:t>
            </a:r>
            <a:r>
              <a:rPr lang="hu-HU" sz="1200" dirty="0" err="1"/>
              <a:t>page</a:t>
            </a:r>
            <a:r>
              <a:rPr lang="hu-HU" sz="1200" dirty="0"/>
              <a:t> 22</a:t>
            </a:r>
          </a:p>
        </p:txBody>
      </p:sp>
    </p:spTree>
    <p:extLst>
      <p:ext uri="{BB962C8B-B14F-4D97-AF65-F5344CB8AC3E}">
        <p14:creationId xmlns:p14="http://schemas.microsoft.com/office/powerpoint/2010/main" val="2773336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579121"/>
            <a:ext cx="10515600" cy="313448"/>
          </a:xfrm>
        </p:spPr>
        <p:txBody>
          <a:bodyPr>
            <a:noAutofit/>
          </a:bodyPr>
          <a:lstStyle/>
          <a:p>
            <a:r>
              <a:rPr lang="en-US" sz="2800" dirty="0">
                <a:solidFill>
                  <a:srgbClr val="C00000"/>
                </a:solidFill>
              </a:rPr>
              <a:t>Energy audit for Public Institutions </a:t>
            </a:r>
            <a:endParaRPr lang="hu-HU" sz="2800" dirty="0">
              <a:solidFill>
                <a:srgbClr val="C00000"/>
              </a:solidFill>
            </a:endParaRPr>
          </a:p>
        </p:txBody>
      </p:sp>
      <p:sp>
        <p:nvSpPr>
          <p:cNvPr id="3" name="Tartalom helye 2"/>
          <p:cNvSpPr>
            <a:spLocks noGrp="1"/>
          </p:cNvSpPr>
          <p:nvPr>
            <p:ph idx="1"/>
          </p:nvPr>
        </p:nvSpPr>
        <p:spPr>
          <a:xfrm>
            <a:off x="450941" y="976338"/>
            <a:ext cx="11430000" cy="4329612"/>
          </a:xfrm>
        </p:spPr>
        <p:txBody>
          <a:bodyPr>
            <a:noAutofit/>
          </a:bodyPr>
          <a:lstStyle/>
          <a:p>
            <a:pPr marL="0" indent="0">
              <a:buNone/>
            </a:pPr>
            <a:r>
              <a:rPr lang="en-US" sz="1800" dirty="0"/>
              <a:t>Extended version of energy audit is an appropriate decision in case of public buildings for the following reasons: </a:t>
            </a:r>
            <a:endParaRPr lang="hu-HU" sz="1800" dirty="0"/>
          </a:p>
          <a:p>
            <a:r>
              <a:rPr lang="en-US" sz="1800" dirty="0"/>
              <a:t>Public buildings are in most cases large and complicated structures, which are though to investigate (it takes a lot of time and knowledge of the buildings). </a:t>
            </a:r>
            <a:endParaRPr lang="hu-HU" sz="1800" dirty="0"/>
          </a:p>
          <a:p>
            <a:r>
              <a:rPr lang="en-US" sz="1800" dirty="0"/>
              <a:t>There are usually complicated HVAC systems in order to ensure a comfortable indoor environment and to provide the requirements of different special areas (swimming pool, theatre, museum, etc.) </a:t>
            </a:r>
            <a:endParaRPr lang="hu-HU" sz="1800" dirty="0"/>
          </a:p>
          <a:p>
            <a:r>
              <a:rPr lang="en-US" sz="1800" dirty="0"/>
              <a:t>Mixed structure of users (regular users and visitors). </a:t>
            </a:r>
            <a:endParaRPr lang="hu-HU" sz="1800" dirty="0"/>
          </a:p>
          <a:p>
            <a:pPr marL="0" indent="0">
              <a:buNone/>
            </a:pPr>
            <a:r>
              <a:rPr lang="en-US" sz="1800" dirty="0"/>
              <a:t>While the details of energy audits vary between different building types, the basic elements stay the same for all energy audits: </a:t>
            </a:r>
            <a:endParaRPr lang="hu-HU" sz="1800" dirty="0"/>
          </a:p>
          <a:p>
            <a:pPr marL="457200" indent="-457200">
              <a:buFont typeface="+mj-lt"/>
              <a:buAutoNum type="arabicPeriod"/>
            </a:pPr>
            <a:r>
              <a:rPr lang="en-US" sz="1800" dirty="0"/>
              <a:t>Initial contact and a preliminary meeting. </a:t>
            </a:r>
            <a:endParaRPr lang="hu-HU" sz="1800" dirty="0"/>
          </a:p>
          <a:p>
            <a:pPr marL="457200" indent="-457200">
              <a:buFont typeface="+mj-lt"/>
              <a:buAutoNum type="arabicPeriod"/>
            </a:pPr>
            <a:r>
              <a:rPr lang="en-US" sz="1800" dirty="0"/>
              <a:t>Data collection - analysis of the energy situation and energy management. </a:t>
            </a:r>
            <a:endParaRPr lang="hu-HU" sz="1800" dirty="0"/>
          </a:p>
          <a:p>
            <a:pPr marL="457200" indent="-457200">
              <a:buFont typeface="+mj-lt"/>
              <a:buAutoNum type="arabicPeriod"/>
            </a:pPr>
            <a:r>
              <a:rPr lang="en-US" sz="1800" dirty="0"/>
              <a:t>Fieldwork. </a:t>
            </a:r>
            <a:endParaRPr lang="hu-HU" sz="1800" dirty="0"/>
          </a:p>
          <a:p>
            <a:pPr marL="457200" indent="-457200">
              <a:buFont typeface="+mj-lt"/>
              <a:buAutoNum type="arabicPeriod"/>
            </a:pPr>
            <a:r>
              <a:rPr lang="en-US" sz="1800" dirty="0"/>
              <a:t>Analysis of gathered information and selection of potential energy efficiency measures.</a:t>
            </a:r>
            <a:endParaRPr lang="hu-HU" sz="1800" dirty="0"/>
          </a:p>
          <a:p>
            <a:pPr marL="457200" indent="-457200">
              <a:buFont typeface="+mj-lt"/>
              <a:buAutoNum type="arabicPeriod"/>
            </a:pPr>
            <a:r>
              <a:rPr lang="en-US" sz="1800" dirty="0"/>
              <a:t>Report. </a:t>
            </a:r>
            <a:endParaRPr lang="hu-HU" sz="1800" dirty="0"/>
          </a:p>
          <a:p>
            <a:pPr marL="457200" indent="-457200">
              <a:buFont typeface="+mj-lt"/>
              <a:buAutoNum type="arabicPeriod"/>
            </a:pPr>
            <a:r>
              <a:rPr lang="en-US" sz="1800" dirty="0"/>
              <a:t>Final meeting and presentation of energy audit report. </a:t>
            </a:r>
            <a:endParaRPr lang="hu-HU" sz="1800" dirty="0"/>
          </a:p>
        </p:txBody>
      </p:sp>
      <p:sp>
        <p:nvSpPr>
          <p:cNvPr id="4" name="Téglalap 3"/>
          <p:cNvSpPr/>
          <p:nvPr/>
        </p:nvSpPr>
        <p:spPr>
          <a:xfrm>
            <a:off x="6664960" y="5389719"/>
            <a:ext cx="5104674" cy="646331"/>
          </a:xfrm>
          <a:prstGeom prst="rect">
            <a:avLst/>
          </a:prstGeom>
        </p:spPr>
        <p:txBody>
          <a:bodyPr wrap="square">
            <a:spAutoFit/>
          </a:bodyPr>
          <a:lstStyle/>
          <a:p>
            <a:r>
              <a:rPr lang="hu-HU" sz="1200" i="1" dirty="0" err="1"/>
              <a:t>Source</a:t>
            </a:r>
            <a:r>
              <a:rPr lang="hu-HU" sz="1200" i="1" dirty="0"/>
              <a:t>: INTERREG CENTRAL EUROPE 2014-2020 TOGETHER </a:t>
            </a:r>
            <a:r>
              <a:rPr lang="hu-HU" sz="1200" i="1" dirty="0" err="1"/>
              <a:t>TOwards</a:t>
            </a:r>
            <a:r>
              <a:rPr lang="hu-HU" sz="1200" i="1" dirty="0"/>
              <a:t> a </a:t>
            </a:r>
            <a:r>
              <a:rPr lang="hu-HU" sz="1200" i="1" dirty="0" err="1"/>
              <a:t>Goal</a:t>
            </a:r>
            <a:r>
              <a:rPr lang="hu-HU" sz="1200" i="1" dirty="0"/>
              <a:t> of </a:t>
            </a:r>
            <a:r>
              <a:rPr lang="hu-HU" sz="1200" i="1" dirty="0" err="1"/>
              <a:t>Efficiency</a:t>
            </a:r>
            <a:r>
              <a:rPr lang="hu-HU" sz="1200" i="1" dirty="0"/>
              <a:t> </a:t>
            </a:r>
            <a:r>
              <a:rPr lang="hu-HU" sz="1200" i="1" dirty="0" err="1"/>
              <a:t>THrough</a:t>
            </a:r>
            <a:r>
              <a:rPr lang="hu-HU" sz="1200" i="1" dirty="0"/>
              <a:t> </a:t>
            </a:r>
            <a:r>
              <a:rPr lang="hu-HU" sz="1200" i="1" dirty="0" err="1"/>
              <a:t>Energy</a:t>
            </a:r>
            <a:r>
              <a:rPr lang="hu-HU" sz="1200" i="1" dirty="0"/>
              <a:t> </a:t>
            </a:r>
            <a:r>
              <a:rPr lang="hu-HU" sz="1200" i="1" dirty="0" err="1"/>
              <a:t>Reduction</a:t>
            </a:r>
            <a:r>
              <a:rPr lang="hu-HU" sz="1200" i="1" dirty="0"/>
              <a:t>. </a:t>
            </a:r>
            <a:r>
              <a:rPr lang="hu-HU" sz="1200" i="1" dirty="0" err="1"/>
              <a:t>Step-by-step</a:t>
            </a:r>
            <a:r>
              <a:rPr lang="hu-HU" sz="1200" i="1" dirty="0"/>
              <a:t> </a:t>
            </a:r>
            <a:r>
              <a:rPr lang="hu-HU" sz="1200" i="1" dirty="0" err="1"/>
              <a:t>procedures</a:t>
            </a:r>
            <a:r>
              <a:rPr lang="hu-HU" sz="1200" i="1" dirty="0"/>
              <a:t>’ </a:t>
            </a:r>
            <a:r>
              <a:rPr lang="hu-HU" sz="1200" i="1" dirty="0" err="1"/>
              <a:t>handbook</a:t>
            </a:r>
            <a:r>
              <a:rPr lang="hu-HU" sz="1200" i="1" dirty="0"/>
              <a:t> </a:t>
            </a:r>
            <a:r>
              <a:rPr lang="hu-HU" sz="1200" i="1" dirty="0" err="1"/>
              <a:t>for</a:t>
            </a:r>
            <a:r>
              <a:rPr lang="hu-HU" sz="1200" i="1" dirty="0"/>
              <a:t> </a:t>
            </a:r>
            <a:r>
              <a:rPr lang="hu-HU" sz="1200" i="1" dirty="0" err="1"/>
              <a:t>EnMS</a:t>
            </a:r>
            <a:r>
              <a:rPr lang="hu-HU" sz="1200" i="1" dirty="0"/>
              <a:t> in </a:t>
            </a:r>
            <a:r>
              <a:rPr lang="hu-HU" sz="1200" i="1" dirty="0" err="1"/>
              <a:t>public</a:t>
            </a:r>
            <a:r>
              <a:rPr lang="hu-HU" sz="1200" i="1" dirty="0"/>
              <a:t> </a:t>
            </a:r>
            <a:r>
              <a:rPr lang="hu-HU" sz="1200" i="1" dirty="0" err="1"/>
              <a:t>buildings</a:t>
            </a:r>
            <a:r>
              <a:rPr lang="hu-HU" sz="1200" i="1" dirty="0"/>
              <a:t> D.T2.1.5, </a:t>
            </a:r>
            <a:r>
              <a:rPr lang="hu-HU" sz="1200" i="1" dirty="0" err="1"/>
              <a:t>page</a:t>
            </a:r>
            <a:r>
              <a:rPr lang="hu-HU" sz="1200" i="1" dirty="0"/>
              <a:t> 22</a:t>
            </a:r>
          </a:p>
        </p:txBody>
      </p:sp>
    </p:spTree>
    <p:extLst>
      <p:ext uri="{BB962C8B-B14F-4D97-AF65-F5344CB8AC3E}">
        <p14:creationId xmlns:p14="http://schemas.microsoft.com/office/powerpoint/2010/main" val="23200875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1524000" y="2235200"/>
            <a:ext cx="9144000" cy="2387600"/>
          </a:xfrm>
        </p:spPr>
        <p:txBody>
          <a:bodyPr>
            <a:noAutofit/>
          </a:bodyPr>
          <a:lstStyle/>
          <a:p>
            <a:r>
              <a:rPr lang="en-US" sz="4400" dirty="0">
                <a:solidFill>
                  <a:srgbClr val="C00000"/>
                </a:solidFill>
              </a:rPr>
              <a:t>Fuel and energy balance. Specific consumption of fuel and energy. Main consumers of energy resources in public institutions. Rationing of costs (specific costs) of fuel and energy resources. Energy Audit</a:t>
            </a:r>
            <a:endParaRPr lang="hu-HU" sz="4400" dirty="0">
              <a:solidFill>
                <a:srgbClr val="C00000"/>
              </a:solidFill>
            </a:endParaRPr>
          </a:p>
        </p:txBody>
      </p:sp>
    </p:spTree>
    <p:extLst>
      <p:ext uri="{BB962C8B-B14F-4D97-AF65-F5344CB8AC3E}">
        <p14:creationId xmlns:p14="http://schemas.microsoft.com/office/powerpoint/2010/main" val="2553397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838200" y="682689"/>
            <a:ext cx="10515600" cy="513019"/>
          </a:xfrm>
        </p:spPr>
        <p:txBody>
          <a:bodyPr>
            <a:normAutofit fontScale="90000"/>
          </a:bodyPr>
          <a:lstStyle/>
          <a:p>
            <a:r>
              <a:rPr lang="en-US" dirty="0">
                <a:solidFill>
                  <a:srgbClr val="C00000"/>
                </a:solidFill>
              </a:rPr>
              <a:t>The </a:t>
            </a:r>
            <a:r>
              <a:rPr lang="hu-HU" dirty="0" err="1">
                <a:solidFill>
                  <a:srgbClr val="C00000"/>
                </a:solidFill>
              </a:rPr>
              <a:t>types</a:t>
            </a:r>
            <a:r>
              <a:rPr lang="hu-HU" dirty="0">
                <a:solidFill>
                  <a:srgbClr val="C00000"/>
                </a:solidFill>
              </a:rPr>
              <a:t> of </a:t>
            </a:r>
            <a:r>
              <a:rPr lang="en-US" dirty="0">
                <a:solidFill>
                  <a:srgbClr val="C00000"/>
                </a:solidFill>
              </a:rPr>
              <a:t>measures</a:t>
            </a:r>
            <a:endParaRPr lang="hu-HU" dirty="0">
              <a:solidFill>
                <a:srgbClr val="C00000"/>
              </a:solidFill>
            </a:endParaRPr>
          </a:p>
        </p:txBody>
      </p:sp>
      <p:sp>
        <p:nvSpPr>
          <p:cNvPr id="3" name="Tartalom helye 2"/>
          <p:cNvSpPr>
            <a:spLocks noGrp="1"/>
          </p:cNvSpPr>
          <p:nvPr>
            <p:ph idx="1"/>
          </p:nvPr>
        </p:nvSpPr>
        <p:spPr>
          <a:xfrm>
            <a:off x="838200" y="1480841"/>
            <a:ext cx="10515600" cy="3436599"/>
          </a:xfrm>
        </p:spPr>
        <p:txBody>
          <a:bodyPr>
            <a:normAutofit/>
          </a:bodyPr>
          <a:lstStyle/>
          <a:p>
            <a:r>
              <a:rPr lang="en-US" dirty="0"/>
              <a:t>A range of measures are broadly divided into organizational and investment ones.</a:t>
            </a:r>
            <a:endParaRPr lang="hu-HU" dirty="0"/>
          </a:p>
          <a:p>
            <a:r>
              <a:rPr lang="en-US" dirty="0"/>
              <a:t>All measures have to be considered from feasibility and financial point of view. </a:t>
            </a:r>
            <a:endParaRPr lang="hu-HU" dirty="0"/>
          </a:p>
          <a:p>
            <a:r>
              <a:rPr lang="en-US" dirty="0"/>
              <a:t>Organizational measures are not normally do requiring financial input, or the required amount is insignificant compared to the possible energy reduction and savings. Therefore, these measures are feasible in the short term and allow small and medium-sized savings. </a:t>
            </a:r>
            <a:endParaRPr lang="hu-HU" dirty="0"/>
          </a:p>
          <a:p>
            <a:r>
              <a:rPr lang="hu-HU" dirty="0"/>
              <a:t>I</a:t>
            </a:r>
            <a:r>
              <a:rPr lang="en-US" dirty="0" err="1"/>
              <a:t>nvestment</a:t>
            </a:r>
            <a:r>
              <a:rPr lang="en-US" dirty="0"/>
              <a:t> measures which involve financial input have to be evaluated by the auditor with regards to the payback period and the possibility of implementation. </a:t>
            </a:r>
            <a:endParaRPr lang="hu-HU" dirty="0"/>
          </a:p>
        </p:txBody>
      </p:sp>
      <p:sp>
        <p:nvSpPr>
          <p:cNvPr id="4" name="Téglalap 3"/>
          <p:cNvSpPr/>
          <p:nvPr/>
        </p:nvSpPr>
        <p:spPr>
          <a:xfrm>
            <a:off x="3890645" y="5478328"/>
            <a:ext cx="7756434" cy="461665"/>
          </a:xfrm>
          <a:prstGeom prst="rect">
            <a:avLst/>
          </a:prstGeom>
        </p:spPr>
        <p:txBody>
          <a:bodyPr wrap="square">
            <a:spAutoFit/>
          </a:bodyPr>
          <a:lstStyle/>
          <a:p>
            <a:r>
              <a:rPr lang="hu-HU" sz="1200" i="1" dirty="0" err="1"/>
              <a:t>Source</a:t>
            </a:r>
            <a:r>
              <a:rPr lang="hu-HU" sz="1200" i="1" dirty="0"/>
              <a:t>: INTERREG CENTRAL EUROPE 2014-2020 TOGETHER </a:t>
            </a:r>
            <a:r>
              <a:rPr lang="hu-HU" sz="1200" i="1" dirty="0" err="1"/>
              <a:t>TOwards</a:t>
            </a:r>
            <a:r>
              <a:rPr lang="hu-HU" sz="1200" i="1" dirty="0"/>
              <a:t> a </a:t>
            </a:r>
            <a:r>
              <a:rPr lang="hu-HU" sz="1200" i="1" dirty="0" err="1"/>
              <a:t>Goal</a:t>
            </a:r>
            <a:r>
              <a:rPr lang="hu-HU" sz="1200" i="1" dirty="0"/>
              <a:t> of </a:t>
            </a:r>
            <a:r>
              <a:rPr lang="hu-HU" sz="1200" i="1" dirty="0" err="1"/>
              <a:t>Efficiency</a:t>
            </a:r>
            <a:r>
              <a:rPr lang="hu-HU" sz="1200" i="1" dirty="0"/>
              <a:t> </a:t>
            </a:r>
            <a:r>
              <a:rPr lang="hu-HU" sz="1200" i="1" dirty="0" err="1"/>
              <a:t>THrough</a:t>
            </a:r>
            <a:r>
              <a:rPr lang="hu-HU" sz="1200" i="1" dirty="0"/>
              <a:t> </a:t>
            </a:r>
            <a:r>
              <a:rPr lang="hu-HU" sz="1200" i="1" dirty="0" err="1"/>
              <a:t>Energy</a:t>
            </a:r>
            <a:r>
              <a:rPr lang="hu-HU" sz="1200" i="1" dirty="0"/>
              <a:t> </a:t>
            </a:r>
            <a:r>
              <a:rPr lang="hu-HU" sz="1200" i="1" dirty="0" err="1"/>
              <a:t>Reduction</a:t>
            </a:r>
            <a:r>
              <a:rPr lang="hu-HU" sz="1200" i="1" dirty="0"/>
              <a:t>. </a:t>
            </a:r>
            <a:r>
              <a:rPr lang="hu-HU" sz="1200" i="1" dirty="0" err="1"/>
              <a:t>Step-by-step</a:t>
            </a:r>
            <a:r>
              <a:rPr lang="hu-HU" sz="1200" i="1" dirty="0"/>
              <a:t> </a:t>
            </a:r>
            <a:r>
              <a:rPr lang="hu-HU" sz="1200" i="1" dirty="0" err="1"/>
              <a:t>procedures</a:t>
            </a:r>
            <a:r>
              <a:rPr lang="hu-HU" sz="1200" i="1" dirty="0"/>
              <a:t>’ </a:t>
            </a:r>
            <a:r>
              <a:rPr lang="hu-HU" sz="1200" i="1" dirty="0" err="1"/>
              <a:t>handbook</a:t>
            </a:r>
            <a:r>
              <a:rPr lang="hu-HU" sz="1200" i="1" dirty="0"/>
              <a:t> </a:t>
            </a:r>
            <a:r>
              <a:rPr lang="hu-HU" sz="1200" i="1" dirty="0" err="1"/>
              <a:t>for</a:t>
            </a:r>
            <a:r>
              <a:rPr lang="hu-HU" sz="1200" i="1" dirty="0"/>
              <a:t> </a:t>
            </a:r>
            <a:r>
              <a:rPr lang="hu-HU" sz="1200" i="1" dirty="0" err="1"/>
              <a:t>EnMS</a:t>
            </a:r>
            <a:r>
              <a:rPr lang="hu-HU" sz="1200" i="1" dirty="0"/>
              <a:t> in </a:t>
            </a:r>
            <a:r>
              <a:rPr lang="hu-HU" sz="1200" i="1" dirty="0" err="1"/>
              <a:t>public</a:t>
            </a:r>
            <a:r>
              <a:rPr lang="hu-HU" sz="1200" i="1" dirty="0"/>
              <a:t> </a:t>
            </a:r>
            <a:r>
              <a:rPr lang="hu-HU" sz="1200" i="1" dirty="0" err="1"/>
              <a:t>buildings</a:t>
            </a:r>
            <a:r>
              <a:rPr lang="hu-HU" sz="1200" i="1" dirty="0"/>
              <a:t> D.T2.1.5, </a:t>
            </a:r>
            <a:r>
              <a:rPr lang="hu-HU" sz="1200" i="1" dirty="0" err="1"/>
              <a:t>page</a:t>
            </a:r>
            <a:r>
              <a:rPr lang="hu-HU" sz="1200" i="1" dirty="0"/>
              <a:t> 24</a:t>
            </a:r>
          </a:p>
        </p:txBody>
      </p:sp>
    </p:spTree>
    <p:extLst>
      <p:ext uri="{BB962C8B-B14F-4D97-AF65-F5344CB8AC3E}">
        <p14:creationId xmlns:p14="http://schemas.microsoft.com/office/powerpoint/2010/main" val="1461169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838200" y="682689"/>
            <a:ext cx="10515600" cy="513019"/>
          </a:xfrm>
        </p:spPr>
        <p:txBody>
          <a:bodyPr>
            <a:normAutofit fontScale="90000"/>
          </a:bodyPr>
          <a:lstStyle/>
          <a:p>
            <a:r>
              <a:rPr lang="en-US" dirty="0">
                <a:solidFill>
                  <a:srgbClr val="C00000"/>
                </a:solidFill>
              </a:rPr>
              <a:t>Main equipment for Energy Audit</a:t>
            </a:r>
            <a:endParaRPr lang="hu-HU" dirty="0">
              <a:solidFill>
                <a:srgbClr val="C00000"/>
              </a:solidFill>
            </a:endParaRPr>
          </a:p>
        </p:txBody>
      </p:sp>
      <p:sp>
        <p:nvSpPr>
          <p:cNvPr id="3" name="Tartalom helye 2"/>
          <p:cNvSpPr>
            <a:spLocks noGrp="1"/>
          </p:cNvSpPr>
          <p:nvPr>
            <p:ph idx="1"/>
          </p:nvPr>
        </p:nvSpPr>
        <p:spPr>
          <a:xfrm>
            <a:off x="137316" y="1653569"/>
            <a:ext cx="1238249" cy="746248"/>
          </a:xfrm>
        </p:spPr>
        <p:txBody>
          <a:bodyPr>
            <a:normAutofit/>
          </a:bodyPr>
          <a:lstStyle/>
          <a:p>
            <a:pPr marL="0" indent="0">
              <a:buNone/>
            </a:pPr>
            <a:r>
              <a:rPr lang="en-US" sz="2200" dirty="0"/>
              <a:t>Infrared Camera</a:t>
            </a:r>
            <a:endParaRPr lang="ru-RU" sz="2200" dirty="0"/>
          </a:p>
        </p:txBody>
      </p:sp>
      <p:pic>
        <p:nvPicPr>
          <p:cNvPr id="5" name="Picture 43" descr="http://www.pilsnet.com/shops/6035/images-goods/ti25.jpg">
            <a:extLst>
              <a:ext uri="{FF2B5EF4-FFF2-40B4-BE49-F238E27FC236}">
                <a16:creationId xmlns:a16="http://schemas.microsoft.com/office/drawing/2014/main" id="{B26E5880-0300-4751-B443-4D811A3138A5}"/>
              </a:ext>
            </a:extLst>
          </p:cNvPr>
          <p:cNvPicPr>
            <a:picLocks noChangeAspect="1" noChangeArrowheads="1"/>
          </p:cNvPicPr>
          <p:nvPr/>
        </p:nvPicPr>
        <p:blipFill>
          <a:blip r:embed="rId2" r:link="rId3" cstate="email">
            <a:extLst>
              <a:ext uri="{28A0092B-C50C-407E-A947-70E740481C1C}">
                <a14:useLocalDpi xmlns:a14="http://schemas.microsoft.com/office/drawing/2010/main"/>
              </a:ext>
            </a:extLst>
          </a:blip>
          <a:srcRect/>
          <a:stretch>
            <a:fillRect/>
          </a:stretch>
        </p:blipFill>
        <p:spPr bwMode="auto">
          <a:xfrm>
            <a:off x="1638298" y="1285875"/>
            <a:ext cx="1855787" cy="1704975"/>
          </a:xfrm>
          <a:prstGeom prst="rect">
            <a:avLst/>
          </a:prstGeom>
          <a:noFill/>
          <a:ln w="9525">
            <a:noFill/>
            <a:miter lim="800000"/>
            <a:headEnd/>
            <a:tailEnd/>
          </a:ln>
        </p:spPr>
      </p:pic>
      <p:pic>
        <p:nvPicPr>
          <p:cNvPr id="7" name="Picture 52" descr="Fluke-574-NI">
            <a:extLst>
              <a:ext uri="{FF2B5EF4-FFF2-40B4-BE49-F238E27FC236}">
                <a16:creationId xmlns:a16="http://schemas.microsoft.com/office/drawing/2014/main" id="{40588C33-6F97-46D5-9383-DC68413C362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87499" y="3295031"/>
            <a:ext cx="1957387" cy="1603375"/>
          </a:xfrm>
          <a:prstGeom prst="rect">
            <a:avLst/>
          </a:prstGeom>
          <a:noFill/>
          <a:ln w="9525">
            <a:noFill/>
            <a:miter lim="800000"/>
            <a:headEnd/>
            <a:tailEnd/>
          </a:ln>
        </p:spPr>
      </p:pic>
      <p:sp>
        <p:nvSpPr>
          <p:cNvPr id="8" name="Tartalom helye 2">
            <a:extLst>
              <a:ext uri="{FF2B5EF4-FFF2-40B4-BE49-F238E27FC236}">
                <a16:creationId xmlns:a16="http://schemas.microsoft.com/office/drawing/2014/main" id="{32CD538A-A412-4109-825D-F48DED39A05F}"/>
              </a:ext>
            </a:extLst>
          </p:cNvPr>
          <p:cNvSpPr txBox="1">
            <a:spLocks/>
          </p:cNvSpPr>
          <p:nvPr/>
        </p:nvSpPr>
        <p:spPr>
          <a:xfrm>
            <a:off x="114301" y="3627465"/>
            <a:ext cx="1409700" cy="93850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Infrared Pyrometer</a:t>
            </a:r>
            <a:endParaRPr lang="hu-HU" dirty="0"/>
          </a:p>
        </p:txBody>
      </p:sp>
      <p:pic>
        <p:nvPicPr>
          <p:cNvPr id="9" name="Picture 2" descr="Пов’язане зображення">
            <a:extLst>
              <a:ext uri="{FF2B5EF4-FFF2-40B4-BE49-F238E27FC236}">
                <a16:creationId xmlns:a16="http://schemas.microsoft.com/office/drawing/2014/main" id="{4271B86B-906F-4AC1-8060-90B21F66A43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559896" y="1311152"/>
            <a:ext cx="1760240" cy="143108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3383061-BD26-4B75-B372-F3F7BCBFAC39}"/>
              </a:ext>
            </a:extLst>
          </p:cNvPr>
          <p:cNvSpPr txBox="1"/>
          <p:nvPr/>
        </p:nvSpPr>
        <p:spPr>
          <a:xfrm>
            <a:off x="4019550" y="1472695"/>
            <a:ext cx="1724025" cy="1107996"/>
          </a:xfrm>
          <a:prstGeom prst="rect">
            <a:avLst/>
          </a:prstGeom>
          <a:noFill/>
        </p:spPr>
        <p:txBody>
          <a:bodyPr wrap="square">
            <a:spAutoFit/>
          </a:bodyPr>
          <a:lstStyle/>
          <a:p>
            <a:pPr marL="0" indent="0">
              <a:buNone/>
            </a:pPr>
            <a:r>
              <a:rPr lang="en-US" sz="2200" dirty="0"/>
              <a:t>T</a:t>
            </a:r>
            <a:r>
              <a:rPr lang="hu-HU" sz="2200" dirty="0"/>
              <a:t>hermal </a:t>
            </a:r>
            <a:r>
              <a:rPr lang="en-US" sz="2200" dirty="0"/>
              <a:t>C</a:t>
            </a:r>
            <a:r>
              <a:rPr lang="hu-HU" sz="2200" dirty="0"/>
              <a:t>onductivity </a:t>
            </a:r>
            <a:r>
              <a:rPr lang="en-US" sz="2200" dirty="0"/>
              <a:t>M</a:t>
            </a:r>
            <a:r>
              <a:rPr lang="hu-HU" sz="2200" dirty="0"/>
              <a:t>eter</a:t>
            </a:r>
          </a:p>
        </p:txBody>
      </p:sp>
      <p:pic>
        <p:nvPicPr>
          <p:cNvPr id="11" name="Picture 4" descr="Нові фото 2008_2009 114">
            <a:extLst>
              <a:ext uri="{FF2B5EF4-FFF2-40B4-BE49-F238E27FC236}">
                <a16:creationId xmlns:a16="http://schemas.microsoft.com/office/drawing/2014/main" id="{239D5240-5C97-4BD9-8F23-68839CB97F35}"/>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31296" y="3554737"/>
            <a:ext cx="1822190" cy="101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11">
            <a:extLst>
              <a:ext uri="{FF2B5EF4-FFF2-40B4-BE49-F238E27FC236}">
                <a16:creationId xmlns:a16="http://schemas.microsoft.com/office/drawing/2014/main" id="{85D7F2D7-75E5-4064-BA64-DD5EDF2BF037}"/>
              </a:ext>
            </a:extLst>
          </p:cNvPr>
          <p:cNvSpPr txBox="1"/>
          <p:nvPr/>
        </p:nvSpPr>
        <p:spPr>
          <a:xfrm>
            <a:off x="3976042" y="3429000"/>
            <a:ext cx="1583854" cy="1785104"/>
          </a:xfrm>
          <a:prstGeom prst="rect">
            <a:avLst/>
          </a:prstGeom>
          <a:noFill/>
        </p:spPr>
        <p:txBody>
          <a:bodyPr wrap="square">
            <a:spAutoFit/>
          </a:bodyPr>
          <a:lstStyle/>
          <a:p>
            <a:pPr marL="0" indent="0">
              <a:buNone/>
            </a:pPr>
            <a:r>
              <a:rPr lang="en-US" sz="2200" dirty="0"/>
              <a:t>Special Complex for Audit of  Electrical Facilities</a:t>
            </a:r>
            <a:endParaRPr lang="hu-HU" sz="2200" dirty="0"/>
          </a:p>
        </p:txBody>
      </p:sp>
      <p:sp>
        <p:nvSpPr>
          <p:cNvPr id="14" name="TextBox 13">
            <a:extLst>
              <a:ext uri="{FF2B5EF4-FFF2-40B4-BE49-F238E27FC236}">
                <a16:creationId xmlns:a16="http://schemas.microsoft.com/office/drawing/2014/main" id="{1B596B5A-91FF-4866-A186-D3594B8E0378}"/>
              </a:ext>
            </a:extLst>
          </p:cNvPr>
          <p:cNvSpPr txBox="1"/>
          <p:nvPr/>
        </p:nvSpPr>
        <p:spPr>
          <a:xfrm>
            <a:off x="7897404" y="1472695"/>
            <a:ext cx="1724025" cy="1107996"/>
          </a:xfrm>
          <a:prstGeom prst="rect">
            <a:avLst/>
          </a:prstGeom>
          <a:noFill/>
        </p:spPr>
        <p:txBody>
          <a:bodyPr wrap="square">
            <a:spAutoFit/>
          </a:bodyPr>
          <a:lstStyle/>
          <a:p>
            <a:pPr marL="0" indent="0">
              <a:buNone/>
            </a:pPr>
            <a:r>
              <a:rPr lang="en-US" sz="2200" dirty="0"/>
              <a:t>Humidity and </a:t>
            </a:r>
            <a:r>
              <a:rPr lang="en-US" sz="2200" dirty="0" err="1"/>
              <a:t>TemperatureM</a:t>
            </a:r>
            <a:r>
              <a:rPr lang="hu-HU" sz="2200" dirty="0"/>
              <a:t>eter</a:t>
            </a:r>
          </a:p>
        </p:txBody>
      </p:sp>
      <p:pic>
        <p:nvPicPr>
          <p:cNvPr id="1026" name="Picture 2" descr="Anemometer for measuring air velocity and temperature [UNI-T UT363S] -  Schniebel Trading">
            <a:extLst>
              <a:ext uri="{FF2B5EF4-FFF2-40B4-BE49-F238E27FC236}">
                <a16:creationId xmlns:a16="http://schemas.microsoft.com/office/drawing/2014/main" id="{1655E551-A8C8-4010-A50C-CD1A6BAA5FFA}"/>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1429" y="2907864"/>
            <a:ext cx="2371725" cy="2371725"/>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BDA33D50-A688-4E5F-BFCE-73ADB7DCBE6E}"/>
              </a:ext>
            </a:extLst>
          </p:cNvPr>
          <p:cNvSpPr txBox="1"/>
          <p:nvPr/>
        </p:nvSpPr>
        <p:spPr>
          <a:xfrm>
            <a:off x="7948205" y="3554737"/>
            <a:ext cx="1724025" cy="430887"/>
          </a:xfrm>
          <a:prstGeom prst="rect">
            <a:avLst/>
          </a:prstGeom>
          <a:noFill/>
        </p:spPr>
        <p:txBody>
          <a:bodyPr wrap="square">
            <a:spAutoFit/>
          </a:bodyPr>
          <a:lstStyle/>
          <a:p>
            <a:pPr marL="0" indent="0">
              <a:buNone/>
            </a:pPr>
            <a:r>
              <a:rPr lang="en-US" sz="2200" dirty="0"/>
              <a:t>Anemometer</a:t>
            </a:r>
            <a:endParaRPr lang="hu-HU" sz="2200" dirty="0"/>
          </a:p>
        </p:txBody>
      </p:sp>
      <p:pic>
        <p:nvPicPr>
          <p:cNvPr id="1028" name="Picture 4" descr="Digital HTC HT-306 Humidity Temperature Meter, Rs 2970 /piece True Sense  Technologies | ID: 21281127455">
            <a:extLst>
              <a:ext uri="{FF2B5EF4-FFF2-40B4-BE49-F238E27FC236}">
                <a16:creationId xmlns:a16="http://schemas.microsoft.com/office/drawing/2014/main" id="{FBA7BB32-8B7B-4B2E-9494-A5040ED25A88}"/>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27171" y="934550"/>
            <a:ext cx="1760240" cy="17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590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ím 5"/>
          <p:cNvSpPr>
            <a:spLocks noGrp="1"/>
          </p:cNvSpPr>
          <p:nvPr>
            <p:ph type="title"/>
          </p:nvPr>
        </p:nvSpPr>
        <p:spPr>
          <a:xfrm>
            <a:off x="838200" y="682689"/>
            <a:ext cx="10515600" cy="513019"/>
          </a:xfrm>
        </p:spPr>
        <p:txBody>
          <a:bodyPr>
            <a:normAutofit fontScale="90000"/>
          </a:bodyPr>
          <a:lstStyle/>
          <a:p>
            <a:r>
              <a:rPr lang="en-US" dirty="0">
                <a:solidFill>
                  <a:srgbClr val="C00000"/>
                </a:solidFill>
              </a:rPr>
              <a:t>Specialized Software for Energy Audit</a:t>
            </a:r>
            <a:endParaRPr lang="hu-HU" dirty="0">
              <a:solidFill>
                <a:srgbClr val="C00000"/>
              </a:solidFill>
            </a:endParaRPr>
          </a:p>
        </p:txBody>
      </p:sp>
      <p:pic>
        <p:nvPicPr>
          <p:cNvPr id="18" name="Picture 2" descr="http://www.ensi.no/uploads/kundefiler/Software%20and%20Tools/EAB/01%20EAB%20startscreen_resize.jpg">
            <a:extLst>
              <a:ext uri="{FF2B5EF4-FFF2-40B4-BE49-F238E27FC236}">
                <a16:creationId xmlns:a16="http://schemas.microsoft.com/office/drawing/2014/main" id="{23F1AF2A-F7D4-4C93-8610-56167F1570C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84013" y="1255816"/>
            <a:ext cx="2509078" cy="173962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www.ensi.no/uploads/kundefiler/Software%20and%20Tools/EAB/02%20Heating_resize.jpg">
            <a:extLst>
              <a:ext uri="{FF2B5EF4-FFF2-40B4-BE49-F238E27FC236}">
                <a16:creationId xmlns:a16="http://schemas.microsoft.com/office/drawing/2014/main" id="{499E9642-6F93-4ACB-BF59-EA0FBC4371B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998424" y="1255816"/>
            <a:ext cx="4382339" cy="327799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www.ensi.no/uploads/kundefiler/Software%20and%20Tools/EAB/03%20EAB%20climate_resize.jpg">
            <a:extLst>
              <a:ext uri="{FF2B5EF4-FFF2-40B4-BE49-F238E27FC236}">
                <a16:creationId xmlns:a16="http://schemas.microsoft.com/office/drawing/2014/main" id="{97E6048C-941D-4230-8F18-2B3898641807}"/>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8380" y="2559534"/>
            <a:ext cx="2814711" cy="2920263"/>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8" descr="http://www.ensi.no/uploads/kundefiler/Software%20and%20Tools/EAB/04%20EAB%20measures_resize.jpg">
            <a:extLst>
              <a:ext uri="{FF2B5EF4-FFF2-40B4-BE49-F238E27FC236}">
                <a16:creationId xmlns:a16="http://schemas.microsoft.com/office/drawing/2014/main" id="{5B4EB58F-76AA-472B-98BD-5FEEE1A5991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376347" y="3274759"/>
            <a:ext cx="3845933" cy="263831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0" descr="http://www.ensi.no/uploads/kundefiler/Software%20and%20Tools/EAB/05%20EAB%20ETcurve_resize.jpg">
            <a:extLst>
              <a:ext uri="{FF2B5EF4-FFF2-40B4-BE49-F238E27FC236}">
                <a16:creationId xmlns:a16="http://schemas.microsoft.com/office/drawing/2014/main" id="{5CC56D71-8493-48E1-B624-1A90A85196B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82053" y="3517505"/>
            <a:ext cx="3435812" cy="237071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2" descr="http://www.ensi.no/uploads/kundefiler/Software%20and%20Tools/Energy%20Monitor/05%20Energy%20Monitor-results3_resize.jpg">
            <a:extLst>
              <a:ext uri="{FF2B5EF4-FFF2-40B4-BE49-F238E27FC236}">
                <a16:creationId xmlns:a16="http://schemas.microsoft.com/office/drawing/2014/main" id="{B21159CB-5AE2-4A06-9B99-7854DED1368C}"/>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782053" y="1262016"/>
            <a:ext cx="3165680" cy="21336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4" descr="http://www.ensi.no/uploads/kundefiler/Software%20and%20Tools/Database/02%20Database-Reports_resize.jpg">
            <a:extLst>
              <a:ext uri="{FF2B5EF4-FFF2-40B4-BE49-F238E27FC236}">
                <a16:creationId xmlns:a16="http://schemas.microsoft.com/office/drawing/2014/main" id="{24C77619-E1B3-4E1C-8FD0-4F63E8BB4940}"/>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50561" y="4521826"/>
            <a:ext cx="3774445" cy="148821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3053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81743" y="629135"/>
            <a:ext cx="10515600" cy="513019"/>
          </a:xfrm>
        </p:spPr>
        <p:txBody>
          <a:bodyPr>
            <a:noAutofit/>
          </a:bodyPr>
          <a:lstStyle/>
          <a:p>
            <a:r>
              <a:rPr lang="en-US" sz="3200" dirty="0">
                <a:solidFill>
                  <a:srgbClr val="C00000"/>
                </a:solidFill>
              </a:rPr>
              <a:t>The most common organizational and investment measures</a:t>
            </a:r>
            <a:endParaRPr lang="hu-HU" sz="3200" dirty="0">
              <a:solidFill>
                <a:srgbClr val="C00000"/>
              </a:solidFill>
            </a:endParaRPr>
          </a:p>
        </p:txBody>
      </p:sp>
      <p:pic>
        <p:nvPicPr>
          <p:cNvPr id="4" name="Tartalom helye 3"/>
          <p:cNvPicPr>
            <a:picLocks noGrp="1" noChangeAspect="1"/>
          </p:cNvPicPr>
          <p:nvPr>
            <p:ph idx="1"/>
          </p:nvPr>
        </p:nvPicPr>
        <p:blipFill>
          <a:blip r:embed="rId2"/>
          <a:stretch>
            <a:fillRect/>
          </a:stretch>
        </p:blipFill>
        <p:spPr>
          <a:xfrm>
            <a:off x="1112837" y="1142154"/>
            <a:ext cx="7324725" cy="1771650"/>
          </a:xfrm>
          <a:prstGeom prst="rect">
            <a:avLst/>
          </a:prstGeom>
        </p:spPr>
      </p:pic>
      <p:pic>
        <p:nvPicPr>
          <p:cNvPr id="5" name="Kép 4"/>
          <p:cNvPicPr>
            <a:picLocks noChangeAspect="1"/>
          </p:cNvPicPr>
          <p:nvPr/>
        </p:nvPicPr>
        <p:blipFill>
          <a:blip r:embed="rId3"/>
          <a:stretch>
            <a:fillRect/>
          </a:stretch>
        </p:blipFill>
        <p:spPr>
          <a:xfrm>
            <a:off x="1115013" y="2850728"/>
            <a:ext cx="7277100" cy="3448050"/>
          </a:xfrm>
          <a:prstGeom prst="rect">
            <a:avLst/>
          </a:prstGeom>
        </p:spPr>
      </p:pic>
      <p:sp>
        <p:nvSpPr>
          <p:cNvPr id="6" name="Téglalap 5"/>
          <p:cNvSpPr/>
          <p:nvPr/>
        </p:nvSpPr>
        <p:spPr>
          <a:xfrm>
            <a:off x="9514522" y="4319453"/>
            <a:ext cx="2734492" cy="1200329"/>
          </a:xfrm>
          <a:prstGeom prst="rect">
            <a:avLst/>
          </a:prstGeom>
        </p:spPr>
        <p:txBody>
          <a:bodyPr wrap="square">
            <a:spAutoFit/>
          </a:bodyPr>
          <a:lstStyle/>
          <a:p>
            <a:r>
              <a:rPr lang="hu-HU" sz="1200" i="1" dirty="0" err="1"/>
              <a:t>Source</a:t>
            </a:r>
            <a:r>
              <a:rPr lang="hu-HU" sz="1200" i="1" dirty="0"/>
              <a:t>: INTERREG CENTRAL EUROPE 2014-2020 TOGETHER </a:t>
            </a:r>
            <a:r>
              <a:rPr lang="hu-HU" sz="1200" i="1" dirty="0" err="1"/>
              <a:t>TOwards</a:t>
            </a:r>
            <a:r>
              <a:rPr lang="hu-HU" sz="1200" i="1" dirty="0"/>
              <a:t> a </a:t>
            </a:r>
            <a:r>
              <a:rPr lang="hu-HU" sz="1200" i="1" dirty="0" err="1"/>
              <a:t>Goal</a:t>
            </a:r>
            <a:r>
              <a:rPr lang="hu-HU" sz="1200" i="1" dirty="0"/>
              <a:t> of </a:t>
            </a:r>
            <a:r>
              <a:rPr lang="hu-HU" sz="1200" i="1" dirty="0" err="1"/>
              <a:t>Efficiency</a:t>
            </a:r>
            <a:r>
              <a:rPr lang="hu-HU" sz="1200" i="1" dirty="0"/>
              <a:t> </a:t>
            </a:r>
            <a:r>
              <a:rPr lang="hu-HU" sz="1200" i="1" dirty="0" err="1"/>
              <a:t>THrough</a:t>
            </a:r>
            <a:r>
              <a:rPr lang="hu-HU" sz="1200" i="1" dirty="0"/>
              <a:t> </a:t>
            </a:r>
            <a:r>
              <a:rPr lang="hu-HU" sz="1200" i="1" dirty="0" err="1"/>
              <a:t>Energy</a:t>
            </a:r>
            <a:r>
              <a:rPr lang="hu-HU" sz="1200" i="1" dirty="0"/>
              <a:t> </a:t>
            </a:r>
            <a:r>
              <a:rPr lang="hu-HU" sz="1200" i="1" dirty="0" err="1"/>
              <a:t>Reduction</a:t>
            </a:r>
            <a:r>
              <a:rPr lang="hu-HU" sz="1200" i="1" dirty="0"/>
              <a:t>. </a:t>
            </a:r>
            <a:r>
              <a:rPr lang="hu-HU" sz="1200" i="1" dirty="0" err="1"/>
              <a:t>Step-by-step</a:t>
            </a:r>
            <a:r>
              <a:rPr lang="hu-HU" sz="1200" i="1" dirty="0"/>
              <a:t> </a:t>
            </a:r>
            <a:r>
              <a:rPr lang="hu-HU" sz="1200" i="1" dirty="0" err="1"/>
              <a:t>procedures</a:t>
            </a:r>
            <a:r>
              <a:rPr lang="hu-HU" sz="1200" i="1" dirty="0"/>
              <a:t>’ </a:t>
            </a:r>
            <a:r>
              <a:rPr lang="hu-HU" sz="1200" i="1" dirty="0" err="1"/>
              <a:t>handbook</a:t>
            </a:r>
            <a:r>
              <a:rPr lang="hu-HU" sz="1200" i="1" dirty="0"/>
              <a:t> </a:t>
            </a:r>
            <a:r>
              <a:rPr lang="hu-HU" sz="1200" i="1" dirty="0" err="1"/>
              <a:t>for</a:t>
            </a:r>
            <a:r>
              <a:rPr lang="hu-HU" sz="1200" i="1" dirty="0"/>
              <a:t> </a:t>
            </a:r>
            <a:r>
              <a:rPr lang="hu-HU" sz="1200" i="1" dirty="0" err="1"/>
              <a:t>EnMS</a:t>
            </a:r>
            <a:r>
              <a:rPr lang="hu-HU" sz="1200" i="1" dirty="0"/>
              <a:t> in </a:t>
            </a:r>
            <a:r>
              <a:rPr lang="hu-HU" sz="1200" i="1" dirty="0" err="1"/>
              <a:t>public</a:t>
            </a:r>
            <a:r>
              <a:rPr lang="hu-HU" sz="1200" i="1" dirty="0"/>
              <a:t> </a:t>
            </a:r>
            <a:r>
              <a:rPr lang="hu-HU" sz="1200" i="1" dirty="0" err="1"/>
              <a:t>buildings</a:t>
            </a:r>
            <a:r>
              <a:rPr lang="hu-HU" sz="1200" i="1" dirty="0"/>
              <a:t> D.T2.1.5, </a:t>
            </a:r>
            <a:r>
              <a:rPr lang="hu-HU" sz="1200" i="1" dirty="0" err="1"/>
              <a:t>page</a:t>
            </a:r>
            <a:r>
              <a:rPr lang="hu-HU" sz="1200" i="1" dirty="0"/>
              <a:t> 24-25</a:t>
            </a:r>
          </a:p>
        </p:txBody>
      </p:sp>
    </p:spTree>
    <p:extLst>
      <p:ext uri="{BB962C8B-B14F-4D97-AF65-F5344CB8AC3E}">
        <p14:creationId xmlns:p14="http://schemas.microsoft.com/office/powerpoint/2010/main" val="223969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r>
              <a:rPr lang="hu-HU" dirty="0" err="1">
                <a:solidFill>
                  <a:srgbClr val="C00000"/>
                </a:solidFill>
              </a:rPr>
              <a:t>Energy</a:t>
            </a:r>
            <a:r>
              <a:rPr lang="hu-HU" dirty="0">
                <a:solidFill>
                  <a:srgbClr val="C00000"/>
                </a:solidFill>
              </a:rPr>
              <a:t> management </a:t>
            </a:r>
            <a:r>
              <a:rPr lang="hu-HU" dirty="0" err="1">
                <a:solidFill>
                  <a:srgbClr val="C00000"/>
                </a:solidFill>
              </a:rPr>
              <a:t>measures</a:t>
            </a:r>
            <a:r>
              <a:rPr lang="hu-HU" dirty="0">
                <a:solidFill>
                  <a:srgbClr val="C00000"/>
                </a:solidFill>
              </a:rPr>
              <a:t>: </a:t>
            </a:r>
            <a:br>
              <a:rPr lang="hu-HU" dirty="0">
                <a:solidFill>
                  <a:srgbClr val="C00000"/>
                </a:solidFill>
              </a:rPr>
            </a:br>
            <a:r>
              <a:rPr lang="hu-HU" dirty="0">
                <a:solidFill>
                  <a:srgbClr val="C00000"/>
                </a:solidFill>
              </a:rPr>
              <a:t>M</a:t>
            </a:r>
            <a:r>
              <a:rPr lang="en-US" dirty="0" err="1">
                <a:solidFill>
                  <a:srgbClr val="C00000"/>
                </a:solidFill>
              </a:rPr>
              <a:t>easuring</a:t>
            </a:r>
            <a:r>
              <a:rPr lang="en-US" dirty="0">
                <a:solidFill>
                  <a:srgbClr val="C00000"/>
                </a:solidFill>
              </a:rPr>
              <a:t> – monitoring – target setting </a:t>
            </a:r>
            <a:endParaRPr lang="hu-HU" dirty="0">
              <a:solidFill>
                <a:srgbClr val="C00000"/>
              </a:solidFill>
            </a:endParaRPr>
          </a:p>
        </p:txBody>
      </p:sp>
      <p:pic>
        <p:nvPicPr>
          <p:cNvPr id="4" name="Tartalom helye 3"/>
          <p:cNvPicPr>
            <a:picLocks noGrp="1" noChangeAspect="1"/>
          </p:cNvPicPr>
          <p:nvPr>
            <p:ph idx="1"/>
          </p:nvPr>
        </p:nvPicPr>
        <p:blipFill>
          <a:blip r:embed="rId2"/>
          <a:stretch>
            <a:fillRect/>
          </a:stretch>
        </p:blipFill>
        <p:spPr>
          <a:xfrm>
            <a:off x="574767" y="1931352"/>
            <a:ext cx="7183495" cy="3219767"/>
          </a:xfrm>
          <a:prstGeom prst="rect">
            <a:avLst/>
          </a:prstGeom>
        </p:spPr>
      </p:pic>
      <p:sp>
        <p:nvSpPr>
          <p:cNvPr id="5" name="Szövegdoboz 4"/>
          <p:cNvSpPr txBox="1"/>
          <p:nvPr/>
        </p:nvSpPr>
        <p:spPr>
          <a:xfrm>
            <a:off x="574767" y="5381897"/>
            <a:ext cx="2412274" cy="369332"/>
          </a:xfrm>
          <a:prstGeom prst="rect">
            <a:avLst/>
          </a:prstGeom>
          <a:noFill/>
        </p:spPr>
        <p:txBody>
          <a:bodyPr wrap="square" rtlCol="0">
            <a:spAutoFit/>
          </a:bodyPr>
          <a:lstStyle/>
          <a:p>
            <a:r>
              <a:rPr lang="hu-HU" dirty="0"/>
              <a:t>Kádárné Horváth 2014</a:t>
            </a:r>
          </a:p>
        </p:txBody>
      </p:sp>
      <p:sp>
        <p:nvSpPr>
          <p:cNvPr id="6" name="Téglalap 5"/>
          <p:cNvSpPr/>
          <p:nvPr/>
        </p:nvSpPr>
        <p:spPr>
          <a:xfrm>
            <a:off x="7995920" y="1671046"/>
            <a:ext cx="4003040" cy="4524315"/>
          </a:xfrm>
          <a:prstGeom prst="rect">
            <a:avLst/>
          </a:prstGeom>
        </p:spPr>
        <p:txBody>
          <a:bodyPr wrap="square">
            <a:spAutoFit/>
          </a:bodyPr>
          <a:lstStyle/>
          <a:p>
            <a:r>
              <a:rPr lang="en-US" dirty="0"/>
              <a:t>They make up the first level of energy management tasks, where there is neither energy nor cost savings. However, these tasks are crucial from an efficient energy management perspective. Sustainable energy savings cannot be achieved without knowing where and with what purpose the energy is used, the amount of energy used, factors influencing it, where and at what points intervention is required, and what measures should be taken to achieve energy </a:t>
            </a:r>
            <a:r>
              <a:rPr lang="en-US" dirty="0" err="1"/>
              <a:t>rationalisation</a:t>
            </a:r>
            <a:r>
              <a:rPr lang="en-US" dirty="0"/>
              <a:t>. Major energy consumers, energy loss sources and the amount of lost energy are to be identified as well. </a:t>
            </a:r>
            <a:endParaRPr lang="hu-HU" dirty="0"/>
          </a:p>
        </p:txBody>
      </p:sp>
    </p:spTree>
    <p:extLst>
      <p:ext uri="{BB962C8B-B14F-4D97-AF65-F5344CB8AC3E}">
        <p14:creationId xmlns:p14="http://schemas.microsoft.com/office/powerpoint/2010/main" val="20506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26720" y="690881"/>
            <a:ext cx="11419840" cy="5060348"/>
          </a:xfrm>
        </p:spPr>
        <p:txBody>
          <a:bodyPr>
            <a:noAutofit/>
          </a:bodyPr>
          <a:lstStyle/>
          <a:p>
            <a:r>
              <a:rPr lang="en-US" sz="1800" dirty="0"/>
              <a:t>Measuring energy consumption</a:t>
            </a:r>
            <a:r>
              <a:rPr lang="hu-HU" sz="1800" dirty="0"/>
              <a:t>: </a:t>
            </a:r>
            <a:r>
              <a:rPr lang="en-US" sz="1800" dirty="0"/>
              <a:t>to identify the presence of measurement conditions, namely, to map whether the </a:t>
            </a:r>
            <a:r>
              <a:rPr lang="hu-HU" sz="1800" dirty="0" err="1"/>
              <a:t>organisation</a:t>
            </a:r>
            <a:r>
              <a:rPr lang="en-US" sz="1800" dirty="0"/>
              <a:t> has enough utility meters and </a:t>
            </a:r>
            <a:r>
              <a:rPr lang="en-US" sz="1800" dirty="0" err="1"/>
              <a:t>submeters</a:t>
            </a:r>
            <a:r>
              <a:rPr lang="hu-HU" sz="1800" dirty="0"/>
              <a:t>, and </a:t>
            </a:r>
            <a:r>
              <a:rPr lang="en-US" sz="1800" dirty="0"/>
              <a:t>to identify the levels where the accurate measurements of energy consumption are performed and to examine the frequency of these measurements. </a:t>
            </a:r>
            <a:endParaRPr lang="hu-HU" sz="1800" dirty="0"/>
          </a:p>
          <a:p>
            <a:r>
              <a:rPr lang="en-US" sz="1800" dirty="0"/>
              <a:t>Monitoring. Monitoring and </a:t>
            </a:r>
            <a:r>
              <a:rPr lang="en-US" sz="1800" dirty="0" err="1"/>
              <a:t>analysing</a:t>
            </a:r>
            <a:r>
              <a:rPr lang="en-US" sz="1800" dirty="0"/>
              <a:t> the energy consumption and energy costs are of vital importance from an energy management perspective.</a:t>
            </a:r>
            <a:r>
              <a:rPr lang="hu-HU" sz="1800" dirty="0"/>
              <a:t> </a:t>
            </a:r>
            <a:r>
              <a:rPr lang="en-US" sz="1800" dirty="0"/>
              <a:t>It is not sufficient to examine only the trends in energy usage and energy costs – the reasons lying behind these trends are also worth considering</a:t>
            </a:r>
            <a:r>
              <a:rPr lang="hu-HU" sz="1800" dirty="0"/>
              <a:t>. S</a:t>
            </a:r>
            <a:r>
              <a:rPr lang="en-US" sz="1800" dirty="0" err="1"/>
              <a:t>everal</a:t>
            </a:r>
            <a:r>
              <a:rPr lang="en-US" sz="1800" dirty="0"/>
              <a:t> factors have a considerable impact on energy consumption and energy costs. The savings resulting from energy </a:t>
            </a:r>
            <a:r>
              <a:rPr lang="en-US" sz="1800" dirty="0" err="1"/>
              <a:t>rationalisation</a:t>
            </a:r>
            <a:r>
              <a:rPr lang="en-US" sz="1800" dirty="0"/>
              <a:t> measures, should be distinguished from the savings that result from changes in the weather, in the </a:t>
            </a:r>
            <a:r>
              <a:rPr lang="en-US" sz="1800" dirty="0" err="1"/>
              <a:t>organisational</a:t>
            </a:r>
            <a:r>
              <a:rPr lang="en-US" sz="1800" dirty="0"/>
              <a:t> structure</a:t>
            </a:r>
            <a:r>
              <a:rPr lang="hu-HU" sz="1800" dirty="0"/>
              <a:t>, </a:t>
            </a:r>
            <a:r>
              <a:rPr lang="hu-HU" sz="1800" dirty="0" err="1"/>
              <a:t>or</a:t>
            </a:r>
            <a:r>
              <a:rPr lang="hu-HU" sz="1800" dirty="0"/>
              <a:t> </a:t>
            </a:r>
            <a:r>
              <a:rPr lang="en-US" sz="1800" dirty="0"/>
              <a:t>in purchasing strategies and in energy prices. </a:t>
            </a:r>
            <a:endParaRPr lang="hu-HU" sz="1800" dirty="0"/>
          </a:p>
          <a:p>
            <a:r>
              <a:rPr lang="en-US" sz="1800" dirty="0"/>
              <a:t>Identifying energy losses. Energy losses can be experienced at several levels. Apart from shipping, distribution and transformation losses, there may be technological and </a:t>
            </a:r>
            <a:r>
              <a:rPr lang="en-US" sz="1800" dirty="0" err="1"/>
              <a:t>overheadnature</a:t>
            </a:r>
            <a:r>
              <a:rPr lang="en-US" sz="1800" dirty="0"/>
              <a:t> losses. It is of utmost importance whether companies identify the main sources of energy losses or quantify the losses in some way. If monetary losses are quantified, </a:t>
            </a:r>
            <a:r>
              <a:rPr lang="hu-HU" sz="1800" dirty="0"/>
              <a:t>management</a:t>
            </a:r>
            <a:r>
              <a:rPr lang="en-US" sz="1800" dirty="0"/>
              <a:t> become sensitive to these losses, which helps them overcome their vulnerability.</a:t>
            </a:r>
            <a:endParaRPr lang="hu-HU" sz="1800" dirty="0"/>
          </a:p>
          <a:p>
            <a:r>
              <a:rPr lang="en-US" sz="1800" dirty="0"/>
              <a:t>Setting goals and norms. Taking into account the outcome of analyses, a company sets goals related to energy savings. The goals should be clear, realistic, relevant to the specific features of the area under analysis, and measurable. An additional criterion is the presence of concrete action plans including resource, cost and timescale analyses, a list of names of responsible persons with set deadlines, and evidence for goal implementation, feedbacks and regular reviews. </a:t>
            </a:r>
            <a:endParaRPr lang="hu-HU" sz="1800" dirty="0"/>
          </a:p>
        </p:txBody>
      </p:sp>
      <p:sp>
        <p:nvSpPr>
          <p:cNvPr id="4" name="Szövegdoboz 3"/>
          <p:cNvSpPr txBox="1"/>
          <p:nvPr/>
        </p:nvSpPr>
        <p:spPr>
          <a:xfrm>
            <a:off x="8489407" y="5839097"/>
            <a:ext cx="2412274" cy="369332"/>
          </a:xfrm>
          <a:prstGeom prst="rect">
            <a:avLst/>
          </a:prstGeom>
          <a:noFill/>
        </p:spPr>
        <p:txBody>
          <a:bodyPr wrap="square" rtlCol="0">
            <a:spAutoFit/>
          </a:bodyPr>
          <a:lstStyle/>
          <a:p>
            <a:r>
              <a:rPr lang="hu-HU" dirty="0"/>
              <a:t>Kádárné Horváth 2014</a:t>
            </a:r>
          </a:p>
        </p:txBody>
      </p:sp>
    </p:spTree>
    <p:extLst>
      <p:ext uri="{BB962C8B-B14F-4D97-AF65-F5344CB8AC3E}">
        <p14:creationId xmlns:p14="http://schemas.microsoft.com/office/powerpoint/2010/main" val="7976025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82880" y="663969"/>
            <a:ext cx="11765280" cy="513019"/>
          </a:xfrm>
        </p:spPr>
        <p:txBody>
          <a:bodyPr>
            <a:noAutofit/>
          </a:bodyPr>
          <a:lstStyle/>
          <a:p>
            <a:r>
              <a:rPr lang="hu-HU" sz="2800" dirty="0" err="1">
                <a:solidFill>
                  <a:srgbClr val="C00000"/>
                </a:solidFill>
              </a:rPr>
              <a:t>Energy</a:t>
            </a:r>
            <a:r>
              <a:rPr lang="hu-HU" sz="2800" dirty="0">
                <a:solidFill>
                  <a:srgbClr val="C00000"/>
                </a:solidFill>
              </a:rPr>
              <a:t> management </a:t>
            </a:r>
            <a:r>
              <a:rPr lang="hu-HU" sz="2800" dirty="0" err="1">
                <a:solidFill>
                  <a:srgbClr val="C00000"/>
                </a:solidFill>
              </a:rPr>
              <a:t>measures</a:t>
            </a:r>
            <a:r>
              <a:rPr lang="hu-HU" sz="2800" dirty="0">
                <a:solidFill>
                  <a:srgbClr val="C00000"/>
                </a:solidFill>
              </a:rPr>
              <a:t>: </a:t>
            </a:r>
            <a:r>
              <a:rPr lang="en-US" sz="2800" dirty="0">
                <a:solidFill>
                  <a:srgbClr val="C00000"/>
                </a:solidFill>
              </a:rPr>
              <a:t>measures not requiring a considerable investment</a:t>
            </a:r>
            <a:endParaRPr lang="hu-HU" sz="2800" dirty="0">
              <a:solidFill>
                <a:srgbClr val="C00000"/>
              </a:solidFill>
            </a:endParaRPr>
          </a:p>
        </p:txBody>
      </p:sp>
      <p:pic>
        <p:nvPicPr>
          <p:cNvPr id="4" name="Tartalom helye 3"/>
          <p:cNvPicPr>
            <a:picLocks noGrp="1" noChangeAspect="1"/>
          </p:cNvPicPr>
          <p:nvPr>
            <p:ph idx="1"/>
          </p:nvPr>
        </p:nvPicPr>
        <p:blipFill>
          <a:blip r:embed="rId2"/>
          <a:stretch>
            <a:fillRect/>
          </a:stretch>
        </p:blipFill>
        <p:spPr>
          <a:xfrm>
            <a:off x="182880" y="1176988"/>
            <a:ext cx="6400800" cy="1781765"/>
          </a:xfrm>
          <a:prstGeom prst="rect">
            <a:avLst/>
          </a:prstGeom>
        </p:spPr>
      </p:pic>
      <p:sp>
        <p:nvSpPr>
          <p:cNvPr id="5" name="Szövegdoboz 4"/>
          <p:cNvSpPr txBox="1"/>
          <p:nvPr/>
        </p:nvSpPr>
        <p:spPr>
          <a:xfrm>
            <a:off x="8424460" y="5759520"/>
            <a:ext cx="2412274" cy="369332"/>
          </a:xfrm>
          <a:prstGeom prst="rect">
            <a:avLst/>
          </a:prstGeom>
          <a:noFill/>
        </p:spPr>
        <p:txBody>
          <a:bodyPr wrap="square" rtlCol="0">
            <a:spAutoFit/>
          </a:bodyPr>
          <a:lstStyle/>
          <a:p>
            <a:r>
              <a:rPr lang="hu-HU" dirty="0"/>
              <a:t>Kádárné Horváth 2014</a:t>
            </a:r>
          </a:p>
        </p:txBody>
      </p:sp>
      <p:sp>
        <p:nvSpPr>
          <p:cNvPr id="6" name="Téglalap 5"/>
          <p:cNvSpPr/>
          <p:nvPr/>
        </p:nvSpPr>
        <p:spPr>
          <a:xfrm>
            <a:off x="182880" y="2958753"/>
            <a:ext cx="6553200" cy="3170099"/>
          </a:xfrm>
          <a:prstGeom prst="rect">
            <a:avLst/>
          </a:prstGeom>
        </p:spPr>
        <p:txBody>
          <a:bodyPr wrap="square">
            <a:spAutoFit/>
          </a:bodyPr>
          <a:lstStyle/>
          <a:p>
            <a:r>
              <a:rPr lang="hu-HU" sz="2000" dirty="0" err="1"/>
              <a:t>Energy</a:t>
            </a:r>
            <a:r>
              <a:rPr lang="hu-HU" sz="2000" dirty="0"/>
              <a:t> saving </a:t>
            </a:r>
            <a:r>
              <a:rPr lang="hu-HU" sz="2000" dirty="0" err="1"/>
              <a:t>measures</a:t>
            </a:r>
            <a:r>
              <a:rPr lang="hu-HU" sz="2000" dirty="0"/>
              <a:t>: </a:t>
            </a:r>
            <a:r>
              <a:rPr lang="en-US" sz="2000" dirty="0"/>
              <a:t>in </a:t>
            </a:r>
            <a:r>
              <a:rPr lang="en-US" sz="2000" dirty="0" err="1"/>
              <a:t>th</a:t>
            </a:r>
            <a:r>
              <a:rPr lang="hu-HU" sz="2000" dirty="0"/>
              <a:t>is</a:t>
            </a:r>
            <a:r>
              <a:rPr lang="en-US" sz="2000" dirty="0"/>
              <a:t> case energy can be saved by placing consumers in a worse situation (providing heating at a lower temperature). </a:t>
            </a:r>
            <a:endParaRPr lang="hu-HU" sz="2000" dirty="0"/>
          </a:p>
          <a:p>
            <a:r>
              <a:rPr lang="hu-HU" sz="2000" dirty="0" err="1"/>
              <a:t>Energy</a:t>
            </a:r>
            <a:r>
              <a:rPr lang="hu-HU" sz="2000" dirty="0"/>
              <a:t> </a:t>
            </a:r>
            <a:r>
              <a:rPr lang="hu-HU" sz="2000" dirty="0" err="1"/>
              <a:t>efficiency</a:t>
            </a:r>
            <a:r>
              <a:rPr lang="hu-HU" sz="2000" dirty="0"/>
              <a:t> </a:t>
            </a:r>
            <a:r>
              <a:rPr lang="hu-HU" sz="2000" dirty="0" err="1"/>
              <a:t>measures</a:t>
            </a:r>
            <a:r>
              <a:rPr lang="hu-HU" sz="2000" dirty="0"/>
              <a:t>: </a:t>
            </a:r>
            <a:r>
              <a:rPr lang="en-US" sz="2000" dirty="0"/>
              <a:t>In </a:t>
            </a:r>
            <a:r>
              <a:rPr lang="en-US" sz="2000" dirty="0" err="1"/>
              <a:t>th</a:t>
            </a:r>
            <a:r>
              <a:rPr lang="hu-HU" sz="2000" dirty="0"/>
              <a:t>is </a:t>
            </a:r>
            <a:r>
              <a:rPr lang="en-US" sz="2000" dirty="0"/>
              <a:t>case, energy consumption is reduced; however, the original degree of comfort remains. This idea involves such simple actions as turning off machinery and interrupting power, eliminating the standby mode, encouraging employees’ conserving </a:t>
            </a:r>
            <a:r>
              <a:rPr lang="en-US" sz="2000" dirty="0" err="1"/>
              <a:t>behaviour</a:t>
            </a:r>
            <a:r>
              <a:rPr lang="en-US" sz="2000" dirty="0"/>
              <a:t>, setting appropriate lightning levels, or identifying and </a:t>
            </a:r>
            <a:r>
              <a:rPr lang="en-US" sz="2000" dirty="0" err="1"/>
              <a:t>utilising</a:t>
            </a:r>
            <a:r>
              <a:rPr lang="en-US" sz="2000" dirty="0"/>
              <a:t> natural lighting options. </a:t>
            </a:r>
            <a:endParaRPr lang="hu-HU" sz="2000" dirty="0"/>
          </a:p>
        </p:txBody>
      </p:sp>
      <p:sp>
        <p:nvSpPr>
          <p:cNvPr id="7" name="Téglalap 6"/>
          <p:cNvSpPr/>
          <p:nvPr/>
        </p:nvSpPr>
        <p:spPr>
          <a:xfrm>
            <a:off x="6736080" y="1103204"/>
            <a:ext cx="5212080" cy="4524315"/>
          </a:xfrm>
          <a:prstGeom prst="rect">
            <a:avLst/>
          </a:prstGeom>
        </p:spPr>
        <p:txBody>
          <a:bodyPr wrap="square">
            <a:spAutoFit/>
          </a:bodyPr>
          <a:lstStyle/>
          <a:p>
            <a:r>
              <a:rPr lang="hu-HU" dirty="0"/>
              <a:t>E</a:t>
            </a:r>
            <a:r>
              <a:rPr lang="en-US" dirty="0" err="1"/>
              <a:t>nergy</a:t>
            </a:r>
            <a:r>
              <a:rPr lang="en-US" dirty="0"/>
              <a:t> purchase is not accompanied by considerable additional costs. </a:t>
            </a:r>
            <a:r>
              <a:rPr lang="hu-HU" dirty="0"/>
              <a:t>C</a:t>
            </a:r>
            <a:r>
              <a:rPr lang="en-US" dirty="0" err="1"/>
              <a:t>onsiderable</a:t>
            </a:r>
            <a:r>
              <a:rPr lang="en-US" dirty="0"/>
              <a:t> energy costs can be saved by adopting appropriate energy purchasing strategies. </a:t>
            </a:r>
            <a:endParaRPr lang="hu-HU" dirty="0"/>
          </a:p>
          <a:p>
            <a:r>
              <a:rPr lang="en-US" dirty="0"/>
              <a:t>The role of energy purchasing in saving energy costs has increased after the </a:t>
            </a:r>
            <a:r>
              <a:rPr lang="en-US" dirty="0" err="1"/>
              <a:t>liberalisation</a:t>
            </a:r>
            <a:r>
              <a:rPr lang="en-US" dirty="0"/>
              <a:t> process of energy markets. Different types of contracts have been concluded in the free market, which requires better preparedness and knowledge from energy managers. Comparing </a:t>
            </a:r>
            <a:r>
              <a:rPr lang="hu-HU" dirty="0" err="1"/>
              <a:t>offers</a:t>
            </a:r>
            <a:r>
              <a:rPr lang="en-US" dirty="0"/>
              <a:t> submitted by energy traders competing in the energy market is also a complicated process. Apart from the negotiated prices and the network fees, there are several other contractual terms and conditions that should be taken into account. It is by no means certain that the contract offering the lowest price is really that cheap.</a:t>
            </a:r>
            <a:endParaRPr lang="hu-HU" dirty="0"/>
          </a:p>
        </p:txBody>
      </p:sp>
    </p:spTree>
    <p:extLst>
      <p:ext uri="{BB962C8B-B14F-4D97-AF65-F5344CB8AC3E}">
        <p14:creationId xmlns:p14="http://schemas.microsoft.com/office/powerpoint/2010/main" val="2347767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266218" y="603781"/>
            <a:ext cx="11925782" cy="513019"/>
          </a:xfrm>
        </p:spPr>
        <p:txBody>
          <a:bodyPr>
            <a:noAutofit/>
          </a:bodyPr>
          <a:lstStyle/>
          <a:p>
            <a:r>
              <a:rPr lang="hu-HU" sz="2800" dirty="0" err="1">
                <a:solidFill>
                  <a:srgbClr val="C00000"/>
                </a:solidFill>
              </a:rPr>
              <a:t>Energy</a:t>
            </a:r>
            <a:r>
              <a:rPr lang="hu-HU" sz="2800" dirty="0">
                <a:solidFill>
                  <a:srgbClr val="C00000"/>
                </a:solidFill>
              </a:rPr>
              <a:t> management </a:t>
            </a:r>
            <a:r>
              <a:rPr lang="hu-HU" sz="2800" dirty="0" err="1">
                <a:solidFill>
                  <a:srgbClr val="C00000"/>
                </a:solidFill>
              </a:rPr>
              <a:t>measures</a:t>
            </a:r>
            <a:r>
              <a:rPr lang="hu-HU" sz="2800" dirty="0">
                <a:solidFill>
                  <a:srgbClr val="C00000"/>
                </a:solidFill>
              </a:rPr>
              <a:t>: I</a:t>
            </a:r>
            <a:r>
              <a:rPr lang="en-US" sz="2800" dirty="0" err="1">
                <a:solidFill>
                  <a:srgbClr val="C00000"/>
                </a:solidFill>
              </a:rPr>
              <a:t>nvestments</a:t>
            </a:r>
            <a:r>
              <a:rPr lang="en-US" sz="2800" dirty="0">
                <a:solidFill>
                  <a:srgbClr val="C00000"/>
                </a:solidFill>
              </a:rPr>
              <a:t> in improving energy efficiency</a:t>
            </a:r>
            <a:endParaRPr lang="hu-HU" sz="2800" dirty="0">
              <a:solidFill>
                <a:srgbClr val="C00000"/>
              </a:solidFill>
            </a:endParaRPr>
          </a:p>
        </p:txBody>
      </p:sp>
      <p:sp>
        <p:nvSpPr>
          <p:cNvPr id="5" name="Szövegdoboz 4"/>
          <p:cNvSpPr txBox="1"/>
          <p:nvPr/>
        </p:nvSpPr>
        <p:spPr>
          <a:xfrm>
            <a:off x="8457126" y="5833310"/>
            <a:ext cx="2412274" cy="369332"/>
          </a:xfrm>
          <a:prstGeom prst="rect">
            <a:avLst/>
          </a:prstGeom>
          <a:noFill/>
        </p:spPr>
        <p:txBody>
          <a:bodyPr wrap="square" rtlCol="0">
            <a:spAutoFit/>
          </a:bodyPr>
          <a:lstStyle/>
          <a:p>
            <a:r>
              <a:rPr lang="hu-HU" dirty="0"/>
              <a:t>Kádárné Horváth 2014</a:t>
            </a:r>
          </a:p>
        </p:txBody>
      </p:sp>
      <p:sp>
        <p:nvSpPr>
          <p:cNvPr id="6" name="Tartalom helye 5"/>
          <p:cNvSpPr>
            <a:spLocks noGrp="1"/>
          </p:cNvSpPr>
          <p:nvPr>
            <p:ph idx="1"/>
          </p:nvPr>
        </p:nvSpPr>
        <p:spPr>
          <a:xfrm>
            <a:off x="353799" y="1116801"/>
            <a:ext cx="11313481" cy="4809438"/>
          </a:xfrm>
        </p:spPr>
        <p:txBody>
          <a:bodyPr>
            <a:normAutofit/>
          </a:bodyPr>
          <a:lstStyle/>
          <a:p>
            <a:pPr marL="0" indent="0">
              <a:buNone/>
            </a:pPr>
            <a:r>
              <a:rPr lang="hu-HU" dirty="0"/>
              <a:t>The main </a:t>
            </a:r>
            <a:r>
              <a:rPr lang="hu-HU" dirty="0" err="1"/>
              <a:t>areas</a:t>
            </a:r>
            <a:r>
              <a:rPr lang="hu-HU" dirty="0"/>
              <a:t> of </a:t>
            </a:r>
            <a:r>
              <a:rPr lang="hu-HU" dirty="0" err="1"/>
              <a:t>investments</a:t>
            </a:r>
            <a:r>
              <a:rPr lang="hu-HU" dirty="0"/>
              <a:t>:</a:t>
            </a:r>
          </a:p>
          <a:p>
            <a:r>
              <a:rPr lang="hu-HU" dirty="0" err="1"/>
              <a:t>Lighting</a:t>
            </a:r>
            <a:r>
              <a:rPr lang="hu-HU" dirty="0"/>
              <a:t> </a:t>
            </a:r>
          </a:p>
          <a:p>
            <a:r>
              <a:rPr lang="hu-HU" dirty="0" err="1"/>
              <a:t>Heating</a:t>
            </a:r>
            <a:r>
              <a:rPr lang="hu-HU" dirty="0"/>
              <a:t>, </a:t>
            </a:r>
            <a:r>
              <a:rPr lang="hu-HU" dirty="0" err="1"/>
              <a:t>Ventilating</a:t>
            </a:r>
            <a:r>
              <a:rPr lang="hu-HU" dirty="0"/>
              <a:t>, and Air </a:t>
            </a:r>
            <a:r>
              <a:rPr lang="hu-HU" dirty="0" err="1"/>
              <a:t>Conditioning</a:t>
            </a:r>
            <a:endParaRPr lang="hu-HU" dirty="0"/>
          </a:p>
          <a:p>
            <a:r>
              <a:rPr lang="hu-HU" dirty="0" err="1"/>
              <a:t>Understanding</a:t>
            </a:r>
            <a:r>
              <a:rPr lang="hu-HU" dirty="0"/>
              <a:t> and </a:t>
            </a:r>
            <a:r>
              <a:rPr lang="hu-HU" dirty="0" err="1"/>
              <a:t>Managing</a:t>
            </a:r>
            <a:r>
              <a:rPr lang="hu-HU" dirty="0"/>
              <a:t> </a:t>
            </a:r>
            <a:r>
              <a:rPr lang="hu-HU" dirty="0" err="1"/>
              <a:t>Boilers</a:t>
            </a:r>
            <a:endParaRPr lang="hu-HU" dirty="0"/>
          </a:p>
          <a:p>
            <a:r>
              <a:rPr lang="hu-HU" dirty="0" err="1"/>
              <a:t>Steam</a:t>
            </a:r>
            <a:r>
              <a:rPr lang="hu-HU" dirty="0"/>
              <a:t> </a:t>
            </a:r>
            <a:r>
              <a:rPr lang="hu-HU" dirty="0" err="1"/>
              <a:t>Distribution</a:t>
            </a:r>
            <a:r>
              <a:rPr lang="hu-HU" dirty="0"/>
              <a:t> Systems </a:t>
            </a:r>
          </a:p>
          <a:p>
            <a:r>
              <a:rPr lang="hu-HU" dirty="0" err="1"/>
              <a:t>Control</a:t>
            </a:r>
            <a:r>
              <a:rPr lang="hu-HU" dirty="0"/>
              <a:t> Systems and </a:t>
            </a:r>
            <a:r>
              <a:rPr lang="hu-HU" dirty="0" err="1"/>
              <a:t>Computers</a:t>
            </a:r>
            <a:r>
              <a:rPr lang="hu-HU" dirty="0"/>
              <a:t> </a:t>
            </a:r>
          </a:p>
          <a:p>
            <a:r>
              <a:rPr lang="hu-HU" dirty="0" err="1"/>
              <a:t>Energy</a:t>
            </a:r>
            <a:r>
              <a:rPr lang="hu-HU" dirty="0"/>
              <a:t> Systems </a:t>
            </a:r>
            <a:r>
              <a:rPr lang="hu-HU" dirty="0" err="1"/>
              <a:t>Maintenance</a:t>
            </a:r>
            <a:endParaRPr lang="hu-HU" dirty="0"/>
          </a:p>
          <a:p>
            <a:r>
              <a:rPr lang="hu-HU" dirty="0" err="1"/>
              <a:t>Insulation</a:t>
            </a:r>
            <a:endParaRPr lang="hu-HU" dirty="0"/>
          </a:p>
          <a:p>
            <a:r>
              <a:rPr lang="hu-HU" dirty="0" err="1"/>
              <a:t>Process</a:t>
            </a:r>
            <a:r>
              <a:rPr lang="hu-HU" dirty="0"/>
              <a:t> </a:t>
            </a:r>
            <a:r>
              <a:rPr lang="hu-HU" dirty="0" err="1"/>
              <a:t>Energy</a:t>
            </a:r>
            <a:r>
              <a:rPr lang="hu-HU" dirty="0"/>
              <a:t> Management</a:t>
            </a:r>
          </a:p>
          <a:p>
            <a:r>
              <a:rPr lang="hu-HU" dirty="0" err="1"/>
              <a:t>Renewable</a:t>
            </a:r>
            <a:r>
              <a:rPr lang="hu-HU" dirty="0"/>
              <a:t> </a:t>
            </a:r>
            <a:r>
              <a:rPr lang="hu-HU" dirty="0" err="1"/>
              <a:t>Energy</a:t>
            </a:r>
            <a:r>
              <a:rPr lang="hu-HU" dirty="0"/>
              <a:t> </a:t>
            </a:r>
            <a:r>
              <a:rPr lang="hu-HU" dirty="0" err="1"/>
              <a:t>Sources</a:t>
            </a:r>
            <a:r>
              <a:rPr lang="hu-HU" dirty="0"/>
              <a:t> and </a:t>
            </a:r>
            <a:r>
              <a:rPr lang="hu-HU" dirty="0" err="1"/>
              <a:t>Water</a:t>
            </a:r>
            <a:r>
              <a:rPr lang="hu-HU" dirty="0"/>
              <a:t> Management </a:t>
            </a:r>
          </a:p>
          <a:p>
            <a:pPr marL="0" indent="0">
              <a:buNone/>
            </a:pPr>
            <a:endParaRPr lang="hu-HU" dirty="0"/>
          </a:p>
        </p:txBody>
      </p:sp>
      <p:sp>
        <p:nvSpPr>
          <p:cNvPr id="7" name="Téglalap 6"/>
          <p:cNvSpPr/>
          <p:nvPr/>
        </p:nvSpPr>
        <p:spPr>
          <a:xfrm>
            <a:off x="6917911" y="1678029"/>
            <a:ext cx="5011729" cy="3108543"/>
          </a:xfrm>
          <a:prstGeom prst="rect">
            <a:avLst/>
          </a:prstGeom>
        </p:spPr>
        <p:txBody>
          <a:bodyPr wrap="square">
            <a:spAutoFit/>
          </a:bodyPr>
          <a:lstStyle/>
          <a:p>
            <a:r>
              <a:rPr lang="en-US" sz="2800" dirty="0"/>
              <a:t>The tasks on this level have financial implications since decision making involves financial considerations. In order to implement investments, a financial basis is to be established. </a:t>
            </a:r>
            <a:endParaRPr lang="hu-HU" sz="2800" dirty="0"/>
          </a:p>
        </p:txBody>
      </p:sp>
    </p:spTree>
    <p:extLst>
      <p:ext uri="{BB962C8B-B14F-4D97-AF65-F5344CB8AC3E}">
        <p14:creationId xmlns:p14="http://schemas.microsoft.com/office/powerpoint/2010/main" val="4457058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p:txBody>
          <a:bodyPr/>
          <a:lstStyle/>
          <a:p>
            <a:r>
              <a:rPr lang="en-US" dirty="0">
                <a:solidFill>
                  <a:srgbClr val="C00000"/>
                </a:solidFill>
              </a:rPr>
              <a:t>Thank you for your kind attention!</a:t>
            </a:r>
          </a:p>
        </p:txBody>
      </p:sp>
    </p:spTree>
    <p:extLst>
      <p:ext uri="{BB962C8B-B14F-4D97-AF65-F5344CB8AC3E}">
        <p14:creationId xmlns:p14="http://schemas.microsoft.com/office/powerpoint/2010/main" val="766955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838200" y="695847"/>
            <a:ext cx="10515600" cy="513019"/>
          </a:xfrm>
        </p:spPr>
        <p:txBody>
          <a:bodyPr>
            <a:normAutofit fontScale="90000"/>
          </a:bodyPr>
          <a:lstStyle/>
          <a:p>
            <a:r>
              <a:rPr lang="hu-HU" dirty="0" err="1">
                <a:solidFill>
                  <a:srgbClr val="C00000"/>
                </a:solidFill>
              </a:rPr>
              <a:t>Literature</a:t>
            </a:r>
            <a:endParaRPr lang="hu-HU" dirty="0">
              <a:solidFill>
                <a:srgbClr val="C00000"/>
              </a:solidFill>
            </a:endParaRPr>
          </a:p>
        </p:txBody>
      </p:sp>
      <p:sp>
        <p:nvSpPr>
          <p:cNvPr id="3" name="Tartalom helye 2"/>
          <p:cNvSpPr>
            <a:spLocks noGrp="1"/>
          </p:cNvSpPr>
          <p:nvPr>
            <p:ph idx="1"/>
          </p:nvPr>
        </p:nvSpPr>
        <p:spPr>
          <a:xfrm>
            <a:off x="250751" y="1359868"/>
            <a:ext cx="11556274" cy="4621482"/>
          </a:xfrm>
        </p:spPr>
        <p:txBody>
          <a:bodyPr>
            <a:normAutofit fontScale="92500" lnSpcReduction="10000"/>
          </a:bodyPr>
          <a:lstStyle/>
          <a:p>
            <a:pPr marL="0" indent="0">
              <a:buNone/>
            </a:pPr>
            <a:r>
              <a:rPr lang="hu-HU" sz="2000" dirty="0"/>
              <a:t>1. </a:t>
            </a:r>
            <a:r>
              <a:rPr lang="en-US" sz="2000" dirty="0"/>
              <a:t>Energy Data. 2020 edition. Eurostat, 2020.</a:t>
            </a:r>
            <a:endParaRPr lang="hu-HU" sz="2000" dirty="0"/>
          </a:p>
          <a:p>
            <a:pPr marL="0" indent="0">
              <a:buNone/>
            </a:pPr>
            <a:r>
              <a:rPr lang="hu-HU" sz="2000" dirty="0">
                <a:hlinkClick r:id="rId2"/>
              </a:rPr>
              <a:t>https://ec.europa.eu/eurostat/documents/3217494/11099022/KS-HB-20-001-EN-N.pdf/bf891880-1e3e-b4ba-0061-19810ebf2c64?t=1594715608000</a:t>
            </a:r>
            <a:r>
              <a:rPr lang="en-US" sz="2000" dirty="0"/>
              <a:t>.</a:t>
            </a:r>
          </a:p>
          <a:p>
            <a:pPr marL="0" indent="0">
              <a:buNone/>
            </a:pPr>
            <a:r>
              <a:rPr lang="hu-HU" sz="2000" dirty="0"/>
              <a:t>2. </a:t>
            </a:r>
            <a:r>
              <a:rPr lang="en-US" sz="2000" dirty="0"/>
              <a:t>Energy balance guide. Methodology guide for the construction of energy balances &amp; Operational guide for the energy balance builder tool. Eurostat, 2019.</a:t>
            </a:r>
            <a:endParaRPr lang="hu-HU" sz="2000" dirty="0"/>
          </a:p>
          <a:p>
            <a:pPr marL="0" indent="0">
              <a:buNone/>
            </a:pPr>
            <a:r>
              <a:rPr lang="en-US" sz="2000" dirty="0">
                <a:hlinkClick r:id="rId3"/>
              </a:rPr>
              <a:t>https://ec.europa.eu/eurostat/documents/38154/4956218/ENERGY-BALANCE-GUIDE-DRAFT-31JANUARY2019.pdf/cf121393-919f-4b84-9059-cdf0f69ec045</a:t>
            </a:r>
            <a:endParaRPr lang="hu-HU" sz="2000" dirty="0"/>
          </a:p>
          <a:p>
            <a:pPr marL="0" indent="0" algn="l">
              <a:buNone/>
            </a:pPr>
            <a:r>
              <a:rPr lang="hu-HU" sz="2000" dirty="0"/>
              <a:t>3. </a:t>
            </a:r>
            <a:r>
              <a:rPr lang="en-US" sz="1600" b="0" i="0" dirty="0">
                <a:solidFill>
                  <a:srgbClr val="111111"/>
                </a:solidFill>
                <a:effectLst/>
                <a:latin typeface="Roboto"/>
              </a:rPr>
              <a:t>Analysis of Household Electricity Consumption Patterns and Economy of Water Heating Shifting and Saving Bulbs.</a:t>
            </a:r>
          </a:p>
          <a:p>
            <a:pPr marL="0" indent="0">
              <a:buNone/>
            </a:pPr>
            <a:r>
              <a:rPr lang="hu-HU" sz="2000" dirty="0">
                <a:hlinkClick r:id="rId4"/>
              </a:rPr>
              <a:t>https://www.researchgate.net/publication/258448629_Analysis_of_Household_Electricity_Consumption_Patterns_and_Economy_of_Water_Heating_Shifting_and_Saving_Bulbs</a:t>
            </a:r>
            <a:endParaRPr lang="en-US" sz="2000" dirty="0"/>
          </a:p>
          <a:p>
            <a:pPr marL="0" indent="0">
              <a:buNone/>
            </a:pPr>
            <a:r>
              <a:rPr lang="en-US" sz="2000" dirty="0"/>
              <a:t>4. </a:t>
            </a:r>
            <a:r>
              <a:rPr lang="en-US" sz="1600" b="0" i="0" dirty="0">
                <a:solidFill>
                  <a:srgbClr val="111111"/>
                </a:solidFill>
                <a:effectLst/>
                <a:latin typeface="Roboto"/>
              </a:rPr>
              <a:t>Energy Consumption Monitoring Analysis for Residential, Educational and Public Buildings</a:t>
            </a:r>
          </a:p>
          <a:p>
            <a:pPr marL="0" indent="0">
              <a:buNone/>
            </a:pPr>
            <a:r>
              <a:rPr lang="en-US" sz="1600" b="0" i="0" dirty="0">
                <a:solidFill>
                  <a:srgbClr val="111111"/>
                </a:solidFill>
                <a:effectLst/>
                <a:latin typeface="Roboto"/>
                <a:hlinkClick r:id="rId5"/>
              </a:rPr>
              <a:t>https://www.researchgate.net/publication/236247248_Energy_Consumption_Monitoring_Analysis_for_Residential_Educational_and_Public_Buildings</a:t>
            </a:r>
            <a:endParaRPr lang="en-US" sz="1600" b="0" i="0" dirty="0">
              <a:solidFill>
                <a:srgbClr val="111111"/>
              </a:solidFill>
              <a:effectLst/>
              <a:latin typeface="Roboto"/>
            </a:endParaRPr>
          </a:p>
          <a:p>
            <a:pPr marL="0" indent="0">
              <a:buNone/>
            </a:pPr>
            <a:r>
              <a:rPr lang="en-US" sz="1600" dirty="0">
                <a:solidFill>
                  <a:srgbClr val="111111"/>
                </a:solidFill>
                <a:latin typeface="Roboto"/>
              </a:rPr>
              <a:t>5. Why and How Scaling down TPO's ML into a Residential building</a:t>
            </a:r>
          </a:p>
          <a:p>
            <a:pPr marL="0" indent="0">
              <a:buNone/>
            </a:pPr>
            <a:r>
              <a:rPr lang="en-US" sz="1600" dirty="0">
                <a:solidFill>
                  <a:srgbClr val="111111"/>
                </a:solidFill>
                <a:latin typeface="Roboto"/>
                <a:hlinkClick r:id="rId6"/>
              </a:rPr>
              <a:t>https://www.researchgate.net/publication/326693102_Why_and_How_Scaling_down_TPO%27s_ML_into_a_Residential_building</a:t>
            </a:r>
            <a:endParaRPr lang="en-US" sz="1600" b="0" i="0" dirty="0">
              <a:solidFill>
                <a:srgbClr val="111111"/>
              </a:solidFill>
              <a:effectLst/>
              <a:latin typeface="Roboto"/>
            </a:endParaRPr>
          </a:p>
          <a:p>
            <a:pPr marL="0" indent="0">
              <a:buNone/>
            </a:pPr>
            <a:endParaRPr lang="hu-HU" sz="2000" dirty="0"/>
          </a:p>
          <a:p>
            <a:pPr marL="0" indent="0">
              <a:buNone/>
            </a:pPr>
            <a:endParaRPr lang="hu-HU" sz="2000" dirty="0"/>
          </a:p>
        </p:txBody>
      </p:sp>
    </p:spTree>
    <p:extLst>
      <p:ext uri="{BB962C8B-B14F-4D97-AF65-F5344CB8AC3E}">
        <p14:creationId xmlns:p14="http://schemas.microsoft.com/office/powerpoint/2010/main" val="42154646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367862"/>
            <a:ext cx="11340000" cy="5273319"/>
          </a:xfrm>
        </p:spPr>
        <p:txBody>
          <a:bodyPr rtlCol="0"/>
          <a:lstStyle/>
          <a:p>
            <a:r>
              <a:rPr lang="hu-HU" sz="2800" dirty="0">
                <a:solidFill>
                  <a:srgbClr val="C00000"/>
                </a:solidFill>
              </a:rPr>
              <a:t>ENERGY BASICS - </a:t>
            </a:r>
            <a:r>
              <a:rPr lang="en-US" sz="2800" dirty="0">
                <a:solidFill>
                  <a:srgbClr val="C00000"/>
                </a:solidFill>
              </a:rPr>
              <a:t>What is an Energy Balance</a:t>
            </a:r>
            <a:br>
              <a:rPr lang="en-US" sz="2800" dirty="0"/>
            </a:br>
            <a:br>
              <a:rPr lang="en-US" sz="2800" dirty="0"/>
            </a:br>
            <a:r>
              <a:rPr lang="en-US" sz="2200" dirty="0"/>
              <a:t>The energy balance is the most complete statistical accounting of energy products and their flow in the economy. The energy balance allows users to see the total amount of energy extracted from the environment, traded, transformed and used by end-users. It also allows seeing the relative contribution of each energy carrier (fuel, product). The energy balance allows studying the overall domestic energy market and monitoring impacts of energy policies. The energy balance offers a complete view on the energy situation of a country in a compact format, such as on energy consumption of the whole economy and of individual sectors.</a:t>
            </a:r>
            <a:br>
              <a:rPr lang="en-US" sz="2200" dirty="0"/>
            </a:br>
            <a:br>
              <a:rPr lang="en-US" sz="2200" dirty="0"/>
            </a:br>
            <a:r>
              <a:rPr lang="en-US" sz="2200" dirty="0"/>
              <a:t>The energy balance presents all statistically significant energy products (fuels) of a country and their production, transformation and consumption by different types of economic actors (industry, transport, etc.). Therefore, an energy balance is the natural starting point to study the energy sector.</a:t>
            </a:r>
            <a:endParaRPr lang="en-US" sz="2800" dirty="0"/>
          </a:p>
        </p:txBody>
      </p:sp>
    </p:spTree>
    <p:extLst>
      <p:ext uri="{BB962C8B-B14F-4D97-AF65-F5344CB8AC3E}">
        <p14:creationId xmlns:p14="http://schemas.microsoft.com/office/powerpoint/2010/main" val="83183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367862"/>
            <a:ext cx="11340000" cy="5273319"/>
          </a:xfrm>
        </p:spPr>
        <p:txBody>
          <a:bodyPr rtlCol="0"/>
          <a:lstStyle/>
          <a:p>
            <a:r>
              <a:rPr lang="en-US" sz="2800" dirty="0">
                <a:solidFill>
                  <a:srgbClr val="C00000"/>
                </a:solidFill>
              </a:rPr>
              <a:t>Energy Balance Methodology</a:t>
            </a:r>
            <a:br>
              <a:rPr lang="en-US" sz="2800" dirty="0"/>
            </a:br>
            <a:br>
              <a:rPr lang="en-US" sz="2800" dirty="0"/>
            </a:br>
            <a:r>
              <a:rPr lang="en-US" sz="2200" dirty="0"/>
              <a:t>In a simplified way, we can say that an energy balance is a matrix, where columns are energy products (fuels) and rows are energy flows (production – transformation – consumption). Put differently, the energy balance is an accounting framework for the compiling, </a:t>
            </a:r>
            <a:r>
              <a:rPr lang="en-US" sz="2200" dirty="0" err="1"/>
              <a:t>reconciliating</a:t>
            </a:r>
            <a:r>
              <a:rPr lang="en-US" sz="2200" dirty="0"/>
              <a:t> and understanding of data on all energy products entering, exiting and used within an institution. The energy balance is constructed for each calendar year.</a:t>
            </a:r>
            <a:br>
              <a:rPr lang="en-US" sz="2200" dirty="0"/>
            </a:br>
            <a:r>
              <a:rPr lang="en-US" sz="2200" dirty="0"/>
              <a:t>When constructing energy balances, one has to bear in mind the first law of thermodynamics. The law of conservation of energy states that total energy in an isolated system is constant; energy can be transformed from one form to another but can be neither created nor destroyed. The first law is often formulated by stating that the change in the internal energy of a closed system is equal to the amount of heat supplied to the system, minus the amount of work done by the system on its surroundings. Consequently, energy gains are not possible. If energy gains are present in data, they are results of either statistical discrepancy (data of low accuracy) or the data collection system is not fully considering all input products in the scope of energy statistics.</a:t>
            </a:r>
            <a:endParaRPr lang="hu-HU" sz="2200" dirty="0"/>
          </a:p>
        </p:txBody>
      </p:sp>
    </p:spTree>
    <p:extLst>
      <p:ext uri="{BB962C8B-B14F-4D97-AF65-F5344CB8AC3E}">
        <p14:creationId xmlns:p14="http://schemas.microsoft.com/office/powerpoint/2010/main" val="1887985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925285" y="568175"/>
            <a:ext cx="10515600" cy="311391"/>
          </a:xfrm>
        </p:spPr>
        <p:txBody>
          <a:bodyPr>
            <a:noAutofit/>
          </a:bodyPr>
          <a:lstStyle/>
          <a:p>
            <a:r>
              <a:rPr lang="hu-HU" sz="3200" dirty="0" err="1">
                <a:solidFill>
                  <a:srgbClr val="C00000"/>
                </a:solidFill>
              </a:rPr>
              <a:t>Energy</a:t>
            </a:r>
            <a:r>
              <a:rPr lang="hu-HU" sz="3200" dirty="0">
                <a:solidFill>
                  <a:srgbClr val="C00000"/>
                </a:solidFill>
              </a:rPr>
              <a:t> </a:t>
            </a:r>
            <a:r>
              <a:rPr lang="hu-HU" sz="3200" dirty="0" err="1">
                <a:solidFill>
                  <a:srgbClr val="C00000"/>
                </a:solidFill>
              </a:rPr>
              <a:t>types</a:t>
            </a:r>
            <a:r>
              <a:rPr lang="hu-HU" sz="3200" dirty="0">
                <a:solidFill>
                  <a:srgbClr val="C00000"/>
                </a:solidFill>
              </a:rPr>
              <a:t> </a:t>
            </a:r>
            <a:r>
              <a:rPr lang="hu-HU" sz="3200" dirty="0" err="1">
                <a:solidFill>
                  <a:srgbClr val="C00000"/>
                </a:solidFill>
              </a:rPr>
              <a:t>are</a:t>
            </a:r>
            <a:r>
              <a:rPr lang="hu-HU" sz="3200" dirty="0">
                <a:solidFill>
                  <a:srgbClr val="C00000"/>
                </a:solidFill>
              </a:rPr>
              <a:t> </a:t>
            </a:r>
            <a:r>
              <a:rPr lang="hu-HU" sz="3200" dirty="0" err="1">
                <a:solidFill>
                  <a:srgbClr val="C00000"/>
                </a:solidFill>
              </a:rPr>
              <a:t>expressed</a:t>
            </a:r>
            <a:r>
              <a:rPr lang="hu-HU" sz="3200" dirty="0">
                <a:solidFill>
                  <a:srgbClr val="C00000"/>
                </a:solidFill>
              </a:rPr>
              <a:t> in </a:t>
            </a:r>
            <a:r>
              <a:rPr lang="hu-HU" sz="3200" dirty="0" err="1">
                <a:solidFill>
                  <a:srgbClr val="C00000"/>
                </a:solidFill>
              </a:rPr>
              <a:t>different</a:t>
            </a:r>
            <a:r>
              <a:rPr lang="hu-HU" sz="3200" dirty="0">
                <a:solidFill>
                  <a:srgbClr val="C00000"/>
                </a:solidFill>
              </a:rPr>
              <a:t> un</a:t>
            </a:r>
            <a:r>
              <a:rPr lang="en-US" sz="3200" dirty="0">
                <a:solidFill>
                  <a:srgbClr val="C00000"/>
                </a:solidFill>
              </a:rPr>
              <a:t>its</a:t>
            </a:r>
            <a:endParaRPr lang="hu-HU" sz="3200" dirty="0">
              <a:solidFill>
                <a:srgbClr val="C00000"/>
              </a:solidFill>
            </a:endParaRPr>
          </a:p>
        </p:txBody>
      </p:sp>
      <p:sp>
        <p:nvSpPr>
          <p:cNvPr id="3" name="Tartalom helye 2"/>
          <p:cNvSpPr>
            <a:spLocks noGrp="1"/>
          </p:cNvSpPr>
          <p:nvPr>
            <p:ph idx="1"/>
          </p:nvPr>
        </p:nvSpPr>
        <p:spPr>
          <a:xfrm>
            <a:off x="252550" y="879566"/>
            <a:ext cx="11530148" cy="5041183"/>
          </a:xfrm>
        </p:spPr>
        <p:txBody>
          <a:bodyPr>
            <a:normAutofit fontScale="85000" lnSpcReduction="10000"/>
          </a:bodyPr>
          <a:lstStyle/>
          <a:p>
            <a:r>
              <a:rPr lang="en-US" dirty="0"/>
              <a:t>An energy manager must be familiar with energy terminology and units of measure. Different energy types are measured in different units. Knowing how to convert from one measurement system to another is essential for making valid comparisons. </a:t>
            </a:r>
            <a:endParaRPr lang="hu-HU" dirty="0"/>
          </a:p>
          <a:p>
            <a:r>
              <a:rPr lang="en-US" dirty="0"/>
              <a:t>There are measures for physical quantities and measures for the energy or heat content.</a:t>
            </a:r>
            <a:endParaRPr lang="hu-HU" dirty="0"/>
          </a:p>
          <a:p>
            <a:r>
              <a:rPr lang="hu-HU" dirty="0"/>
              <a:t>P</a:t>
            </a:r>
            <a:r>
              <a:rPr lang="en-US" dirty="0" err="1"/>
              <a:t>hysical</a:t>
            </a:r>
            <a:r>
              <a:rPr lang="en-US" dirty="0"/>
              <a:t> quantities</a:t>
            </a:r>
            <a:r>
              <a:rPr lang="hu-HU" dirty="0"/>
              <a:t>: </a:t>
            </a:r>
            <a:r>
              <a:rPr lang="en-US" dirty="0"/>
              <a:t>tons </a:t>
            </a:r>
            <a:r>
              <a:rPr lang="hu-HU" dirty="0"/>
              <a:t>(</a:t>
            </a:r>
            <a:r>
              <a:rPr lang="en-US" dirty="0"/>
              <a:t>crude oil</a:t>
            </a:r>
            <a:r>
              <a:rPr lang="hu-HU" dirty="0"/>
              <a:t>, </a:t>
            </a:r>
            <a:r>
              <a:rPr lang="en-US" dirty="0"/>
              <a:t>coal</a:t>
            </a:r>
            <a:r>
              <a:rPr lang="hu-HU" dirty="0"/>
              <a:t>)</a:t>
            </a:r>
            <a:r>
              <a:rPr lang="en-US" dirty="0"/>
              <a:t>; barrels </a:t>
            </a:r>
            <a:r>
              <a:rPr lang="hu-HU" dirty="0"/>
              <a:t>(</a:t>
            </a:r>
            <a:r>
              <a:rPr lang="en-US" dirty="0"/>
              <a:t>crude oil</a:t>
            </a:r>
            <a:r>
              <a:rPr lang="hu-HU" dirty="0"/>
              <a:t>)</a:t>
            </a:r>
            <a:r>
              <a:rPr lang="en-US" dirty="0"/>
              <a:t>; cubic </a:t>
            </a:r>
            <a:r>
              <a:rPr lang="en-US" dirty="0" err="1"/>
              <a:t>metres</a:t>
            </a:r>
            <a:r>
              <a:rPr lang="en-US" dirty="0"/>
              <a:t> </a:t>
            </a:r>
            <a:r>
              <a:rPr lang="hu-HU" dirty="0"/>
              <a:t>(</a:t>
            </a:r>
            <a:r>
              <a:rPr lang="en-US" dirty="0"/>
              <a:t>gas</a:t>
            </a:r>
            <a:r>
              <a:rPr lang="hu-HU" dirty="0"/>
              <a:t>)</a:t>
            </a:r>
            <a:r>
              <a:rPr lang="en-US" dirty="0"/>
              <a:t>, and </a:t>
            </a:r>
            <a:r>
              <a:rPr lang="en-US" dirty="0" err="1"/>
              <a:t>litres</a:t>
            </a:r>
            <a:r>
              <a:rPr lang="en-US" dirty="0"/>
              <a:t> </a:t>
            </a:r>
            <a:r>
              <a:rPr lang="hu-HU" dirty="0"/>
              <a:t>(</a:t>
            </a:r>
            <a:r>
              <a:rPr lang="en-US" dirty="0"/>
              <a:t>petrol</a:t>
            </a:r>
            <a:r>
              <a:rPr lang="hu-HU" dirty="0"/>
              <a:t>, </a:t>
            </a:r>
            <a:r>
              <a:rPr lang="en-US" dirty="0"/>
              <a:t>diesel oil</a:t>
            </a:r>
            <a:r>
              <a:rPr lang="hu-HU" dirty="0"/>
              <a:t>)</a:t>
            </a:r>
            <a:r>
              <a:rPr lang="en-US" dirty="0"/>
              <a:t>. </a:t>
            </a:r>
            <a:endParaRPr lang="hu-HU" dirty="0"/>
          </a:p>
          <a:p>
            <a:r>
              <a:rPr lang="en-US" dirty="0"/>
              <a:t>Comparing sources of energy, with different units of measurement of physical quantities, is an extremely complex, if not impossible, task. </a:t>
            </a:r>
            <a:endParaRPr lang="hu-HU" dirty="0"/>
          </a:p>
          <a:p>
            <a:r>
              <a:rPr lang="en-US" dirty="0"/>
              <a:t>The official measurement unit for energy is the Joule (J). </a:t>
            </a:r>
            <a:endParaRPr lang="hu-HU" dirty="0"/>
          </a:p>
          <a:p>
            <a:r>
              <a:rPr lang="en-US" dirty="0"/>
              <a:t>Among the most common units measuring energy mention should be made of the kilowatt/hour (kWh), used especially for electric energy</a:t>
            </a:r>
            <a:r>
              <a:rPr lang="hu-HU" dirty="0"/>
              <a:t>. </a:t>
            </a:r>
            <a:r>
              <a:rPr lang="en-US" dirty="0"/>
              <a:t>In order to measure the production of large electricity plants or the national consumption, the Terawatt/hour (</a:t>
            </a:r>
            <a:r>
              <a:rPr lang="en-US" dirty="0" err="1"/>
              <a:t>TWh</a:t>
            </a:r>
            <a:r>
              <a:rPr lang="en-US" dirty="0"/>
              <a:t>) is used, which corresponds to a billion kW/h.</a:t>
            </a:r>
            <a:endParaRPr lang="hu-HU" dirty="0"/>
          </a:p>
          <a:p>
            <a:r>
              <a:rPr lang="en-US" dirty="0"/>
              <a:t>The most common units measuring heat include the BTU (British Thermal Unit) and the kilogram calorie (kg-</a:t>
            </a:r>
            <a:r>
              <a:rPr lang="en-US" dirty="0" err="1"/>
              <a:t>cal</a:t>
            </a:r>
            <a:r>
              <a:rPr lang="en-US" dirty="0"/>
              <a:t>) and especially the </a:t>
            </a:r>
            <a:r>
              <a:rPr lang="en-US" dirty="0" err="1"/>
              <a:t>Tonne</a:t>
            </a:r>
            <a:r>
              <a:rPr lang="en-US" dirty="0"/>
              <a:t> of Oil Equivalent.</a:t>
            </a:r>
            <a:endParaRPr lang="hu-HU" dirty="0"/>
          </a:p>
          <a:p>
            <a:r>
              <a:rPr lang="en-US" dirty="0"/>
              <a:t>The </a:t>
            </a:r>
            <a:r>
              <a:rPr lang="en-US" dirty="0" err="1"/>
              <a:t>Tonne</a:t>
            </a:r>
            <a:r>
              <a:rPr lang="en-US" dirty="0"/>
              <a:t> of oil equivalent is the most common at international level because it is connected to one of the most important and widely used fuels: oil. By measuring the different energy sources in terms of </a:t>
            </a:r>
            <a:r>
              <a:rPr lang="en-US" dirty="0" err="1"/>
              <a:t>Tonne</a:t>
            </a:r>
            <a:r>
              <a:rPr lang="en-US" dirty="0"/>
              <a:t> of oil equivalent, a comparison becomes possible and they can be aggregated</a:t>
            </a:r>
            <a:r>
              <a:rPr lang="hu-HU" dirty="0"/>
              <a:t>. </a:t>
            </a:r>
          </a:p>
        </p:txBody>
      </p:sp>
      <p:sp>
        <p:nvSpPr>
          <p:cNvPr id="4" name="Téglalap 3"/>
          <p:cNvSpPr/>
          <p:nvPr/>
        </p:nvSpPr>
        <p:spPr>
          <a:xfrm>
            <a:off x="6457969" y="1381797"/>
            <a:ext cx="5136021" cy="276999"/>
          </a:xfrm>
          <a:prstGeom prst="rect">
            <a:avLst/>
          </a:prstGeom>
        </p:spPr>
        <p:txBody>
          <a:bodyPr wrap="none">
            <a:spAutoFit/>
          </a:bodyPr>
          <a:lstStyle/>
          <a:p>
            <a:r>
              <a:rPr lang="hu-HU" sz="1200" i="1" dirty="0" err="1"/>
              <a:t>Source</a:t>
            </a:r>
            <a:r>
              <a:rPr lang="hu-HU" sz="1200" i="1" dirty="0"/>
              <a:t>: </a:t>
            </a:r>
            <a:r>
              <a:rPr lang="hu-HU" sz="1200" i="1" dirty="0" err="1"/>
              <a:t>Barney</a:t>
            </a:r>
            <a:r>
              <a:rPr lang="hu-HU" sz="1200" i="1" dirty="0"/>
              <a:t> L. </a:t>
            </a:r>
            <a:r>
              <a:rPr lang="hu-HU" sz="1200" i="1" dirty="0" err="1"/>
              <a:t>Capehart</a:t>
            </a:r>
            <a:r>
              <a:rPr lang="hu-HU" sz="1200" i="1" dirty="0"/>
              <a:t>, </a:t>
            </a:r>
            <a:r>
              <a:rPr lang="hu-HU" sz="1200" i="1" dirty="0" err="1"/>
              <a:t>Wayne</a:t>
            </a:r>
            <a:r>
              <a:rPr lang="hu-HU" sz="1200" i="1" dirty="0"/>
              <a:t> C. Turner, William J. Kennedy, 2012, </a:t>
            </a:r>
            <a:r>
              <a:rPr lang="hu-HU" sz="1200" i="1" dirty="0" err="1"/>
              <a:t>page</a:t>
            </a:r>
            <a:r>
              <a:rPr lang="hu-HU" sz="1200" i="1" dirty="0"/>
              <a:t> 10</a:t>
            </a:r>
          </a:p>
        </p:txBody>
      </p:sp>
      <p:sp>
        <p:nvSpPr>
          <p:cNvPr id="5" name="Téglalap 4"/>
          <p:cNvSpPr/>
          <p:nvPr/>
        </p:nvSpPr>
        <p:spPr>
          <a:xfrm>
            <a:off x="5355771" y="5713529"/>
            <a:ext cx="6426927" cy="274895"/>
          </a:xfrm>
          <a:prstGeom prst="rect">
            <a:avLst/>
          </a:prstGeom>
        </p:spPr>
        <p:txBody>
          <a:bodyPr wrap="square">
            <a:spAutoFit/>
          </a:bodyPr>
          <a:lstStyle/>
          <a:p>
            <a:r>
              <a:rPr lang="hu-HU" sz="1200" i="1" dirty="0"/>
              <a:t>http://www.eniscuola.net/en/argomento/energy-knowledge/energy-sources/energy-measurement/</a:t>
            </a:r>
          </a:p>
        </p:txBody>
      </p:sp>
    </p:spTree>
    <p:extLst>
      <p:ext uri="{BB962C8B-B14F-4D97-AF65-F5344CB8AC3E}">
        <p14:creationId xmlns:p14="http://schemas.microsoft.com/office/powerpoint/2010/main" val="965632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367862"/>
            <a:ext cx="11340000" cy="5273319"/>
          </a:xfrm>
        </p:spPr>
        <p:txBody>
          <a:bodyPr rtlCol="0"/>
          <a:lstStyle/>
          <a:p>
            <a:r>
              <a:rPr lang="en-US" sz="2800" dirty="0">
                <a:solidFill>
                  <a:srgbClr val="C00000"/>
                </a:solidFill>
              </a:rPr>
              <a:t>The choice of units in the energy balance</a:t>
            </a:r>
            <a:br>
              <a:rPr lang="en-US" sz="2800" dirty="0"/>
            </a:br>
            <a:br>
              <a:rPr lang="en-US" sz="2800" dirty="0"/>
            </a:br>
            <a:r>
              <a:rPr lang="en-US" sz="2400" dirty="0"/>
              <a:t>The data for the different products need to be expressed in a common energy unit. The unit chosen can be any energy unit: </a:t>
            </a:r>
            <a:r>
              <a:rPr lang="en-US" sz="2400" dirty="0" err="1"/>
              <a:t>terajoule</a:t>
            </a:r>
            <a:r>
              <a:rPr lang="en-US" sz="2400" dirty="0"/>
              <a:t> (TJ), gigawatt hour (</a:t>
            </a:r>
            <a:r>
              <a:rPr lang="en-US" sz="2400" dirty="0" err="1"/>
              <a:t>GWh</a:t>
            </a:r>
            <a:r>
              <a:rPr lang="en-US" sz="2400" dirty="0"/>
              <a:t>), thousands of tons of oil equivalent (</a:t>
            </a:r>
            <a:r>
              <a:rPr lang="en-US" sz="2400" dirty="0" err="1"/>
              <a:t>ktoe</a:t>
            </a:r>
            <a:r>
              <a:rPr lang="en-US" sz="2400" dirty="0"/>
              <a:t>), million tons of oil equivalent (</a:t>
            </a:r>
            <a:r>
              <a:rPr lang="en-US" sz="2400" dirty="0" err="1"/>
              <a:t>Mtoe</a:t>
            </a:r>
            <a:r>
              <a:rPr lang="en-US" sz="2400" dirty="0"/>
              <a:t>), etc.</a:t>
            </a:r>
            <a:br>
              <a:rPr lang="en-US" sz="2400" dirty="0"/>
            </a:br>
            <a:br>
              <a:rPr lang="en-US" sz="2400" dirty="0"/>
            </a:br>
            <a:r>
              <a:rPr lang="en-US" sz="2400" dirty="0"/>
              <a:t>The unit adopted by Eurostat is the joule. The joule is a derived unit of energy in the International System of Units. It is the energy dissipated as heat when an electric current of one ampere passes through a resistance of one ohm for one second. This definition forms one of the bases of conversion between energy units: 1 </a:t>
            </a:r>
            <a:r>
              <a:rPr lang="en-US" sz="2400" dirty="0" err="1"/>
              <a:t>GWh</a:t>
            </a:r>
            <a:r>
              <a:rPr lang="en-US" sz="2400" dirty="0"/>
              <a:t> = 3.6 TJ.</a:t>
            </a:r>
          </a:p>
        </p:txBody>
      </p:sp>
    </p:spTree>
    <p:extLst>
      <p:ext uri="{BB962C8B-B14F-4D97-AF65-F5344CB8AC3E}">
        <p14:creationId xmlns:p14="http://schemas.microsoft.com/office/powerpoint/2010/main" val="995345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367862"/>
            <a:ext cx="11340000" cy="2207171"/>
          </a:xfrm>
        </p:spPr>
        <p:txBody>
          <a:bodyPr rtlCol="0"/>
          <a:lstStyle/>
          <a:p>
            <a:r>
              <a:rPr lang="en-US" sz="2800" dirty="0">
                <a:solidFill>
                  <a:srgbClr val="C00000"/>
                </a:solidFill>
              </a:rPr>
              <a:t>The choice of units in the energy balance</a:t>
            </a:r>
            <a:br>
              <a:rPr lang="en-US" sz="2800" dirty="0"/>
            </a:br>
            <a:br>
              <a:rPr lang="en-US" sz="2800" dirty="0"/>
            </a:br>
            <a:endParaRPr lang="en-US" sz="2400" dirty="0"/>
          </a:p>
        </p:txBody>
      </p:sp>
      <p:pic>
        <p:nvPicPr>
          <p:cNvPr id="3" name="Рисунок 2"/>
          <p:cNvPicPr>
            <a:picLocks noChangeAspect="1"/>
          </p:cNvPicPr>
          <p:nvPr/>
        </p:nvPicPr>
        <p:blipFill>
          <a:blip r:embed="rId3"/>
          <a:stretch>
            <a:fillRect/>
          </a:stretch>
        </p:blipFill>
        <p:spPr>
          <a:xfrm>
            <a:off x="2034572" y="2119476"/>
            <a:ext cx="7534275" cy="2724150"/>
          </a:xfrm>
          <a:prstGeom prst="rect">
            <a:avLst/>
          </a:prstGeom>
        </p:spPr>
      </p:pic>
    </p:spTree>
    <p:extLst>
      <p:ext uri="{BB962C8B-B14F-4D97-AF65-F5344CB8AC3E}">
        <p14:creationId xmlns:p14="http://schemas.microsoft.com/office/powerpoint/2010/main" val="1523506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9304E83-A4F0-49C5-BB01-F5773509A2B3}"/>
              </a:ext>
            </a:extLst>
          </p:cNvPr>
          <p:cNvSpPr>
            <a:spLocks noGrp="1"/>
          </p:cNvSpPr>
          <p:nvPr>
            <p:ph type="title"/>
          </p:nvPr>
        </p:nvSpPr>
        <p:spPr>
          <a:xfrm>
            <a:off x="425999" y="493705"/>
            <a:ext cx="11340000" cy="4868869"/>
          </a:xfrm>
        </p:spPr>
        <p:txBody>
          <a:bodyPr rtlCol="0"/>
          <a:lstStyle/>
          <a:p>
            <a:r>
              <a:rPr lang="en-US" sz="2800" dirty="0">
                <a:solidFill>
                  <a:srgbClr val="C00000"/>
                </a:solidFill>
              </a:rPr>
              <a:t>General requirements. Information and data sources for a fuel and energy balance and its analysis</a:t>
            </a:r>
            <a:br>
              <a:rPr lang="en-US" sz="2800" dirty="0">
                <a:solidFill>
                  <a:srgbClr val="C00000"/>
                </a:solidFill>
              </a:rPr>
            </a:br>
            <a:br>
              <a:rPr lang="en-US" sz="2800" dirty="0"/>
            </a:br>
            <a:r>
              <a:rPr lang="en-US" sz="2400" dirty="0"/>
              <a:t>Purpose and objectives for the fuel and energy </a:t>
            </a:r>
            <a:br>
              <a:rPr lang="en-US" sz="2400" dirty="0"/>
            </a:br>
            <a:r>
              <a:rPr lang="en-US" sz="2400" dirty="0"/>
              <a:t>balance.</a:t>
            </a:r>
            <a:br>
              <a:rPr lang="en-US" sz="2400" dirty="0"/>
            </a:br>
            <a:br>
              <a:rPr lang="en-US" sz="2400" dirty="0"/>
            </a:br>
            <a:r>
              <a:rPr lang="en-US" sz="2400" dirty="0"/>
              <a:t>Data sources for a fuel and energy balance: </a:t>
            </a:r>
            <a:br>
              <a:rPr lang="en-US" sz="2400" dirty="0"/>
            </a:br>
            <a:r>
              <a:rPr lang="en-US" sz="2400" dirty="0"/>
              <a:t>1) Counters. </a:t>
            </a:r>
            <a:br>
              <a:rPr lang="en-US" sz="2400" dirty="0"/>
            </a:br>
            <a:r>
              <a:rPr lang="en-US" sz="2400" dirty="0"/>
              <a:t>2) Energy certificate. </a:t>
            </a:r>
            <a:br>
              <a:rPr lang="en-US" sz="2400" dirty="0"/>
            </a:br>
            <a:r>
              <a:rPr lang="en-US" sz="2400" dirty="0"/>
              <a:t>3) Technical documentation.</a:t>
            </a:r>
            <a:br>
              <a:rPr lang="en-US" sz="2400" dirty="0"/>
            </a:br>
            <a:br>
              <a:rPr lang="en-US" sz="2400" dirty="0"/>
            </a:br>
            <a:r>
              <a:rPr lang="en-US" sz="2400" dirty="0"/>
              <a:t>Data collection</a:t>
            </a:r>
            <a:r>
              <a:rPr lang="uk-UA" sz="2400" dirty="0"/>
              <a:t> </a:t>
            </a:r>
            <a:r>
              <a:rPr lang="en-US" sz="2400" dirty="0"/>
              <a:t>– more statistic (per day, per month,</a:t>
            </a:r>
            <a:br>
              <a:rPr lang="en-US" sz="2400" dirty="0"/>
            </a:br>
            <a:r>
              <a:rPr lang="en-US" sz="2400" dirty="0"/>
              <a:t>per year)</a:t>
            </a:r>
          </a:p>
        </p:txBody>
      </p:sp>
      <p:pic>
        <p:nvPicPr>
          <p:cNvPr id="3074" name="Picture 2" descr="https://www.eea.europa.eu/data-and-maps/indicators/energy-efficiency-and-energy-consumption-5/assessment/image_xl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5161" y="1401299"/>
            <a:ext cx="4227238" cy="4222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0298403"/>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TotalTime>
  <Words>3190</Words>
  <Application>Microsoft Office PowerPoint</Application>
  <PresentationFormat>Широкий екран</PresentationFormat>
  <Paragraphs>133</Paragraphs>
  <Slides>28</Slides>
  <Notes>9</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28</vt:i4>
      </vt:variant>
    </vt:vector>
  </HeadingPairs>
  <TitlesOfParts>
    <vt:vector size="33" baseType="lpstr">
      <vt:lpstr>Arial</vt:lpstr>
      <vt:lpstr>Calibri</vt:lpstr>
      <vt:lpstr>Calibri Light</vt:lpstr>
      <vt:lpstr>Roboto</vt:lpstr>
      <vt:lpstr>Office-téma</vt:lpstr>
      <vt:lpstr>Energy Management in Public Institutions</vt:lpstr>
      <vt:lpstr>Fuel and energy balance. Specific consumption of fuel and energy. Main consumers of energy resources in public institutions. Rationing of costs (specific costs) of fuel and energy resources. Energy Audit</vt:lpstr>
      <vt:lpstr>Literature</vt:lpstr>
      <vt:lpstr>ENERGY BASICS - What is an Energy Balance  The energy balance is the most complete statistical accounting of energy products and their flow in the economy. The energy balance allows users to see the total amount of energy extracted from the environment, traded, transformed and used by end-users. It also allows seeing the relative contribution of each energy carrier (fuel, product). The energy balance allows studying the overall domestic energy market and monitoring impacts of energy policies. The energy balance offers a complete view on the energy situation of a country in a compact format, such as on energy consumption of the whole economy and of individual sectors.  The energy balance presents all statistically significant energy products (fuels) of a country and their production, transformation and consumption by different types of economic actors (industry, transport, etc.). Therefore, an energy balance is the natural starting point to study the energy sector.</vt:lpstr>
      <vt:lpstr>Energy Balance Methodology  In a simplified way, we can say that an energy balance is a matrix, where columns are energy products (fuels) and rows are energy flows (production – transformation – consumption). Put differently, the energy balance is an accounting framework for the compiling, reconciliating and understanding of data on all energy products entering, exiting and used within an institution. The energy balance is constructed for each calendar year. When constructing energy balances, one has to bear in mind the first law of thermodynamics. The law of conservation of energy states that total energy in an isolated system is constant; energy can be transformed from one form to another but can be neither created nor destroyed. The first law is often formulated by stating that the change in the internal energy of a closed system is equal to the amount of heat supplied to the system, minus the amount of work done by the system on its surroundings. Consequently, energy gains are not possible. If energy gains are present in data, they are results of either statistical discrepancy (data of low accuracy) or the data collection system is not fully considering all input products in the scope of energy statistics.</vt:lpstr>
      <vt:lpstr>Energy types are expressed in different units</vt:lpstr>
      <vt:lpstr>The choice of units in the energy balance  The data for the different products need to be expressed in a common energy unit. The unit chosen can be any energy unit: terajoule (TJ), gigawatt hour (GWh), thousands of tons of oil equivalent (ktoe), million tons of oil equivalent (Mtoe), etc.  The unit adopted by Eurostat is the joule. The joule is a derived unit of energy in the International System of Units. It is the energy dissipated as heat when an electric current of one ampere passes through a resistance of one ohm for one second. This definition forms one of the bases of conversion between energy units: 1 GWh = 3.6 TJ.</vt:lpstr>
      <vt:lpstr>The choice of units in the energy balance  </vt:lpstr>
      <vt:lpstr>General requirements. Information and data sources for a fuel and energy balance and its analysis  Purpose and objectives for the fuel and energy  balance.  Data sources for a fuel and energy balance:  1) Counters.  2) Energy certificate.  3) Technical documentation.  Data collection – more statistic (per day, per month, per year)</vt:lpstr>
      <vt:lpstr>Fuel and energy balance analysis. Power consumption by different consumers  </vt:lpstr>
      <vt:lpstr>Fuel and energy balance analysis  </vt:lpstr>
      <vt:lpstr>Determination of energy flows in buildings</vt:lpstr>
      <vt:lpstr>Energy flows in buildings. Main consumers of energy resources in public institution</vt:lpstr>
      <vt:lpstr>Energy flows in buildings. Main consumers of energy resources in public institutions   </vt:lpstr>
      <vt:lpstr>The Energy Audit Process: An Overview</vt:lpstr>
      <vt:lpstr>Energy auditing</vt:lpstr>
      <vt:lpstr>Презентація PowerPoint</vt:lpstr>
      <vt:lpstr>Types and basic components of energy audit </vt:lpstr>
      <vt:lpstr>Energy audit for Public Institutions </vt:lpstr>
      <vt:lpstr>The types of measures</vt:lpstr>
      <vt:lpstr>Main equipment for Energy Audit</vt:lpstr>
      <vt:lpstr>Specialized Software for Energy Audit</vt:lpstr>
      <vt:lpstr>The most common organizational and investment measures</vt:lpstr>
      <vt:lpstr>Energy management measures:  Measuring – monitoring – target setting </vt:lpstr>
      <vt:lpstr>Презентація PowerPoint</vt:lpstr>
      <vt:lpstr>Energy management measures: measures not requiring a considerable investment</vt:lpstr>
      <vt:lpstr>Energy management measures: Investments in improving energy efficiency</vt:lpstr>
      <vt:lpstr>Thank you for your kind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Dr. Péter Zsolt</dc:creator>
  <cp:lastModifiedBy>TVS</cp:lastModifiedBy>
  <cp:revision>48</cp:revision>
  <dcterms:created xsi:type="dcterms:W3CDTF">2020-06-05T09:09:37Z</dcterms:created>
  <dcterms:modified xsi:type="dcterms:W3CDTF">2021-04-06T08:54:14Z</dcterms:modified>
</cp:coreProperties>
</file>