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93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4" r:id="rId19"/>
    <p:sldId id="275" r:id="rId20"/>
    <p:sldId id="276" r:id="rId21"/>
    <p:sldId id="278" r:id="rId22"/>
    <p:sldId id="280" r:id="rId23"/>
    <p:sldId id="282" r:id="rId24"/>
    <p:sldId id="284" r:id="rId25"/>
    <p:sldId id="286" r:id="rId26"/>
    <p:sldId id="287" r:id="rId27"/>
    <p:sldId id="288" r:id="rId28"/>
    <p:sldId id="289" r:id="rId29"/>
    <p:sldId id="290" r:id="rId30"/>
    <p:sldId id="291" r:id="rId31"/>
    <p:sldId id="292" r:id="rId32"/>
    <p:sldId id="294" r:id="rId33"/>
    <p:sldId id="295" r:id="rId34"/>
    <p:sldId id="279" r:id="rId35"/>
    <p:sldId id="296" r:id="rId36"/>
    <p:sldId id="297" r:id="rId37"/>
    <p:sldId id="283" r:id="rId38"/>
  </p:sldIdLst>
  <p:sldSz cx="12192000" cy="6858000"/>
  <p:notesSz cx="12192000" cy="6858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4" d="100"/>
          <a:sy n="54" d="100"/>
        </p:scale>
        <p:origin x="91" y="56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355082" y="461899"/>
            <a:ext cx="1481835" cy="696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4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9/29/2025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‹№›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9/29/2025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‹№›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9/29/2025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‹№›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9/29/2025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‹№›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9/29/2025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‹№›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633983" cy="6857998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772412" y="461899"/>
            <a:ext cx="8647175" cy="696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4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300607" y="1686179"/>
            <a:ext cx="9597390" cy="41668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9/29/2025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‹№›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jp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g"/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g"/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g"/><Relationship Id="rId2" Type="http://schemas.openxmlformats.org/officeDocument/2006/relationships/image" Target="../media/image18.jp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g"/><Relationship Id="rId2" Type="http://schemas.openxmlformats.org/officeDocument/2006/relationships/image" Target="../media/image20.jp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anvanizer.com/" TargetMode="Externa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8518F217-15C4-6D65-D131-BAC2A7C581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2412" y="461899"/>
            <a:ext cx="9657588" cy="2031325"/>
          </a:xfrm>
        </p:spPr>
        <p:txBody>
          <a:bodyPr/>
          <a:lstStyle/>
          <a:p>
            <a:pPr algn="just"/>
            <a:r>
              <a:rPr lang="uk-UA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ЗМ 5 Бізнес-модель та бізнес-план стартапу</a:t>
            </a:r>
            <a:br>
              <a:rPr lang="uk-UA" sz="4000" dirty="0">
                <a:latin typeface="Calibri" panose="020F0502020204030204" pitchFamily="34" charset="0"/>
                <a:ea typeface="Calibri" panose="020F0502020204030204" pitchFamily="34" charset="0"/>
              </a:rPr>
            </a:br>
            <a:endParaRPr lang="uk-UA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F553A1A-C61B-AFC5-921F-325E7A8E8F00}"/>
              </a:ext>
            </a:extLst>
          </p:cNvPr>
          <p:cNvSpPr txBox="1"/>
          <p:nvPr/>
        </p:nvSpPr>
        <p:spPr>
          <a:xfrm>
            <a:off x="1447800" y="2493224"/>
            <a:ext cx="9982200" cy="385028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  <a:buNone/>
            </a:pPr>
            <a:r>
              <a:rPr lang="uk-UA" sz="28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План</a:t>
            </a:r>
          </a:p>
          <a:p>
            <a:pPr algn="just">
              <a:lnSpc>
                <a:spcPct val="115000"/>
              </a:lnSpc>
              <a:spcAft>
                <a:spcPts val="1000"/>
              </a:spcAft>
              <a:buNone/>
            </a:pPr>
            <a:r>
              <a:rPr lang="uk-UA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5.1 Сутність бізнес-моделі. </a:t>
            </a:r>
            <a:endParaRPr lang="uk-UA" sz="24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  <a:buNone/>
            </a:pPr>
            <a:r>
              <a:rPr lang="uk-UA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5.2 Структура бізнес-моделі. </a:t>
            </a:r>
            <a:endParaRPr lang="uk-UA" sz="24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  <a:buNone/>
            </a:pPr>
            <a:r>
              <a:rPr lang="uk-UA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5.3 Види бізнес-моделей.</a:t>
            </a:r>
            <a:endParaRPr lang="uk-UA" sz="24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  <a:buNone/>
            </a:pPr>
            <a:r>
              <a:rPr lang="uk-UA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5.4 Сутність та особливості бізнес-плану стартапу</a:t>
            </a:r>
            <a:endParaRPr lang="uk-UA" sz="24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  <a:buNone/>
            </a:pPr>
            <a:r>
              <a:rPr lang="uk-UA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5.5</a:t>
            </a:r>
            <a:r>
              <a:rPr lang="uk-UA" sz="2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Правове регулювання реалізації стартапів</a:t>
            </a:r>
            <a:endParaRPr lang="uk-UA" sz="24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>
              <a:buNone/>
            </a:pPr>
            <a:r>
              <a:rPr lang="uk-UA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5.6 Фінансування стартапу</a:t>
            </a:r>
            <a:endParaRPr lang="uk-UA" sz="2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951101" y="461899"/>
            <a:ext cx="8291195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b="1" dirty="0">
                <a:latin typeface="Calibri"/>
                <a:cs typeface="Calibri"/>
              </a:rPr>
              <a:t>Взаємовідносини</a:t>
            </a:r>
            <a:r>
              <a:rPr b="1" spc="-65" dirty="0">
                <a:latin typeface="Calibri"/>
                <a:cs typeface="Calibri"/>
              </a:rPr>
              <a:t> </a:t>
            </a:r>
            <a:r>
              <a:rPr b="1" dirty="0">
                <a:latin typeface="Calibri"/>
                <a:cs typeface="Calibri"/>
              </a:rPr>
              <a:t>зі</a:t>
            </a:r>
            <a:r>
              <a:rPr b="1" spc="-25" dirty="0">
                <a:latin typeface="Calibri"/>
                <a:cs typeface="Calibri"/>
              </a:rPr>
              <a:t> </a:t>
            </a:r>
            <a:r>
              <a:rPr b="1" spc="-10" dirty="0">
                <a:latin typeface="Calibri"/>
                <a:cs typeface="Calibri"/>
              </a:rPr>
              <a:t>споживачами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88340" y="1607946"/>
            <a:ext cx="9970770" cy="3564254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5"/>
              </a:spcBef>
            </a:pPr>
            <a:r>
              <a:rPr sz="3200" b="1" spc="-10" dirty="0">
                <a:latin typeface="Calibri"/>
                <a:cs typeface="Calibri"/>
              </a:rPr>
              <a:t>Get,</a:t>
            </a:r>
            <a:r>
              <a:rPr sz="3200" b="1" spc="-5" dirty="0">
                <a:latin typeface="Calibri"/>
                <a:cs typeface="Calibri"/>
              </a:rPr>
              <a:t> </a:t>
            </a:r>
            <a:r>
              <a:rPr sz="3200" b="1" spc="-20" dirty="0">
                <a:latin typeface="Calibri"/>
                <a:cs typeface="Calibri"/>
              </a:rPr>
              <a:t>Keep,</a:t>
            </a:r>
            <a:r>
              <a:rPr sz="3200" b="1" spc="10" dirty="0">
                <a:latin typeface="Calibri"/>
                <a:cs typeface="Calibri"/>
              </a:rPr>
              <a:t> </a:t>
            </a:r>
            <a:r>
              <a:rPr sz="3200" b="1" spc="-10" dirty="0">
                <a:latin typeface="Calibri"/>
                <a:cs typeface="Calibri"/>
              </a:rPr>
              <a:t>Grow</a:t>
            </a:r>
            <a:r>
              <a:rPr sz="3200" b="1" spc="-1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–</a:t>
            </a:r>
            <a:r>
              <a:rPr sz="3200" spc="1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залучення</a:t>
            </a:r>
            <a:r>
              <a:rPr sz="3200" spc="-2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клієнтів,</a:t>
            </a:r>
            <a:r>
              <a:rPr sz="3200" spc="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утримання</a:t>
            </a:r>
            <a:r>
              <a:rPr sz="3200" spc="-2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клієнтів, </a:t>
            </a:r>
            <a:r>
              <a:rPr sz="3200" spc="-710" dirty="0">
                <a:latin typeface="Calibri"/>
                <a:cs typeface="Calibri"/>
              </a:rPr>
              <a:t> </a:t>
            </a:r>
            <a:r>
              <a:rPr sz="3200" spc="-5" dirty="0">
                <a:latin typeface="Calibri"/>
                <a:cs typeface="Calibri"/>
              </a:rPr>
              <a:t>повторні</a:t>
            </a:r>
            <a:r>
              <a:rPr sz="3200" spc="-10" dirty="0">
                <a:latin typeface="Calibri"/>
                <a:cs typeface="Calibri"/>
              </a:rPr>
              <a:t> </a:t>
            </a:r>
            <a:r>
              <a:rPr sz="3200" spc="-15" dirty="0">
                <a:latin typeface="Calibri"/>
                <a:cs typeface="Calibri"/>
              </a:rPr>
              <a:t>продажі</a:t>
            </a:r>
            <a:endParaRPr sz="3200">
              <a:latin typeface="Calibri"/>
              <a:cs typeface="Calibri"/>
            </a:endParaRPr>
          </a:p>
          <a:p>
            <a:pPr marL="756285" indent="-287020">
              <a:lnSpc>
                <a:spcPct val="100000"/>
              </a:lnSpc>
              <a:spcBef>
                <a:spcPts val="685"/>
              </a:spcBef>
              <a:buFont typeface="Arial MT"/>
              <a:buChar char="–"/>
              <a:tabLst>
                <a:tab pos="756920" algn="l"/>
              </a:tabLst>
            </a:pPr>
            <a:r>
              <a:rPr sz="2800" spc="-15" dirty="0">
                <a:latin typeface="Calibri"/>
                <a:cs typeface="Calibri"/>
              </a:rPr>
              <a:t>Підтримка</a:t>
            </a:r>
            <a:r>
              <a:rPr sz="2800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(пошта,</a:t>
            </a:r>
            <a:r>
              <a:rPr sz="2800" spc="-10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телефон, </a:t>
            </a:r>
            <a:r>
              <a:rPr sz="2800" spc="-10" dirty="0">
                <a:latin typeface="Calibri"/>
                <a:cs typeface="Calibri"/>
              </a:rPr>
              <a:t>особисто)</a:t>
            </a:r>
            <a:endParaRPr sz="2800">
              <a:latin typeface="Calibri"/>
              <a:cs typeface="Calibri"/>
            </a:endParaRPr>
          </a:p>
          <a:p>
            <a:pPr marL="756285" indent="-287020">
              <a:lnSpc>
                <a:spcPct val="100000"/>
              </a:lnSpc>
              <a:spcBef>
                <a:spcPts val="675"/>
              </a:spcBef>
              <a:buFont typeface="Arial MT"/>
              <a:buChar char="–"/>
              <a:tabLst>
                <a:tab pos="756920" algn="l"/>
              </a:tabLst>
            </a:pPr>
            <a:r>
              <a:rPr sz="2800" spc="-10" dirty="0">
                <a:latin typeface="Calibri"/>
                <a:cs typeface="Calibri"/>
              </a:rPr>
              <a:t>Самообслуговування</a:t>
            </a:r>
            <a:endParaRPr sz="2800">
              <a:latin typeface="Calibri"/>
              <a:cs typeface="Calibri"/>
            </a:endParaRPr>
          </a:p>
          <a:p>
            <a:pPr marL="756285" indent="-287020">
              <a:lnSpc>
                <a:spcPct val="100000"/>
              </a:lnSpc>
              <a:spcBef>
                <a:spcPts val="670"/>
              </a:spcBef>
              <a:buFont typeface="Arial MT"/>
              <a:buChar char="–"/>
              <a:tabLst>
                <a:tab pos="756920" algn="l"/>
              </a:tabLst>
            </a:pPr>
            <a:r>
              <a:rPr sz="2800" spc="-10" dirty="0">
                <a:latin typeface="Calibri"/>
                <a:cs typeface="Calibri"/>
              </a:rPr>
              <a:t>Автоматизація</a:t>
            </a:r>
            <a:r>
              <a:rPr sz="2800" spc="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самообслуговування</a:t>
            </a:r>
            <a:endParaRPr sz="2800">
              <a:latin typeface="Calibri"/>
              <a:cs typeface="Calibri"/>
            </a:endParaRPr>
          </a:p>
          <a:p>
            <a:pPr marL="756285" indent="-287020">
              <a:lnSpc>
                <a:spcPct val="100000"/>
              </a:lnSpc>
              <a:spcBef>
                <a:spcPts val="675"/>
              </a:spcBef>
              <a:buFont typeface="Arial MT"/>
              <a:buChar char="–"/>
              <a:tabLst>
                <a:tab pos="756920" algn="l"/>
              </a:tabLst>
            </a:pPr>
            <a:r>
              <a:rPr sz="2800" spc="-35" dirty="0">
                <a:latin typeface="Calibri"/>
                <a:cs typeface="Calibri"/>
              </a:rPr>
              <a:t>Товариства</a:t>
            </a:r>
            <a:endParaRPr sz="2800">
              <a:latin typeface="Calibri"/>
              <a:cs typeface="Calibri"/>
            </a:endParaRPr>
          </a:p>
          <a:p>
            <a:pPr marL="756285" indent="-287020">
              <a:lnSpc>
                <a:spcPct val="100000"/>
              </a:lnSpc>
              <a:spcBef>
                <a:spcPts val="675"/>
              </a:spcBef>
              <a:buFont typeface="Arial MT"/>
              <a:buChar char="–"/>
              <a:tabLst>
                <a:tab pos="756920" algn="l"/>
              </a:tabLst>
            </a:pPr>
            <a:r>
              <a:rPr sz="2800" spc="-10" dirty="0">
                <a:latin typeface="Calibri"/>
                <a:cs typeface="Calibri"/>
              </a:rPr>
              <a:t>Спільна творчість</a:t>
            </a:r>
            <a:endParaRPr sz="2800">
              <a:latin typeface="Calibri"/>
              <a:cs typeface="Calibri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9468611" y="5526023"/>
            <a:ext cx="2113788" cy="1200912"/>
          </a:xfrm>
          <a:prstGeom prst="rect">
            <a:avLst/>
          </a:prstGeom>
        </p:spPr>
      </p:pic>
      <p:pic>
        <p:nvPicPr>
          <p:cNvPr id="5" name="object 5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8146533" y="2967106"/>
            <a:ext cx="1531534" cy="2376037"/>
          </a:xfrm>
          <a:prstGeom prst="rect">
            <a:avLst/>
          </a:prstGeom>
        </p:spPr>
      </p:pic>
      <p:pic>
        <p:nvPicPr>
          <p:cNvPr id="6" name="object 6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9803892" y="2898089"/>
            <a:ext cx="2149634" cy="2149398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871597" y="461899"/>
            <a:ext cx="6449695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b="1" spc="-15" dirty="0">
                <a:latin typeface="Calibri"/>
                <a:cs typeface="Calibri"/>
              </a:rPr>
              <a:t>Потоки</a:t>
            </a:r>
            <a:r>
              <a:rPr b="1" spc="-20" dirty="0">
                <a:latin typeface="Calibri"/>
                <a:cs typeface="Calibri"/>
              </a:rPr>
              <a:t> </a:t>
            </a:r>
            <a:r>
              <a:rPr b="1" spc="-5" dirty="0">
                <a:latin typeface="Calibri"/>
                <a:cs typeface="Calibri"/>
              </a:rPr>
              <a:t>отримання</a:t>
            </a:r>
            <a:r>
              <a:rPr b="1" spc="-35" dirty="0">
                <a:latin typeface="Calibri"/>
                <a:cs typeface="Calibri"/>
              </a:rPr>
              <a:t> </a:t>
            </a:r>
            <a:r>
              <a:rPr b="1" spc="-60" dirty="0">
                <a:latin typeface="Calibri"/>
                <a:cs typeface="Calibri"/>
              </a:rPr>
              <a:t>доходу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88340" y="1516988"/>
            <a:ext cx="5877560" cy="4218305"/>
          </a:xfrm>
          <a:prstGeom prst="rect">
            <a:avLst/>
          </a:prstGeom>
        </p:spPr>
        <p:txBody>
          <a:bodyPr vert="horz" wrap="square" lIns="0" tIns="59055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465"/>
              </a:spcBef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sz="3000" b="1" dirty="0">
                <a:latin typeface="Calibri"/>
                <a:cs typeface="Calibri"/>
              </a:rPr>
              <a:t>За</a:t>
            </a:r>
            <a:r>
              <a:rPr sz="3000" b="1" spc="-20" dirty="0">
                <a:latin typeface="Calibri"/>
                <a:cs typeface="Calibri"/>
              </a:rPr>
              <a:t> </a:t>
            </a:r>
            <a:r>
              <a:rPr sz="3000" b="1" spc="-10" dirty="0">
                <a:latin typeface="Calibri"/>
                <a:cs typeface="Calibri"/>
              </a:rPr>
              <a:t>що</a:t>
            </a:r>
            <a:r>
              <a:rPr sz="3000" b="1" spc="-30" dirty="0">
                <a:latin typeface="Calibri"/>
                <a:cs typeface="Calibri"/>
              </a:rPr>
              <a:t> </a:t>
            </a:r>
            <a:r>
              <a:rPr sz="3000" spc="-20" dirty="0">
                <a:latin typeface="Calibri"/>
                <a:cs typeface="Calibri"/>
              </a:rPr>
              <a:t>готовий</a:t>
            </a:r>
            <a:r>
              <a:rPr sz="3000" dirty="0">
                <a:latin typeface="Calibri"/>
                <a:cs typeface="Calibri"/>
              </a:rPr>
              <a:t> </a:t>
            </a:r>
            <a:r>
              <a:rPr sz="3000" spc="-5" dirty="0">
                <a:latin typeface="Calibri"/>
                <a:cs typeface="Calibri"/>
              </a:rPr>
              <a:t>платити</a:t>
            </a:r>
            <a:r>
              <a:rPr sz="3000" spc="-15" dirty="0">
                <a:latin typeface="Calibri"/>
                <a:cs typeface="Calibri"/>
              </a:rPr>
              <a:t> </a:t>
            </a:r>
            <a:r>
              <a:rPr sz="3000" spc="-5" dirty="0">
                <a:latin typeface="Calibri"/>
                <a:cs typeface="Calibri"/>
              </a:rPr>
              <a:t>споживач?</a:t>
            </a:r>
            <a:endParaRPr sz="30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360"/>
              </a:spcBef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sz="3000" b="1" spc="-5" dirty="0">
                <a:latin typeface="Calibri"/>
                <a:cs typeface="Calibri"/>
              </a:rPr>
              <a:t>Разові</a:t>
            </a:r>
            <a:r>
              <a:rPr sz="3000" b="1" spc="-15" dirty="0">
                <a:latin typeface="Calibri"/>
                <a:cs typeface="Calibri"/>
              </a:rPr>
              <a:t> </a:t>
            </a:r>
            <a:r>
              <a:rPr sz="3000" b="1" spc="-5" dirty="0">
                <a:latin typeface="Calibri"/>
                <a:cs typeface="Calibri"/>
              </a:rPr>
              <a:t>сплати</a:t>
            </a:r>
            <a:r>
              <a:rPr sz="3000" b="1" spc="-25" dirty="0">
                <a:latin typeface="Calibri"/>
                <a:cs typeface="Calibri"/>
              </a:rPr>
              <a:t> </a:t>
            </a:r>
            <a:r>
              <a:rPr sz="3000" b="1" spc="-5" dirty="0">
                <a:latin typeface="Calibri"/>
                <a:cs typeface="Calibri"/>
              </a:rPr>
              <a:t>чи</a:t>
            </a:r>
            <a:r>
              <a:rPr sz="3000" b="1" spc="-20" dirty="0">
                <a:latin typeface="Calibri"/>
                <a:cs typeface="Calibri"/>
              </a:rPr>
              <a:t> </a:t>
            </a:r>
            <a:r>
              <a:rPr sz="3000" b="1" spc="-15" dirty="0">
                <a:latin typeface="Calibri"/>
                <a:cs typeface="Calibri"/>
              </a:rPr>
              <a:t>регулярні</a:t>
            </a:r>
            <a:r>
              <a:rPr sz="3000" spc="-15" dirty="0">
                <a:latin typeface="Calibri"/>
                <a:cs typeface="Calibri"/>
              </a:rPr>
              <a:t>?</a:t>
            </a:r>
            <a:endParaRPr sz="3000">
              <a:latin typeface="Calibri"/>
              <a:cs typeface="Calibri"/>
            </a:endParaRPr>
          </a:p>
          <a:p>
            <a:pPr marL="756285" lvl="1" indent="-287020">
              <a:lnSpc>
                <a:spcPct val="100000"/>
              </a:lnSpc>
              <a:spcBef>
                <a:spcPts val="340"/>
              </a:spcBef>
              <a:buFont typeface="Arial MT"/>
              <a:buChar char="–"/>
              <a:tabLst>
                <a:tab pos="756920" algn="l"/>
              </a:tabLst>
            </a:pPr>
            <a:r>
              <a:rPr sz="2600" spc="-15" dirty="0">
                <a:latin typeface="Calibri"/>
                <a:cs typeface="Calibri"/>
              </a:rPr>
              <a:t>Продаж </a:t>
            </a:r>
            <a:r>
              <a:rPr sz="2600" spc="-5" dirty="0">
                <a:latin typeface="Calibri"/>
                <a:cs typeface="Calibri"/>
              </a:rPr>
              <a:t>товарів/послуг</a:t>
            </a:r>
            <a:r>
              <a:rPr sz="2600" spc="-30" dirty="0">
                <a:latin typeface="Calibri"/>
                <a:cs typeface="Calibri"/>
              </a:rPr>
              <a:t> </a:t>
            </a:r>
            <a:r>
              <a:rPr sz="2600" spc="-5" dirty="0">
                <a:latin typeface="Calibri"/>
                <a:cs typeface="Calibri"/>
              </a:rPr>
              <a:t>(ліцензії</a:t>
            </a:r>
            <a:r>
              <a:rPr sz="2600" spc="-4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ПЗ)</a:t>
            </a:r>
            <a:endParaRPr sz="2600">
              <a:latin typeface="Calibri"/>
              <a:cs typeface="Calibri"/>
            </a:endParaRPr>
          </a:p>
          <a:p>
            <a:pPr marL="756285" lvl="1" indent="-287020">
              <a:lnSpc>
                <a:spcPct val="100000"/>
              </a:lnSpc>
              <a:spcBef>
                <a:spcPts val="315"/>
              </a:spcBef>
              <a:buFont typeface="Arial MT"/>
              <a:buChar char="–"/>
              <a:tabLst>
                <a:tab pos="756920" algn="l"/>
              </a:tabLst>
            </a:pPr>
            <a:r>
              <a:rPr sz="2600" dirty="0">
                <a:latin typeface="Calibri"/>
                <a:cs typeface="Calibri"/>
              </a:rPr>
              <a:t>Підписки</a:t>
            </a:r>
            <a:endParaRPr sz="2600">
              <a:latin typeface="Calibri"/>
              <a:cs typeface="Calibri"/>
            </a:endParaRPr>
          </a:p>
          <a:p>
            <a:pPr marL="756285" lvl="1" indent="-287020">
              <a:lnSpc>
                <a:spcPct val="100000"/>
              </a:lnSpc>
              <a:spcBef>
                <a:spcPts val="315"/>
              </a:spcBef>
              <a:buFont typeface="Arial MT"/>
              <a:buChar char="–"/>
              <a:tabLst>
                <a:tab pos="756920" algn="l"/>
              </a:tabLst>
            </a:pPr>
            <a:r>
              <a:rPr sz="2600" spc="-5" dirty="0">
                <a:latin typeface="Calibri"/>
                <a:cs typeface="Calibri"/>
              </a:rPr>
              <a:t>Оренда/лізинг</a:t>
            </a:r>
            <a:endParaRPr sz="2600">
              <a:latin typeface="Calibri"/>
              <a:cs typeface="Calibri"/>
            </a:endParaRPr>
          </a:p>
          <a:p>
            <a:pPr marL="756285" lvl="1" indent="-287020">
              <a:lnSpc>
                <a:spcPct val="100000"/>
              </a:lnSpc>
              <a:spcBef>
                <a:spcPts val="310"/>
              </a:spcBef>
              <a:buFont typeface="Arial MT"/>
              <a:buChar char="–"/>
              <a:tabLst>
                <a:tab pos="756920" algn="l"/>
              </a:tabLst>
            </a:pPr>
            <a:r>
              <a:rPr sz="2600" spc="-5" dirty="0">
                <a:latin typeface="Calibri"/>
                <a:cs typeface="Calibri"/>
              </a:rPr>
              <a:t>Посередницький</a:t>
            </a:r>
            <a:r>
              <a:rPr sz="2600" spc="-70" dirty="0">
                <a:latin typeface="Calibri"/>
                <a:cs typeface="Calibri"/>
              </a:rPr>
              <a:t> </a:t>
            </a:r>
            <a:r>
              <a:rPr sz="2600" spc="-5" dirty="0">
                <a:latin typeface="Calibri"/>
                <a:cs typeface="Calibri"/>
              </a:rPr>
              <a:t>процент</a:t>
            </a:r>
            <a:endParaRPr sz="2600">
              <a:latin typeface="Calibri"/>
              <a:cs typeface="Calibri"/>
            </a:endParaRPr>
          </a:p>
          <a:p>
            <a:pPr marL="756285" lvl="1" indent="-287020">
              <a:lnSpc>
                <a:spcPct val="100000"/>
              </a:lnSpc>
              <a:spcBef>
                <a:spcPts val="310"/>
              </a:spcBef>
              <a:buFont typeface="Arial MT"/>
              <a:buChar char="–"/>
              <a:tabLst>
                <a:tab pos="756920" algn="l"/>
              </a:tabLst>
            </a:pPr>
            <a:r>
              <a:rPr sz="2600" spc="-5" dirty="0">
                <a:latin typeface="Calibri"/>
                <a:cs typeface="Calibri"/>
              </a:rPr>
              <a:t>Реклама</a:t>
            </a:r>
            <a:endParaRPr sz="26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335"/>
              </a:spcBef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sz="3000" spc="-5" dirty="0">
                <a:latin typeface="Calibri"/>
                <a:cs typeface="Calibri"/>
              </a:rPr>
              <a:t>"Довгий</a:t>
            </a:r>
            <a:r>
              <a:rPr sz="3000" spc="-25" dirty="0">
                <a:latin typeface="Calibri"/>
                <a:cs typeface="Calibri"/>
              </a:rPr>
              <a:t> </a:t>
            </a:r>
            <a:r>
              <a:rPr sz="3000" spc="-5" dirty="0">
                <a:latin typeface="Calibri"/>
                <a:cs typeface="Calibri"/>
              </a:rPr>
              <a:t>хвіст"</a:t>
            </a:r>
            <a:endParaRPr sz="30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360"/>
              </a:spcBef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sz="3000" spc="-5" dirty="0">
                <a:latin typeface="Calibri"/>
                <a:cs typeface="Calibri"/>
              </a:rPr>
              <a:t>Формування</a:t>
            </a:r>
            <a:r>
              <a:rPr sz="3000" spc="-25" dirty="0">
                <a:latin typeface="Calibri"/>
                <a:cs typeface="Calibri"/>
              </a:rPr>
              <a:t> </a:t>
            </a:r>
            <a:r>
              <a:rPr sz="3000" spc="-5" dirty="0">
                <a:latin typeface="Calibri"/>
                <a:cs typeface="Calibri"/>
              </a:rPr>
              <a:t>ціни</a:t>
            </a:r>
            <a:endParaRPr sz="3000">
              <a:latin typeface="Calibri"/>
              <a:cs typeface="Calibri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9486900" y="5402579"/>
            <a:ext cx="2095500" cy="1181100"/>
          </a:xfrm>
          <a:prstGeom prst="rect">
            <a:avLst/>
          </a:prstGeom>
        </p:spPr>
      </p:pic>
      <p:pic>
        <p:nvPicPr>
          <p:cNvPr id="5" name="object 5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9486900" y="2342388"/>
            <a:ext cx="1223772" cy="2173224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083432" y="461899"/>
            <a:ext cx="6026785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b="1" dirty="0">
                <a:latin typeface="Calibri"/>
                <a:cs typeface="Calibri"/>
              </a:rPr>
              <a:t>Ключові</a:t>
            </a:r>
            <a:r>
              <a:rPr b="1" spc="-60" dirty="0">
                <a:latin typeface="Calibri"/>
                <a:cs typeface="Calibri"/>
              </a:rPr>
              <a:t> </a:t>
            </a:r>
            <a:r>
              <a:rPr b="1" dirty="0">
                <a:latin typeface="Calibri"/>
                <a:cs typeface="Calibri"/>
              </a:rPr>
              <a:t>види</a:t>
            </a:r>
            <a:r>
              <a:rPr b="1" spc="-25" dirty="0">
                <a:latin typeface="Calibri"/>
                <a:cs typeface="Calibri"/>
              </a:rPr>
              <a:t> </a:t>
            </a:r>
            <a:r>
              <a:rPr b="1" spc="-5" dirty="0">
                <a:latin typeface="Calibri"/>
                <a:cs typeface="Calibri"/>
              </a:rPr>
              <a:t>діяльності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88340" y="1511020"/>
            <a:ext cx="7783830" cy="2366645"/>
          </a:xfrm>
          <a:prstGeom prst="rect">
            <a:avLst/>
          </a:prstGeom>
        </p:spPr>
        <p:txBody>
          <a:bodyPr vert="horz" wrap="square" lIns="0" tIns="10985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865"/>
              </a:spcBef>
            </a:pPr>
            <a:r>
              <a:rPr sz="3200" b="1" spc="-10" dirty="0">
                <a:latin typeface="Calibri"/>
                <a:cs typeface="Calibri"/>
              </a:rPr>
              <a:t>Процесси</a:t>
            </a:r>
            <a:r>
              <a:rPr sz="3200" b="1" spc="-20" dirty="0">
                <a:latin typeface="Calibri"/>
                <a:cs typeface="Calibri"/>
              </a:rPr>
              <a:t> </a:t>
            </a:r>
            <a:r>
              <a:rPr sz="3200" b="1" spc="-5" dirty="0">
                <a:latin typeface="Calibri"/>
                <a:cs typeface="Calibri"/>
              </a:rPr>
              <a:t>створення</a:t>
            </a:r>
            <a:r>
              <a:rPr sz="3200" b="1" spc="-15" dirty="0">
                <a:latin typeface="Calibri"/>
                <a:cs typeface="Calibri"/>
              </a:rPr>
              <a:t> </a:t>
            </a:r>
            <a:r>
              <a:rPr sz="3200" b="1" dirty="0">
                <a:latin typeface="Calibri"/>
                <a:cs typeface="Calibri"/>
              </a:rPr>
              <a:t>цінності</a:t>
            </a:r>
            <a:endParaRPr sz="32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770"/>
              </a:spcBef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sz="3200" spc="-5" dirty="0">
                <a:latin typeface="Calibri"/>
                <a:cs typeface="Calibri"/>
              </a:rPr>
              <a:t>Виробництво</a:t>
            </a:r>
            <a:r>
              <a:rPr sz="3200" spc="-20" dirty="0">
                <a:latin typeface="Calibri"/>
                <a:cs typeface="Calibri"/>
              </a:rPr>
              <a:t> </a:t>
            </a:r>
            <a:r>
              <a:rPr sz="3200" spc="-5" dirty="0">
                <a:latin typeface="Calibri"/>
                <a:cs typeface="Calibri"/>
              </a:rPr>
              <a:t>товарів/послуг</a:t>
            </a:r>
            <a:endParaRPr sz="32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765"/>
              </a:spcBef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sz="3200" dirty="0">
                <a:latin typeface="Calibri"/>
                <a:cs typeface="Calibri"/>
              </a:rPr>
              <a:t>Рішення</a:t>
            </a:r>
            <a:r>
              <a:rPr sz="3200" spc="-35" dirty="0">
                <a:latin typeface="Calibri"/>
                <a:cs typeface="Calibri"/>
              </a:rPr>
              <a:t> </a:t>
            </a:r>
            <a:r>
              <a:rPr sz="3200" spc="-10" dirty="0">
                <a:latin typeface="Calibri"/>
                <a:cs typeface="Calibri"/>
              </a:rPr>
              <a:t>проблем</a:t>
            </a:r>
            <a:r>
              <a:rPr sz="3200" spc="-15" dirty="0">
                <a:latin typeface="Calibri"/>
                <a:cs typeface="Calibri"/>
              </a:rPr>
              <a:t> </a:t>
            </a:r>
            <a:r>
              <a:rPr sz="3200" spc="-5" dirty="0">
                <a:latin typeface="Calibri"/>
                <a:cs typeface="Calibri"/>
              </a:rPr>
              <a:t>(консалтинг)</a:t>
            </a:r>
            <a:endParaRPr sz="32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770"/>
              </a:spcBef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sz="3200" spc="-15" dirty="0">
                <a:latin typeface="Calibri"/>
                <a:cs typeface="Calibri"/>
              </a:rPr>
              <a:t>Управління</a:t>
            </a:r>
            <a:r>
              <a:rPr sz="3200" spc="-10" dirty="0">
                <a:latin typeface="Calibri"/>
                <a:cs typeface="Calibri"/>
              </a:rPr>
              <a:t> </a:t>
            </a:r>
            <a:r>
              <a:rPr sz="3200" spc="-20" dirty="0">
                <a:latin typeface="Calibri"/>
                <a:cs typeface="Calibri"/>
              </a:rPr>
              <a:t>(побудова)</a:t>
            </a:r>
            <a:r>
              <a:rPr sz="3200" spc="-10" dirty="0">
                <a:latin typeface="Calibri"/>
                <a:cs typeface="Calibri"/>
              </a:rPr>
              <a:t> </a:t>
            </a:r>
            <a:r>
              <a:rPr sz="3200" spc="-5" dirty="0">
                <a:latin typeface="Calibri"/>
                <a:cs typeface="Calibri"/>
              </a:rPr>
              <a:t>платформи,</a:t>
            </a:r>
            <a:r>
              <a:rPr sz="3200" spc="5" dirty="0">
                <a:latin typeface="Calibri"/>
                <a:cs typeface="Calibri"/>
              </a:rPr>
              <a:t> </a:t>
            </a:r>
            <a:r>
              <a:rPr sz="3200" spc="-10" dirty="0">
                <a:latin typeface="Calibri"/>
                <a:cs typeface="Calibri"/>
              </a:rPr>
              <a:t>мережі</a:t>
            </a:r>
            <a:endParaRPr sz="3200">
              <a:latin typeface="Calibri"/>
              <a:cs typeface="Calibri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9486900" y="5468111"/>
            <a:ext cx="2095500" cy="1181100"/>
          </a:xfrm>
          <a:prstGeom prst="rect">
            <a:avLst/>
          </a:prstGeom>
        </p:spPr>
      </p:pic>
      <p:pic>
        <p:nvPicPr>
          <p:cNvPr id="5" name="object 5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8525256" y="2241804"/>
            <a:ext cx="3427925" cy="2586228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100321" y="461899"/>
            <a:ext cx="3991610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Ключові</a:t>
            </a:r>
            <a:r>
              <a:rPr spc="-65" dirty="0"/>
              <a:t> </a:t>
            </a:r>
            <a:r>
              <a:rPr spc="-5" dirty="0"/>
              <a:t>ресурси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88340" y="1507355"/>
            <a:ext cx="7002145" cy="3176905"/>
          </a:xfrm>
          <a:prstGeom prst="rect">
            <a:avLst/>
          </a:prstGeom>
        </p:spPr>
        <p:txBody>
          <a:bodyPr vert="horz" wrap="square" lIns="0" tIns="11366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894"/>
              </a:spcBef>
            </a:pPr>
            <a:r>
              <a:rPr sz="3200" spc="-10" dirty="0">
                <a:latin typeface="Calibri"/>
                <a:cs typeface="Calibri"/>
              </a:rPr>
              <a:t>Фактор</a:t>
            </a:r>
            <a:r>
              <a:rPr sz="3200" spc="-5" dirty="0">
                <a:latin typeface="Calibri"/>
                <a:cs typeface="Calibri"/>
              </a:rPr>
              <a:t> створення </a:t>
            </a:r>
            <a:r>
              <a:rPr sz="3200" spc="-10" dirty="0">
                <a:latin typeface="Calibri"/>
                <a:cs typeface="Calibri"/>
              </a:rPr>
              <a:t>та</a:t>
            </a:r>
            <a:r>
              <a:rPr sz="3200" spc="5" dirty="0">
                <a:latin typeface="Calibri"/>
                <a:cs typeface="Calibri"/>
              </a:rPr>
              <a:t> </a:t>
            </a:r>
            <a:r>
              <a:rPr sz="3200" spc="-15" dirty="0">
                <a:latin typeface="Calibri"/>
                <a:cs typeface="Calibri"/>
              </a:rPr>
              <a:t>продажу</a:t>
            </a:r>
            <a:r>
              <a:rPr sz="3200" spc="-20" dirty="0">
                <a:latin typeface="Calibri"/>
                <a:cs typeface="Calibri"/>
              </a:rPr>
              <a:t> </a:t>
            </a:r>
            <a:r>
              <a:rPr sz="3200" spc="-5" dirty="0">
                <a:latin typeface="Calibri"/>
                <a:cs typeface="Calibri"/>
              </a:rPr>
              <a:t>цінностей</a:t>
            </a:r>
            <a:endParaRPr sz="3200">
              <a:latin typeface="Calibri"/>
              <a:cs typeface="Calibri"/>
            </a:endParaRPr>
          </a:p>
          <a:p>
            <a:pPr marL="756285" indent="-287020">
              <a:lnSpc>
                <a:spcPct val="100000"/>
              </a:lnSpc>
              <a:spcBef>
                <a:spcPts val="690"/>
              </a:spcBef>
              <a:buFont typeface="Arial MT"/>
              <a:buChar char="–"/>
              <a:tabLst>
                <a:tab pos="756920" algn="l"/>
              </a:tabLst>
            </a:pPr>
            <a:r>
              <a:rPr sz="2800" spc="-10" dirty="0">
                <a:latin typeface="Calibri"/>
                <a:cs typeface="Calibri"/>
              </a:rPr>
              <a:t>Матеріальні,</a:t>
            </a:r>
            <a:endParaRPr sz="2800">
              <a:latin typeface="Calibri"/>
              <a:cs typeface="Calibri"/>
            </a:endParaRPr>
          </a:p>
          <a:p>
            <a:pPr marL="756285" indent="-287020">
              <a:lnSpc>
                <a:spcPct val="100000"/>
              </a:lnSpc>
              <a:spcBef>
                <a:spcPts val="670"/>
              </a:spcBef>
              <a:buFont typeface="Arial MT"/>
              <a:buChar char="–"/>
              <a:tabLst>
                <a:tab pos="756920" algn="l"/>
              </a:tabLst>
            </a:pPr>
            <a:r>
              <a:rPr sz="2800" spc="-10" dirty="0">
                <a:latin typeface="Calibri"/>
                <a:cs typeface="Calibri"/>
              </a:rPr>
              <a:t>Інтелектуальні,</a:t>
            </a:r>
            <a:endParaRPr sz="2800">
              <a:latin typeface="Calibri"/>
              <a:cs typeface="Calibri"/>
            </a:endParaRPr>
          </a:p>
          <a:p>
            <a:pPr marL="756285" indent="-287020">
              <a:lnSpc>
                <a:spcPct val="100000"/>
              </a:lnSpc>
              <a:spcBef>
                <a:spcPts val="675"/>
              </a:spcBef>
              <a:buFont typeface="Arial MT"/>
              <a:buChar char="–"/>
              <a:tabLst>
                <a:tab pos="756920" algn="l"/>
              </a:tabLst>
            </a:pPr>
            <a:r>
              <a:rPr sz="2800" spc="-25" dirty="0">
                <a:latin typeface="Calibri"/>
                <a:cs typeface="Calibri"/>
              </a:rPr>
              <a:t>Людскі</a:t>
            </a:r>
            <a:r>
              <a:rPr sz="280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(цінні</a:t>
            </a:r>
            <a:r>
              <a:rPr sz="280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робітники),</a:t>
            </a:r>
            <a:endParaRPr sz="2800">
              <a:latin typeface="Calibri"/>
              <a:cs typeface="Calibri"/>
            </a:endParaRPr>
          </a:p>
          <a:p>
            <a:pPr marL="756285" indent="-287020">
              <a:lnSpc>
                <a:spcPct val="100000"/>
              </a:lnSpc>
              <a:spcBef>
                <a:spcPts val="670"/>
              </a:spcBef>
              <a:buFont typeface="Arial MT"/>
              <a:buChar char="–"/>
              <a:tabLst>
                <a:tab pos="756920" algn="l"/>
              </a:tabLst>
            </a:pPr>
            <a:r>
              <a:rPr sz="2800" spc="-5" dirty="0">
                <a:latin typeface="Calibri"/>
                <a:cs typeface="Calibri"/>
              </a:rPr>
              <a:t>Фінансові,</a:t>
            </a:r>
            <a:endParaRPr sz="2800">
              <a:latin typeface="Calibri"/>
              <a:cs typeface="Calibri"/>
            </a:endParaRPr>
          </a:p>
          <a:p>
            <a:pPr marL="756285" indent="-287020">
              <a:lnSpc>
                <a:spcPct val="100000"/>
              </a:lnSpc>
              <a:spcBef>
                <a:spcPts val="675"/>
              </a:spcBef>
              <a:buFont typeface="Arial MT"/>
              <a:buChar char="–"/>
              <a:tabLst>
                <a:tab pos="756920" algn="l"/>
              </a:tabLst>
            </a:pPr>
            <a:r>
              <a:rPr sz="2800" spc="-5" dirty="0">
                <a:latin typeface="Calibri"/>
                <a:cs typeface="Calibri"/>
              </a:rPr>
              <a:t>Час</a:t>
            </a:r>
            <a:endParaRPr sz="2800">
              <a:latin typeface="Calibri"/>
              <a:cs typeface="Calibri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9477756" y="5452871"/>
            <a:ext cx="2104644" cy="1181100"/>
          </a:xfrm>
          <a:prstGeom prst="rect">
            <a:avLst/>
          </a:prstGeom>
        </p:spPr>
      </p:pic>
      <p:pic>
        <p:nvPicPr>
          <p:cNvPr id="5" name="object 5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8255507" y="2510027"/>
            <a:ext cx="3430524" cy="2033016"/>
          </a:xfrm>
          <a:prstGeom prst="rect">
            <a:avLst/>
          </a:prstGeo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925061" y="461899"/>
            <a:ext cx="4343400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Ключові</a:t>
            </a:r>
            <a:r>
              <a:rPr spc="-65" dirty="0"/>
              <a:t> </a:t>
            </a:r>
            <a:r>
              <a:rPr dirty="0"/>
              <a:t>партнери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88340" y="1511020"/>
            <a:ext cx="9638665" cy="2854325"/>
          </a:xfrm>
          <a:prstGeom prst="rect">
            <a:avLst/>
          </a:prstGeom>
        </p:spPr>
        <p:txBody>
          <a:bodyPr vert="horz" wrap="square" lIns="0" tIns="10985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865"/>
              </a:spcBef>
            </a:pPr>
            <a:r>
              <a:rPr sz="3200" b="1" dirty="0">
                <a:latin typeface="Calibri"/>
                <a:cs typeface="Calibri"/>
              </a:rPr>
              <a:t>Ціли</a:t>
            </a:r>
            <a:r>
              <a:rPr sz="3200" b="1" spc="-2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партнерства</a:t>
            </a:r>
            <a:endParaRPr sz="32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770"/>
              </a:spcBef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sz="3200" dirty="0">
                <a:latin typeface="Calibri"/>
                <a:cs typeface="Calibri"/>
              </a:rPr>
              <a:t>забезпечення</a:t>
            </a:r>
            <a:r>
              <a:rPr sz="3200" spc="-4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ресурсами</a:t>
            </a:r>
            <a:r>
              <a:rPr sz="3200" spc="-3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(постачальники)</a:t>
            </a:r>
            <a:endParaRPr sz="3200">
              <a:latin typeface="Calibri"/>
              <a:cs typeface="Calibri"/>
            </a:endParaRPr>
          </a:p>
          <a:p>
            <a:pPr marL="355600" marR="5080" indent="-342900">
              <a:lnSpc>
                <a:spcPct val="100000"/>
              </a:lnSpc>
              <a:spcBef>
                <a:spcPts val="765"/>
              </a:spcBef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sz="3200" spc="-5" dirty="0">
                <a:latin typeface="Calibri"/>
                <a:cs typeface="Calibri"/>
              </a:rPr>
              <a:t>Оптимізація </a:t>
            </a:r>
            <a:r>
              <a:rPr sz="3200" dirty="0">
                <a:latin typeface="Calibri"/>
                <a:cs typeface="Calibri"/>
              </a:rPr>
              <a:t>та</a:t>
            </a:r>
            <a:r>
              <a:rPr sz="3200" spc="5" dirty="0">
                <a:latin typeface="Calibri"/>
                <a:cs typeface="Calibri"/>
              </a:rPr>
              <a:t> </a:t>
            </a:r>
            <a:r>
              <a:rPr sz="3200" spc="-5" dirty="0">
                <a:latin typeface="Calibri"/>
                <a:cs typeface="Calibri"/>
              </a:rPr>
              <a:t>економія</a:t>
            </a:r>
            <a:r>
              <a:rPr sz="3200" spc="-1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у</a:t>
            </a:r>
            <a:r>
              <a:rPr sz="3200" spc="10" dirty="0">
                <a:latin typeface="Calibri"/>
                <a:cs typeface="Calibri"/>
              </a:rPr>
              <a:t> </a:t>
            </a:r>
            <a:r>
              <a:rPr sz="3200" spc="-5" dirty="0">
                <a:latin typeface="Calibri"/>
                <a:cs typeface="Calibri"/>
              </a:rPr>
              <a:t>виробництві</a:t>
            </a:r>
            <a:r>
              <a:rPr sz="3200" dirty="0">
                <a:latin typeface="Calibri"/>
                <a:cs typeface="Calibri"/>
              </a:rPr>
              <a:t> або</a:t>
            </a:r>
            <a:r>
              <a:rPr sz="3200" spc="10" dirty="0">
                <a:latin typeface="Calibri"/>
                <a:cs typeface="Calibri"/>
              </a:rPr>
              <a:t> </a:t>
            </a:r>
            <a:r>
              <a:rPr sz="3200" spc="-20" dirty="0">
                <a:latin typeface="Calibri"/>
                <a:cs typeface="Calibri"/>
              </a:rPr>
              <a:t>продажах </a:t>
            </a:r>
            <a:r>
              <a:rPr sz="3200" spc="-71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(закупати</a:t>
            </a:r>
            <a:r>
              <a:rPr sz="3200" spc="-2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– </a:t>
            </a:r>
            <a:r>
              <a:rPr sz="3200" spc="-10" dirty="0">
                <a:latin typeface="Calibri"/>
                <a:cs typeface="Calibri"/>
              </a:rPr>
              <a:t>виробляти,</a:t>
            </a:r>
            <a:r>
              <a:rPr sz="3200" spc="-25" dirty="0">
                <a:latin typeface="Calibri"/>
                <a:cs typeface="Calibri"/>
              </a:rPr>
              <a:t> </a:t>
            </a:r>
            <a:r>
              <a:rPr sz="3200" spc="-10" dirty="0">
                <a:latin typeface="Calibri"/>
                <a:cs typeface="Calibri"/>
              </a:rPr>
              <a:t>накоплення</a:t>
            </a:r>
            <a:r>
              <a:rPr sz="3200" spc="-25" dirty="0">
                <a:latin typeface="Calibri"/>
                <a:cs typeface="Calibri"/>
              </a:rPr>
              <a:t> </a:t>
            </a:r>
            <a:r>
              <a:rPr sz="3200" spc="-5" dirty="0">
                <a:latin typeface="Calibri"/>
                <a:cs typeface="Calibri"/>
              </a:rPr>
              <a:t>репутації)</a:t>
            </a:r>
            <a:endParaRPr sz="32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770"/>
              </a:spcBef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sz="3200" spc="-5" dirty="0">
                <a:latin typeface="Calibri"/>
                <a:cs typeface="Calibri"/>
              </a:rPr>
              <a:t>Зниження</a:t>
            </a:r>
            <a:r>
              <a:rPr sz="3200" spc="-10" dirty="0">
                <a:latin typeface="Calibri"/>
                <a:cs typeface="Calibri"/>
              </a:rPr>
              <a:t> </a:t>
            </a:r>
            <a:r>
              <a:rPr sz="3200" spc="-5" dirty="0">
                <a:latin typeface="Calibri"/>
                <a:cs typeface="Calibri"/>
              </a:rPr>
              <a:t>ризиків</a:t>
            </a:r>
            <a:r>
              <a:rPr sz="3200" spc="-4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та</a:t>
            </a:r>
            <a:r>
              <a:rPr sz="3200" spc="-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невизначенностей</a:t>
            </a:r>
            <a:r>
              <a:rPr sz="3200" spc="-4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(репутація)</a:t>
            </a:r>
            <a:endParaRPr sz="3200">
              <a:latin typeface="Calibri"/>
              <a:cs typeface="Calibri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9496043" y="5338571"/>
            <a:ext cx="2086355" cy="1181100"/>
          </a:xfrm>
          <a:prstGeom prst="rect">
            <a:avLst/>
          </a:prstGeom>
        </p:spPr>
      </p:pic>
      <p:pic>
        <p:nvPicPr>
          <p:cNvPr id="5" name="object 5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5654040" y="4465320"/>
            <a:ext cx="2147787" cy="2257044"/>
          </a:xfrm>
          <a:prstGeom prst="rect">
            <a:avLst/>
          </a:prstGeom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409569" y="461899"/>
            <a:ext cx="5379720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/>
              <a:t>Структура</a:t>
            </a:r>
            <a:r>
              <a:rPr spc="-50" dirty="0"/>
              <a:t> </a:t>
            </a:r>
            <a:r>
              <a:rPr spc="-5" dirty="0"/>
              <a:t>собівартості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88340" y="1511020"/>
            <a:ext cx="3633470" cy="4417060"/>
          </a:xfrm>
          <a:prstGeom prst="rect">
            <a:avLst/>
          </a:prstGeom>
        </p:spPr>
        <p:txBody>
          <a:bodyPr vert="horz" wrap="square" lIns="0" tIns="109855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865"/>
              </a:spcBef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sz="3200" spc="-20" dirty="0">
                <a:latin typeface="Calibri"/>
                <a:cs typeface="Calibri"/>
              </a:rPr>
              <a:t>Увага</a:t>
            </a:r>
            <a:r>
              <a:rPr sz="3200" spc="-25" dirty="0">
                <a:latin typeface="Calibri"/>
                <a:cs typeface="Calibri"/>
              </a:rPr>
              <a:t> </a:t>
            </a:r>
            <a:r>
              <a:rPr sz="3200" spc="-15" dirty="0">
                <a:latin typeface="Calibri"/>
                <a:cs typeface="Calibri"/>
              </a:rPr>
              <a:t>до</a:t>
            </a:r>
            <a:r>
              <a:rPr sz="3200" spc="-3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витрат</a:t>
            </a:r>
            <a:endParaRPr sz="3200">
              <a:latin typeface="Calibri"/>
              <a:cs typeface="Calibri"/>
            </a:endParaRPr>
          </a:p>
          <a:p>
            <a:pPr marL="12700" marR="5080">
              <a:lnSpc>
                <a:spcPct val="120000"/>
              </a:lnSpc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sz="3200" spc="-20" dirty="0">
                <a:latin typeface="Calibri"/>
                <a:cs typeface="Calibri"/>
              </a:rPr>
              <a:t>Увага</a:t>
            </a:r>
            <a:r>
              <a:rPr sz="3200" spc="-45" dirty="0">
                <a:latin typeface="Calibri"/>
                <a:cs typeface="Calibri"/>
              </a:rPr>
              <a:t> </a:t>
            </a:r>
            <a:r>
              <a:rPr sz="3200" spc="-15" dirty="0">
                <a:latin typeface="Calibri"/>
                <a:cs typeface="Calibri"/>
              </a:rPr>
              <a:t>до</a:t>
            </a:r>
            <a:r>
              <a:rPr sz="3200" spc="-4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цінностей </a:t>
            </a:r>
            <a:r>
              <a:rPr sz="3200" spc="-710" dirty="0">
                <a:latin typeface="Calibri"/>
                <a:cs typeface="Calibri"/>
              </a:rPr>
              <a:t> </a:t>
            </a:r>
            <a:r>
              <a:rPr sz="3200" spc="-5" dirty="0">
                <a:latin typeface="Calibri"/>
                <a:cs typeface="Calibri"/>
              </a:rPr>
              <a:t>Витрати</a:t>
            </a:r>
            <a:endParaRPr sz="3200">
              <a:latin typeface="Calibri"/>
              <a:cs typeface="Calibri"/>
            </a:endParaRPr>
          </a:p>
          <a:p>
            <a:pPr marL="756285" lvl="1" indent="-287020">
              <a:lnSpc>
                <a:spcPct val="100000"/>
              </a:lnSpc>
              <a:spcBef>
                <a:spcPts val="690"/>
              </a:spcBef>
              <a:buFont typeface="Arial MT"/>
              <a:buChar char="–"/>
              <a:tabLst>
                <a:tab pos="756920" algn="l"/>
              </a:tabLst>
            </a:pPr>
            <a:r>
              <a:rPr sz="2800" spc="-5" dirty="0">
                <a:latin typeface="Calibri"/>
                <a:cs typeface="Calibri"/>
              </a:rPr>
              <a:t>Постійні</a:t>
            </a:r>
            <a:endParaRPr sz="2800">
              <a:latin typeface="Calibri"/>
              <a:cs typeface="Calibri"/>
            </a:endParaRPr>
          </a:p>
          <a:p>
            <a:pPr marL="756285" lvl="1" indent="-287020">
              <a:lnSpc>
                <a:spcPct val="100000"/>
              </a:lnSpc>
              <a:spcBef>
                <a:spcPts val="675"/>
              </a:spcBef>
              <a:buFont typeface="Arial MT"/>
              <a:buChar char="–"/>
              <a:tabLst>
                <a:tab pos="756920" algn="l"/>
              </a:tabLst>
            </a:pPr>
            <a:r>
              <a:rPr sz="2800" spc="-5" dirty="0">
                <a:latin typeface="Calibri"/>
                <a:cs typeface="Calibri"/>
              </a:rPr>
              <a:t>Змінні</a:t>
            </a:r>
            <a:endParaRPr sz="28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755"/>
              </a:spcBef>
            </a:pPr>
            <a:r>
              <a:rPr sz="3200" spc="-229" dirty="0">
                <a:latin typeface="Calibri"/>
                <a:cs typeface="Calibri"/>
              </a:rPr>
              <a:t>Та</a:t>
            </a:r>
            <a:endParaRPr sz="3200">
              <a:latin typeface="Calibri"/>
              <a:cs typeface="Calibri"/>
            </a:endParaRPr>
          </a:p>
          <a:p>
            <a:pPr marL="756285" lvl="1" indent="-287020">
              <a:lnSpc>
                <a:spcPct val="100000"/>
              </a:lnSpc>
              <a:spcBef>
                <a:spcPts val="685"/>
              </a:spcBef>
              <a:buFont typeface="Arial MT"/>
              <a:buChar char="–"/>
              <a:tabLst>
                <a:tab pos="756920" algn="l"/>
              </a:tabLst>
            </a:pPr>
            <a:r>
              <a:rPr sz="2800" spc="-5" dirty="0">
                <a:latin typeface="Calibri"/>
                <a:cs typeface="Calibri"/>
              </a:rPr>
              <a:t>Виробничі</a:t>
            </a:r>
            <a:endParaRPr sz="2800">
              <a:latin typeface="Calibri"/>
              <a:cs typeface="Calibri"/>
            </a:endParaRPr>
          </a:p>
          <a:p>
            <a:pPr marL="756285" lvl="1" indent="-287020">
              <a:lnSpc>
                <a:spcPct val="100000"/>
              </a:lnSpc>
              <a:spcBef>
                <a:spcPts val="670"/>
              </a:spcBef>
              <a:buFont typeface="Arial MT"/>
              <a:buChar char="–"/>
              <a:tabLst>
                <a:tab pos="756920" algn="l"/>
              </a:tabLst>
            </a:pPr>
            <a:r>
              <a:rPr sz="2800" spc="-10" dirty="0">
                <a:latin typeface="Calibri"/>
                <a:cs typeface="Calibri"/>
              </a:rPr>
              <a:t>Невиробничі</a:t>
            </a:r>
            <a:endParaRPr sz="2800">
              <a:latin typeface="Calibri"/>
              <a:cs typeface="Calibri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9560052" y="5393435"/>
            <a:ext cx="2095500" cy="1190244"/>
          </a:xfrm>
          <a:prstGeom prst="rect">
            <a:avLst/>
          </a:prstGeom>
        </p:spPr>
      </p:pic>
      <p:pic>
        <p:nvPicPr>
          <p:cNvPr id="5" name="object 5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8790431" y="1958339"/>
            <a:ext cx="2791968" cy="2592324"/>
          </a:xfrm>
          <a:prstGeom prst="rect">
            <a:avLst/>
          </a:prstGeom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ctrTitle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3335">
              <a:lnSpc>
                <a:spcPct val="100000"/>
              </a:lnSpc>
              <a:spcBef>
                <a:spcPts val="105"/>
              </a:spcBef>
            </a:pPr>
            <a:r>
              <a:rPr spc="-155" dirty="0"/>
              <a:t>У</a:t>
            </a:r>
            <a:r>
              <a:rPr dirty="0"/>
              <a:t>вага!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88340" y="1607946"/>
            <a:ext cx="8710295" cy="1001394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5"/>
              </a:spcBef>
            </a:pPr>
            <a:r>
              <a:rPr sz="3200" spc="-15" dirty="0">
                <a:latin typeface="Calibri"/>
                <a:cs typeface="Calibri"/>
              </a:rPr>
              <a:t>Бізнес-модель</a:t>
            </a:r>
            <a:r>
              <a:rPr sz="3200" spc="-35" dirty="0">
                <a:latin typeface="Calibri"/>
                <a:cs typeface="Calibri"/>
              </a:rPr>
              <a:t> </a:t>
            </a:r>
            <a:r>
              <a:rPr sz="3200" b="1" spc="-5" dirty="0">
                <a:latin typeface="Calibri"/>
                <a:cs typeface="Calibri"/>
              </a:rPr>
              <a:t>не</a:t>
            </a:r>
            <a:r>
              <a:rPr sz="3200" b="1" dirty="0">
                <a:latin typeface="Calibri"/>
                <a:cs typeface="Calibri"/>
              </a:rPr>
              <a:t> </a:t>
            </a:r>
            <a:r>
              <a:rPr sz="3200" b="1" spc="-5" dirty="0">
                <a:latin typeface="Calibri"/>
                <a:cs typeface="Calibri"/>
              </a:rPr>
              <a:t>включає </a:t>
            </a:r>
            <a:r>
              <a:rPr sz="3200" b="1" dirty="0">
                <a:latin typeface="Calibri"/>
                <a:cs typeface="Calibri"/>
              </a:rPr>
              <a:t>в </a:t>
            </a:r>
            <a:r>
              <a:rPr sz="3200" b="1" spc="-5" dirty="0">
                <a:latin typeface="Calibri"/>
                <a:cs typeface="Calibri"/>
              </a:rPr>
              <a:t>себе</a:t>
            </a:r>
            <a:r>
              <a:rPr sz="3200" b="1" spc="2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інформацію</a:t>
            </a:r>
            <a:r>
              <a:rPr sz="3200" spc="-1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про </a:t>
            </a:r>
            <a:r>
              <a:rPr sz="3200" spc="-710" dirty="0">
                <a:latin typeface="Calibri"/>
                <a:cs typeface="Calibri"/>
              </a:rPr>
              <a:t> </a:t>
            </a:r>
            <a:r>
              <a:rPr sz="3200" spc="-20" dirty="0">
                <a:latin typeface="Calibri"/>
                <a:cs typeface="Calibri"/>
              </a:rPr>
              <a:t>результативність</a:t>
            </a:r>
            <a:r>
              <a:rPr sz="3200" spc="-5" dirty="0">
                <a:latin typeface="Calibri"/>
                <a:cs typeface="Calibri"/>
              </a:rPr>
              <a:t> та конкуренцію</a:t>
            </a:r>
            <a:endParaRPr sz="3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915917" y="461899"/>
            <a:ext cx="4362450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/>
              <a:t>Для</a:t>
            </a:r>
            <a:r>
              <a:rPr spc="-25" dirty="0"/>
              <a:t> </a:t>
            </a:r>
            <a:r>
              <a:rPr spc="-10" dirty="0"/>
              <a:t>свого</a:t>
            </a:r>
            <a:r>
              <a:rPr spc="-25" dirty="0"/>
              <a:t> </a:t>
            </a:r>
            <a:r>
              <a:rPr dirty="0"/>
              <a:t>проекту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88340" y="1511020"/>
            <a:ext cx="4707890" cy="1781175"/>
          </a:xfrm>
          <a:prstGeom prst="rect">
            <a:avLst/>
          </a:prstGeom>
        </p:spPr>
        <p:txBody>
          <a:bodyPr vert="horz" wrap="square" lIns="0" tIns="109855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865"/>
              </a:spcBef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sz="3200" spc="-5" dirty="0">
                <a:latin typeface="Calibri"/>
                <a:cs typeface="Calibri"/>
              </a:rPr>
              <a:t>Що</a:t>
            </a:r>
            <a:r>
              <a:rPr sz="3200" spc="-2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є</a:t>
            </a:r>
            <a:r>
              <a:rPr sz="3200" spc="-1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цінним</a:t>
            </a:r>
            <a:r>
              <a:rPr sz="3200" spc="-15" dirty="0">
                <a:latin typeface="Calibri"/>
                <a:cs typeface="Calibri"/>
              </a:rPr>
              <a:t> продуктом?</a:t>
            </a:r>
            <a:endParaRPr sz="32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770"/>
              </a:spcBef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sz="3200" spc="-25" dirty="0">
                <a:latin typeface="Calibri"/>
                <a:cs typeface="Calibri"/>
              </a:rPr>
              <a:t>Хто </a:t>
            </a:r>
            <a:r>
              <a:rPr sz="3200" dirty="0">
                <a:latin typeface="Calibri"/>
                <a:cs typeface="Calibri"/>
              </a:rPr>
              <a:t>є</a:t>
            </a:r>
            <a:r>
              <a:rPr sz="3200" spc="-15" dirty="0">
                <a:latin typeface="Calibri"/>
                <a:cs typeface="Calibri"/>
              </a:rPr>
              <a:t> </a:t>
            </a:r>
            <a:r>
              <a:rPr sz="3200" spc="-5" dirty="0">
                <a:latin typeface="Calibri"/>
                <a:cs typeface="Calibri"/>
              </a:rPr>
              <a:t>споживачем?</a:t>
            </a:r>
            <a:endParaRPr sz="32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765"/>
              </a:spcBef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sz="3200" dirty="0">
                <a:latin typeface="Calibri"/>
                <a:cs typeface="Calibri"/>
              </a:rPr>
              <a:t>Як</a:t>
            </a:r>
            <a:r>
              <a:rPr sz="3200" spc="-30" dirty="0">
                <a:latin typeface="Calibri"/>
                <a:cs typeface="Calibri"/>
              </a:rPr>
              <a:t> </a:t>
            </a:r>
            <a:r>
              <a:rPr sz="3200" spc="-5" dirty="0">
                <a:latin typeface="Calibri"/>
                <a:cs typeface="Calibri"/>
              </a:rPr>
              <a:t>заробляємо?</a:t>
            </a:r>
            <a:endParaRPr sz="3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828800" y="461899"/>
            <a:ext cx="8534400" cy="690574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lang="uk-UA" b="1" dirty="0"/>
              <a:t>5.3 Види бізнес-моделей</a:t>
            </a:r>
            <a:endParaRPr b="1" spc="-20" dirty="0"/>
          </a:p>
        </p:txBody>
      </p:sp>
      <p:sp>
        <p:nvSpPr>
          <p:cNvPr id="3" name="object 3"/>
          <p:cNvSpPr txBox="1"/>
          <p:nvPr/>
        </p:nvSpPr>
        <p:spPr>
          <a:xfrm>
            <a:off x="688340" y="1607946"/>
            <a:ext cx="10684510" cy="4306948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1015">
              <a:lnSpc>
                <a:spcPct val="100000"/>
              </a:lnSpc>
              <a:spcBef>
                <a:spcPts val="105"/>
              </a:spcBef>
              <a:tabLst>
                <a:tab pos="354965" algn="l"/>
                <a:tab pos="355600" algn="l"/>
              </a:tabLst>
            </a:pPr>
            <a:r>
              <a:rPr lang="uk-UA" sz="3600" b="1" spc="-20" dirty="0"/>
              <a:t>Бізнес-моделі</a:t>
            </a:r>
          </a:p>
          <a:p>
            <a:pPr marL="12700" marR="501015">
              <a:lnSpc>
                <a:spcPct val="100000"/>
              </a:lnSpc>
              <a:spcBef>
                <a:spcPts val="105"/>
              </a:spcBef>
              <a:tabLst>
                <a:tab pos="354965" algn="l"/>
                <a:tab pos="355600" algn="l"/>
              </a:tabLst>
            </a:pPr>
            <a:endParaRPr lang="uk-UA" sz="3600" b="1" spc="-5" dirty="0">
              <a:latin typeface="Calibri"/>
              <a:cs typeface="Calibri"/>
            </a:endParaRPr>
          </a:p>
          <a:p>
            <a:pPr marL="355600" marR="501015" indent="-342900">
              <a:lnSpc>
                <a:spcPct val="100000"/>
              </a:lnSpc>
              <a:spcBef>
                <a:spcPts val="105"/>
              </a:spcBef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sz="3200" spc="-5" dirty="0" err="1">
                <a:latin typeface="Calibri"/>
                <a:cs typeface="Calibri"/>
              </a:rPr>
              <a:t>Компанія</a:t>
            </a:r>
            <a:r>
              <a:rPr sz="3200" spc="-5" dirty="0">
                <a:latin typeface="Calibri"/>
                <a:cs typeface="Calibri"/>
              </a:rPr>
              <a:t> </a:t>
            </a:r>
            <a:r>
              <a:rPr sz="3200" b="1" dirty="0">
                <a:latin typeface="Calibri"/>
                <a:cs typeface="Calibri"/>
              </a:rPr>
              <a:t>Apple</a:t>
            </a:r>
            <a:r>
              <a:rPr sz="3200" dirty="0">
                <a:latin typeface="Calibri"/>
                <a:cs typeface="Calibri"/>
              </a:rPr>
              <a:t>. </a:t>
            </a:r>
            <a:r>
              <a:rPr sz="3200" spc="-10" dirty="0">
                <a:latin typeface="Calibri"/>
                <a:cs typeface="Calibri"/>
              </a:rPr>
              <a:t>Не </a:t>
            </a:r>
            <a:r>
              <a:rPr sz="3200" dirty="0">
                <a:latin typeface="Calibri"/>
                <a:cs typeface="Calibri"/>
              </a:rPr>
              <a:t>має </a:t>
            </a:r>
            <a:r>
              <a:rPr sz="3200" spc="-15" dirty="0">
                <a:latin typeface="Calibri"/>
                <a:cs typeface="Calibri"/>
              </a:rPr>
              <a:t>заводів </a:t>
            </a:r>
            <a:r>
              <a:rPr sz="3200" spc="-10" dirty="0">
                <a:latin typeface="Calibri"/>
                <a:cs typeface="Calibri"/>
              </a:rPr>
              <a:t>та </a:t>
            </a:r>
            <a:r>
              <a:rPr sz="3200" spc="-5" dirty="0">
                <a:latin typeface="Calibri"/>
                <a:cs typeface="Calibri"/>
              </a:rPr>
              <a:t>виробництва. </a:t>
            </a:r>
            <a:r>
              <a:rPr sz="3200" dirty="0">
                <a:latin typeface="Calibri"/>
                <a:cs typeface="Calibri"/>
              </a:rPr>
              <a:t>Є </a:t>
            </a:r>
            <a:r>
              <a:rPr sz="3200" spc="-5" dirty="0">
                <a:latin typeface="Calibri"/>
                <a:cs typeface="Calibri"/>
              </a:rPr>
              <a:t>тільки </a:t>
            </a:r>
            <a:r>
              <a:rPr sz="3200" spc="-710" dirty="0">
                <a:latin typeface="Calibri"/>
                <a:cs typeface="Calibri"/>
              </a:rPr>
              <a:t> </a:t>
            </a:r>
            <a:r>
              <a:rPr sz="3200" spc="-5" dirty="0">
                <a:latin typeface="Calibri"/>
                <a:cs typeface="Calibri"/>
              </a:rPr>
              <a:t>роздрібні</a:t>
            </a:r>
            <a:r>
              <a:rPr sz="3200" spc="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пункти</a:t>
            </a:r>
            <a:r>
              <a:rPr sz="3200" spc="-20" dirty="0">
                <a:latin typeface="Calibri"/>
                <a:cs typeface="Calibri"/>
              </a:rPr>
              <a:t> </a:t>
            </a:r>
            <a:r>
              <a:rPr sz="3200" spc="-15" dirty="0">
                <a:latin typeface="Calibri"/>
                <a:cs typeface="Calibri"/>
              </a:rPr>
              <a:t>продажів</a:t>
            </a:r>
            <a:r>
              <a:rPr sz="3200" dirty="0">
                <a:latin typeface="Calibri"/>
                <a:cs typeface="Calibri"/>
              </a:rPr>
              <a:t> </a:t>
            </a:r>
            <a:r>
              <a:rPr sz="3200" spc="-5" dirty="0">
                <a:latin typeface="Calibri"/>
                <a:cs typeface="Calibri"/>
              </a:rPr>
              <a:t>та</a:t>
            </a:r>
            <a:r>
              <a:rPr sz="3200" dirty="0">
                <a:latin typeface="Calibri"/>
                <a:cs typeface="Calibri"/>
              </a:rPr>
              <a:t> </a:t>
            </a:r>
            <a:r>
              <a:rPr sz="3200" spc="-5" dirty="0">
                <a:latin typeface="Calibri"/>
                <a:cs typeface="Calibri"/>
              </a:rPr>
              <a:t>електронний</a:t>
            </a:r>
            <a:r>
              <a:rPr sz="3200" spc="-20" dirty="0">
                <a:latin typeface="Calibri"/>
                <a:cs typeface="Calibri"/>
              </a:rPr>
              <a:t> </a:t>
            </a:r>
            <a:r>
              <a:rPr sz="3200" spc="-5" dirty="0">
                <a:latin typeface="Calibri"/>
                <a:cs typeface="Calibri"/>
              </a:rPr>
              <a:t>магазин</a:t>
            </a:r>
            <a:endParaRPr sz="3200" dirty="0">
              <a:latin typeface="Calibri"/>
              <a:cs typeface="Calibri"/>
            </a:endParaRPr>
          </a:p>
          <a:p>
            <a:pPr marL="355600" marR="240665" indent="-342900">
              <a:lnSpc>
                <a:spcPct val="100000"/>
              </a:lnSpc>
              <a:spcBef>
                <a:spcPts val="765"/>
              </a:spcBef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sz="3200" spc="-5" dirty="0">
                <a:latin typeface="Calibri"/>
                <a:cs typeface="Calibri"/>
              </a:rPr>
              <a:t>Компанія </a:t>
            </a:r>
            <a:r>
              <a:rPr sz="3200" b="1" spc="-5" dirty="0">
                <a:latin typeface="Calibri"/>
                <a:cs typeface="Calibri"/>
              </a:rPr>
              <a:t>Nestle</a:t>
            </a:r>
            <a:r>
              <a:rPr sz="3200" spc="-5" dirty="0">
                <a:latin typeface="Calibri"/>
                <a:cs typeface="Calibri"/>
              </a:rPr>
              <a:t>. </a:t>
            </a:r>
            <a:r>
              <a:rPr sz="3200" dirty="0">
                <a:latin typeface="Calibri"/>
                <a:cs typeface="Calibri"/>
              </a:rPr>
              <a:t>Не має </a:t>
            </a:r>
            <a:r>
              <a:rPr sz="3200" spc="-5" dirty="0">
                <a:latin typeface="Calibri"/>
                <a:cs typeface="Calibri"/>
              </a:rPr>
              <a:t>роздрібних </a:t>
            </a:r>
            <a:r>
              <a:rPr sz="3200" dirty="0">
                <a:latin typeface="Calibri"/>
                <a:cs typeface="Calibri"/>
              </a:rPr>
              <a:t>пунктів </a:t>
            </a:r>
            <a:r>
              <a:rPr sz="3200" spc="-25" dirty="0">
                <a:latin typeface="Calibri"/>
                <a:cs typeface="Calibri"/>
              </a:rPr>
              <a:t>продажу. </a:t>
            </a:r>
            <a:r>
              <a:rPr sz="3200" spc="-5" dirty="0">
                <a:latin typeface="Calibri"/>
                <a:cs typeface="Calibri"/>
              </a:rPr>
              <a:t>Має </a:t>
            </a:r>
            <a:r>
              <a:rPr sz="3200" spc="-710" dirty="0">
                <a:latin typeface="Calibri"/>
                <a:cs typeface="Calibri"/>
              </a:rPr>
              <a:t> </a:t>
            </a:r>
            <a:r>
              <a:rPr sz="3200" spc="-5" dirty="0">
                <a:latin typeface="Calibri"/>
                <a:cs typeface="Calibri"/>
              </a:rPr>
              <a:t>тільки</a:t>
            </a:r>
            <a:r>
              <a:rPr sz="3200" spc="-10" dirty="0">
                <a:latin typeface="Calibri"/>
                <a:cs typeface="Calibri"/>
              </a:rPr>
              <a:t> </a:t>
            </a:r>
            <a:r>
              <a:rPr sz="3200" spc="-5" dirty="0">
                <a:latin typeface="Calibri"/>
                <a:cs typeface="Calibri"/>
              </a:rPr>
              <a:t>виробництво</a:t>
            </a:r>
            <a:endParaRPr sz="3200" dirty="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770"/>
              </a:spcBef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sz="3200" dirty="0">
                <a:latin typeface="Calibri"/>
                <a:cs typeface="Calibri"/>
              </a:rPr>
              <a:t>В більшості</a:t>
            </a:r>
            <a:r>
              <a:rPr sz="3200" spc="10" dirty="0">
                <a:latin typeface="Calibri"/>
                <a:cs typeface="Calibri"/>
              </a:rPr>
              <a:t> </a:t>
            </a:r>
            <a:r>
              <a:rPr sz="3200" spc="-5" dirty="0">
                <a:latin typeface="Calibri"/>
                <a:cs typeface="Calibri"/>
              </a:rPr>
              <a:t>ресторанів</a:t>
            </a:r>
            <a:r>
              <a:rPr sz="3200" dirty="0">
                <a:latin typeface="Calibri"/>
                <a:cs typeface="Calibri"/>
              </a:rPr>
              <a:t> і</a:t>
            </a:r>
            <a:r>
              <a:rPr sz="3200" spc="1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кухня</a:t>
            </a:r>
            <a:r>
              <a:rPr sz="3200" spc="-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і </a:t>
            </a:r>
            <a:r>
              <a:rPr sz="3200" spc="-5" dirty="0">
                <a:latin typeface="Calibri"/>
                <a:cs typeface="Calibri"/>
              </a:rPr>
              <a:t>шеф-повар</a:t>
            </a:r>
            <a:r>
              <a:rPr sz="3200" spc="-2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і </a:t>
            </a:r>
            <a:r>
              <a:rPr sz="3200" spc="-5" dirty="0">
                <a:latin typeface="Calibri"/>
                <a:cs typeface="Calibri"/>
              </a:rPr>
              <a:t>клієнтський</a:t>
            </a:r>
            <a:r>
              <a:rPr sz="3200" spc="-3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зал</a:t>
            </a:r>
          </a:p>
          <a:p>
            <a:pPr marL="355600">
              <a:lnSpc>
                <a:spcPct val="100000"/>
              </a:lnSpc>
              <a:spcBef>
                <a:spcPts val="5"/>
              </a:spcBef>
            </a:pPr>
            <a:r>
              <a:rPr sz="3200" dirty="0">
                <a:latin typeface="Calibri"/>
                <a:cs typeface="Calibri"/>
              </a:rPr>
              <a:t>–</a:t>
            </a:r>
            <a:r>
              <a:rPr sz="3200" spc="1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все</a:t>
            </a:r>
            <a:r>
              <a:rPr sz="3200" spc="-1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під</a:t>
            </a:r>
            <a:r>
              <a:rPr sz="3200" spc="-10" dirty="0">
                <a:latin typeface="Calibri"/>
                <a:cs typeface="Calibri"/>
              </a:rPr>
              <a:t> </a:t>
            </a:r>
            <a:r>
              <a:rPr sz="3200" spc="-20" dirty="0">
                <a:latin typeface="Calibri"/>
                <a:cs typeface="Calibri"/>
              </a:rPr>
              <a:t>одним</a:t>
            </a:r>
            <a:r>
              <a:rPr sz="3200" spc="-10" dirty="0">
                <a:latin typeface="Calibri"/>
                <a:cs typeface="Calibri"/>
              </a:rPr>
              <a:t> </a:t>
            </a:r>
            <a:r>
              <a:rPr sz="3200" spc="-15" dirty="0">
                <a:latin typeface="Calibri"/>
                <a:cs typeface="Calibri"/>
              </a:rPr>
              <a:t>дахом. </a:t>
            </a:r>
            <a:r>
              <a:rPr sz="3200" spc="-10" dirty="0">
                <a:latin typeface="Calibri"/>
                <a:cs typeface="Calibri"/>
              </a:rPr>
              <a:t>Компанія</a:t>
            </a:r>
            <a:r>
              <a:rPr sz="3200" spc="-15" dirty="0">
                <a:latin typeface="Calibri"/>
                <a:cs typeface="Calibri"/>
              </a:rPr>
              <a:t> </a:t>
            </a:r>
            <a:r>
              <a:rPr sz="3200" b="1" spc="-5" dirty="0">
                <a:latin typeface="Calibri"/>
                <a:cs typeface="Calibri"/>
              </a:rPr>
              <a:t>Hermes</a:t>
            </a:r>
            <a:endParaRPr sz="3200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307585" y="461899"/>
            <a:ext cx="3578225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/>
              <a:t>Бізнес</a:t>
            </a:r>
            <a:r>
              <a:rPr spc="-40" dirty="0"/>
              <a:t> </a:t>
            </a:r>
            <a:r>
              <a:rPr dirty="0"/>
              <a:t>-</a:t>
            </a:r>
            <a:r>
              <a:rPr spc="-25" dirty="0"/>
              <a:t> </a:t>
            </a:r>
            <a:r>
              <a:rPr spc="-40" dirty="0"/>
              <a:t>моделі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88340" y="1511020"/>
            <a:ext cx="9524365" cy="2952115"/>
          </a:xfrm>
          <a:prstGeom prst="rect">
            <a:avLst/>
          </a:prstGeom>
        </p:spPr>
        <p:txBody>
          <a:bodyPr vert="horz" wrap="square" lIns="0" tIns="109855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865"/>
              </a:spcBef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sz="3200" spc="-5" dirty="0">
                <a:latin typeface="Calibri"/>
                <a:cs typeface="Calibri"/>
              </a:rPr>
              <a:t>Сервіс </a:t>
            </a:r>
            <a:r>
              <a:rPr sz="3200" dirty="0">
                <a:latin typeface="Calibri"/>
                <a:cs typeface="Calibri"/>
              </a:rPr>
              <a:t>–</a:t>
            </a:r>
            <a:r>
              <a:rPr sz="3200" spc="-10" dirty="0">
                <a:latin typeface="Calibri"/>
                <a:cs typeface="Calibri"/>
              </a:rPr>
              <a:t> </a:t>
            </a:r>
            <a:r>
              <a:rPr sz="3200" spc="-50" dirty="0">
                <a:latin typeface="Calibri"/>
                <a:cs typeface="Calibri"/>
              </a:rPr>
              <a:t>Ауді,</a:t>
            </a:r>
            <a:r>
              <a:rPr sz="3200" spc="-1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Самсунг</a:t>
            </a:r>
            <a:endParaRPr sz="32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770"/>
              </a:spcBef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sz="3200" spc="-10" dirty="0">
                <a:latin typeface="Calibri"/>
                <a:cs typeface="Calibri"/>
              </a:rPr>
              <a:t>Довгий </a:t>
            </a:r>
            <a:r>
              <a:rPr sz="3200" dirty="0">
                <a:latin typeface="Calibri"/>
                <a:cs typeface="Calibri"/>
              </a:rPr>
              <a:t>хвіст</a:t>
            </a:r>
            <a:r>
              <a:rPr sz="3200" spc="-2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– Амазон, </a:t>
            </a:r>
            <a:r>
              <a:rPr sz="3200" spc="-10" dirty="0">
                <a:latin typeface="Calibri"/>
                <a:cs typeface="Calibri"/>
              </a:rPr>
              <a:t>Фейсбук</a:t>
            </a:r>
            <a:endParaRPr sz="32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765"/>
              </a:spcBef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sz="3200" spc="-5" dirty="0">
                <a:latin typeface="Calibri"/>
                <a:cs typeface="Calibri"/>
              </a:rPr>
              <a:t>Багатосторонні платформи</a:t>
            </a:r>
            <a:r>
              <a:rPr sz="3200" spc="-6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–</a:t>
            </a:r>
            <a:r>
              <a:rPr sz="3200" spc="-15" dirty="0">
                <a:latin typeface="Calibri"/>
                <a:cs typeface="Calibri"/>
              </a:rPr>
              <a:t> </a:t>
            </a:r>
            <a:r>
              <a:rPr sz="3200" spc="-5" dirty="0">
                <a:latin typeface="Calibri"/>
                <a:cs typeface="Calibri"/>
              </a:rPr>
              <a:t>Макдональдс,</a:t>
            </a:r>
            <a:r>
              <a:rPr sz="3200" spc="5" dirty="0">
                <a:latin typeface="Calibri"/>
                <a:cs typeface="Calibri"/>
              </a:rPr>
              <a:t> </a:t>
            </a:r>
            <a:r>
              <a:rPr sz="3200" spc="-10" dirty="0">
                <a:latin typeface="Calibri"/>
                <a:cs typeface="Calibri"/>
              </a:rPr>
              <a:t>Старбакс</a:t>
            </a:r>
            <a:endParaRPr sz="32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770"/>
              </a:spcBef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sz="3200" spc="-5" dirty="0">
                <a:latin typeface="Calibri"/>
                <a:cs typeface="Calibri"/>
              </a:rPr>
              <a:t>Фримиум</a:t>
            </a:r>
            <a:r>
              <a:rPr sz="3200" spc="-2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–</a:t>
            </a:r>
            <a:r>
              <a:rPr sz="3200" spc="-15" dirty="0">
                <a:latin typeface="Calibri"/>
                <a:cs typeface="Calibri"/>
              </a:rPr>
              <a:t> </a:t>
            </a:r>
            <a:r>
              <a:rPr sz="3200" spc="-70" dirty="0">
                <a:latin typeface="Calibri"/>
                <a:cs typeface="Calibri"/>
              </a:rPr>
              <a:t>Гугл,</a:t>
            </a:r>
            <a:r>
              <a:rPr sz="3200" spc="5" dirty="0">
                <a:latin typeface="Calibri"/>
                <a:cs typeface="Calibri"/>
              </a:rPr>
              <a:t> </a:t>
            </a:r>
            <a:r>
              <a:rPr sz="3200" spc="-10" dirty="0">
                <a:latin typeface="Calibri"/>
                <a:cs typeface="Calibri"/>
              </a:rPr>
              <a:t>Дропбокс,</a:t>
            </a:r>
            <a:r>
              <a:rPr sz="3200" spc="-35" dirty="0">
                <a:latin typeface="Calibri"/>
                <a:cs typeface="Calibri"/>
              </a:rPr>
              <a:t> </a:t>
            </a:r>
            <a:r>
              <a:rPr sz="3200" spc="-10" dirty="0">
                <a:latin typeface="Calibri"/>
                <a:cs typeface="Calibri"/>
              </a:rPr>
              <a:t>Скайп</a:t>
            </a:r>
            <a:endParaRPr sz="32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770"/>
              </a:spcBef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sz="3200" spc="-10" dirty="0">
                <a:latin typeface="Calibri"/>
                <a:cs typeface="Calibri"/>
              </a:rPr>
              <a:t>Наживка</a:t>
            </a:r>
            <a:r>
              <a:rPr sz="3200" spc="1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и крючок</a:t>
            </a:r>
            <a:r>
              <a:rPr sz="3200" spc="-3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–</a:t>
            </a:r>
            <a:r>
              <a:rPr sz="3200" spc="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Амазон,</a:t>
            </a:r>
            <a:r>
              <a:rPr sz="3200" spc="-30" dirty="0">
                <a:latin typeface="Calibri"/>
                <a:cs typeface="Calibri"/>
              </a:rPr>
              <a:t> </a:t>
            </a:r>
            <a:r>
              <a:rPr sz="3200" spc="-5" dirty="0">
                <a:latin typeface="Calibri"/>
                <a:cs typeface="Calibri"/>
              </a:rPr>
              <a:t>Лексмарк</a:t>
            </a:r>
            <a:endParaRPr sz="3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796920" y="461899"/>
            <a:ext cx="6597650" cy="690574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5.1 Сутність бізнес-моделі</a:t>
            </a:r>
            <a:endParaRPr spc="-20" dirty="0"/>
          </a:p>
        </p:txBody>
      </p:sp>
      <p:sp>
        <p:nvSpPr>
          <p:cNvPr id="3" name="object 3"/>
          <p:cNvSpPr txBox="1"/>
          <p:nvPr/>
        </p:nvSpPr>
        <p:spPr>
          <a:xfrm>
            <a:off x="688340" y="1607946"/>
            <a:ext cx="10774045" cy="36913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1494790">
              <a:lnSpc>
                <a:spcPct val="100000"/>
              </a:lnSpc>
              <a:spcBef>
                <a:spcPts val="105"/>
              </a:spcBef>
              <a:tabLst>
                <a:tab pos="354965" algn="l"/>
                <a:tab pos="355600" algn="l"/>
              </a:tabLst>
            </a:pPr>
            <a:r>
              <a:rPr lang="uk-UA" sz="3200" b="1" dirty="0"/>
              <a:t>Призначення</a:t>
            </a:r>
            <a:r>
              <a:rPr lang="uk-UA" sz="3200" b="1" spc="-75" dirty="0"/>
              <a:t> </a:t>
            </a:r>
            <a:r>
              <a:rPr lang="uk-UA" sz="3200" b="1" spc="-20" dirty="0"/>
              <a:t>бізнес-моделі</a:t>
            </a:r>
          </a:p>
          <a:p>
            <a:pPr marL="12700" marR="1494790">
              <a:lnSpc>
                <a:spcPct val="100000"/>
              </a:lnSpc>
              <a:spcBef>
                <a:spcPts val="105"/>
              </a:spcBef>
              <a:tabLst>
                <a:tab pos="354965" algn="l"/>
                <a:tab pos="355600" algn="l"/>
              </a:tabLst>
            </a:pPr>
            <a:endParaRPr lang="uk-UA" sz="3200" b="1" spc="-10" dirty="0">
              <a:latin typeface="Calibri"/>
              <a:cs typeface="Calibri"/>
            </a:endParaRPr>
          </a:p>
          <a:p>
            <a:pPr marL="355600" marR="1494790" indent="-342900">
              <a:lnSpc>
                <a:spcPct val="100000"/>
              </a:lnSpc>
              <a:spcBef>
                <a:spcPts val="105"/>
              </a:spcBef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sz="3200" spc="-10" dirty="0" err="1">
                <a:latin typeface="Calibri"/>
                <a:cs typeface="Calibri"/>
              </a:rPr>
              <a:t>Описує</a:t>
            </a:r>
            <a:r>
              <a:rPr sz="3200" spc="-10" dirty="0">
                <a:latin typeface="Calibri"/>
                <a:cs typeface="Calibri"/>
              </a:rPr>
              <a:t>,</a:t>
            </a:r>
            <a:r>
              <a:rPr sz="3200" spc="-5" dirty="0">
                <a:latin typeface="Calibri"/>
                <a:cs typeface="Calibri"/>
              </a:rPr>
              <a:t> як</a:t>
            </a:r>
            <a:r>
              <a:rPr sz="3200" dirty="0">
                <a:latin typeface="Calibri"/>
                <a:cs typeface="Calibri"/>
              </a:rPr>
              <a:t> </a:t>
            </a:r>
            <a:r>
              <a:rPr sz="3200" spc="-5" dirty="0">
                <a:latin typeface="Calibri"/>
                <a:cs typeface="Calibri"/>
              </a:rPr>
              <a:t>компанія</a:t>
            </a:r>
            <a:r>
              <a:rPr sz="3200" dirty="0">
                <a:latin typeface="Calibri"/>
                <a:cs typeface="Calibri"/>
              </a:rPr>
              <a:t> створює, </a:t>
            </a:r>
            <a:r>
              <a:rPr sz="3200" spc="-10" dirty="0">
                <a:latin typeface="Calibri"/>
                <a:cs typeface="Calibri"/>
              </a:rPr>
              <a:t>доставляє</a:t>
            </a:r>
            <a:r>
              <a:rPr sz="3200" dirty="0">
                <a:latin typeface="Calibri"/>
                <a:cs typeface="Calibri"/>
              </a:rPr>
              <a:t> </a:t>
            </a:r>
            <a:r>
              <a:rPr sz="3200" spc="-5" dirty="0">
                <a:latin typeface="Calibri"/>
                <a:cs typeface="Calibri"/>
              </a:rPr>
              <a:t>та</a:t>
            </a:r>
            <a:r>
              <a:rPr sz="3200" spc="10" dirty="0">
                <a:latin typeface="Calibri"/>
                <a:cs typeface="Calibri"/>
              </a:rPr>
              <a:t> </a:t>
            </a:r>
            <a:r>
              <a:rPr sz="3200" spc="-10" dirty="0">
                <a:latin typeface="Calibri"/>
                <a:cs typeface="Calibri"/>
              </a:rPr>
              <a:t>реалізує </a:t>
            </a:r>
            <a:r>
              <a:rPr sz="3200" spc="-710" dirty="0">
                <a:latin typeface="Calibri"/>
                <a:cs typeface="Calibri"/>
              </a:rPr>
              <a:t> </a:t>
            </a:r>
            <a:r>
              <a:rPr sz="3200" spc="-5" dirty="0">
                <a:latin typeface="Calibri"/>
                <a:cs typeface="Calibri"/>
              </a:rPr>
              <a:t>продукт/послугу</a:t>
            </a:r>
            <a:endParaRPr sz="3200" dirty="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765"/>
              </a:spcBef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sz="3200" dirty="0">
                <a:latin typeface="Calibri"/>
                <a:cs typeface="Calibri"/>
              </a:rPr>
              <a:t>Є</a:t>
            </a:r>
            <a:r>
              <a:rPr sz="3200" spc="-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основою</a:t>
            </a:r>
            <a:r>
              <a:rPr sz="3200" spc="-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плану</a:t>
            </a:r>
            <a:r>
              <a:rPr sz="3200" spc="5" dirty="0">
                <a:latin typeface="Calibri"/>
                <a:cs typeface="Calibri"/>
              </a:rPr>
              <a:t> </a:t>
            </a:r>
            <a:r>
              <a:rPr sz="3200" spc="-5" dirty="0">
                <a:latin typeface="Calibri"/>
                <a:cs typeface="Calibri"/>
              </a:rPr>
              <a:t>реалізації</a:t>
            </a:r>
            <a:r>
              <a:rPr sz="3200" spc="5" dirty="0">
                <a:latin typeface="Calibri"/>
                <a:cs typeface="Calibri"/>
              </a:rPr>
              <a:t> </a:t>
            </a:r>
            <a:r>
              <a:rPr sz="3200" spc="-5" dirty="0">
                <a:latin typeface="Calibri"/>
                <a:cs typeface="Calibri"/>
              </a:rPr>
              <a:t>стратегії</a:t>
            </a:r>
            <a:r>
              <a:rPr sz="3200" spc="15" dirty="0">
                <a:latin typeface="Calibri"/>
                <a:cs typeface="Calibri"/>
              </a:rPr>
              <a:t> </a:t>
            </a:r>
            <a:r>
              <a:rPr sz="3200" spc="-5" dirty="0">
                <a:latin typeface="Calibri"/>
                <a:cs typeface="Calibri"/>
              </a:rPr>
              <a:t>компанії</a:t>
            </a:r>
            <a:endParaRPr sz="3200" dirty="0">
              <a:latin typeface="Calibri"/>
              <a:cs typeface="Calibri"/>
            </a:endParaRPr>
          </a:p>
          <a:p>
            <a:pPr marL="355600" marR="5080" indent="-342900">
              <a:lnSpc>
                <a:spcPct val="100000"/>
              </a:lnSpc>
              <a:spcBef>
                <a:spcPts val="770"/>
              </a:spcBef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sz="3200" spc="5" dirty="0">
                <a:latin typeface="Calibri"/>
                <a:cs typeface="Calibri"/>
              </a:rPr>
              <a:t>Пояснює</a:t>
            </a:r>
            <a:r>
              <a:rPr sz="3200" spc="-30" dirty="0">
                <a:latin typeface="Calibri"/>
                <a:cs typeface="Calibri"/>
              </a:rPr>
              <a:t> </a:t>
            </a:r>
            <a:r>
              <a:rPr sz="3200" spc="-10" dirty="0">
                <a:latin typeface="Calibri"/>
                <a:cs typeface="Calibri"/>
              </a:rPr>
              <a:t>взаємодію</a:t>
            </a:r>
            <a:r>
              <a:rPr sz="3200" spc="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внутрішніх</a:t>
            </a:r>
            <a:r>
              <a:rPr sz="3200" spc="20" dirty="0">
                <a:latin typeface="Calibri"/>
                <a:cs typeface="Calibri"/>
              </a:rPr>
              <a:t> </a:t>
            </a:r>
            <a:r>
              <a:rPr sz="3200" spc="-5" dirty="0">
                <a:latin typeface="Calibri"/>
                <a:cs typeface="Calibri"/>
              </a:rPr>
              <a:t>структур,</a:t>
            </a:r>
            <a:r>
              <a:rPr sz="3200" spc="1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процесів</a:t>
            </a:r>
            <a:r>
              <a:rPr sz="3200" spc="5" dirty="0">
                <a:latin typeface="Calibri"/>
                <a:cs typeface="Calibri"/>
              </a:rPr>
              <a:t> </a:t>
            </a:r>
            <a:r>
              <a:rPr sz="3200" spc="-5" dirty="0">
                <a:latin typeface="Calibri"/>
                <a:cs typeface="Calibri"/>
              </a:rPr>
              <a:t>та</a:t>
            </a:r>
            <a:r>
              <a:rPr sz="3200" dirty="0">
                <a:latin typeface="Calibri"/>
                <a:cs typeface="Calibri"/>
              </a:rPr>
              <a:t> </a:t>
            </a:r>
            <a:r>
              <a:rPr sz="3200" spc="-10" dirty="0">
                <a:latin typeface="Calibri"/>
                <a:cs typeface="Calibri"/>
              </a:rPr>
              <a:t>систем </a:t>
            </a:r>
            <a:r>
              <a:rPr sz="3200" spc="-710" dirty="0">
                <a:latin typeface="Calibri"/>
                <a:cs typeface="Calibri"/>
              </a:rPr>
              <a:t> </a:t>
            </a:r>
            <a:r>
              <a:rPr sz="3200" spc="-5" dirty="0">
                <a:latin typeface="Calibri"/>
                <a:cs typeface="Calibri"/>
              </a:rPr>
              <a:t>компанії</a:t>
            </a:r>
            <a:endParaRPr sz="3200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152269" y="461899"/>
            <a:ext cx="7893684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Позиціювання</a:t>
            </a:r>
            <a:r>
              <a:rPr spc="-30" dirty="0"/>
              <a:t> </a:t>
            </a:r>
            <a:r>
              <a:rPr spc="-20" dirty="0"/>
              <a:t>продукту</a:t>
            </a:r>
            <a:r>
              <a:rPr spc="-75" dirty="0"/>
              <a:t> </a:t>
            </a:r>
            <a:r>
              <a:rPr dirty="0"/>
              <a:t>стартапу</a:t>
            </a: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114358" y="1479996"/>
            <a:ext cx="10213932" cy="4978329"/>
          </a:xfrm>
          <a:prstGeom prst="rect">
            <a:avLst/>
          </a:prstGeom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350258" y="461899"/>
            <a:ext cx="3490595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/>
              <a:t>Змінити</a:t>
            </a:r>
            <a:r>
              <a:rPr spc="-65" dirty="0"/>
              <a:t> </a:t>
            </a:r>
            <a:r>
              <a:rPr spc="-5" dirty="0"/>
              <a:t>ринок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88340" y="1516988"/>
            <a:ext cx="9053830" cy="4328160"/>
          </a:xfrm>
          <a:prstGeom prst="rect">
            <a:avLst/>
          </a:prstGeom>
        </p:spPr>
        <p:txBody>
          <a:bodyPr vert="horz" wrap="square" lIns="0" tIns="59055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465"/>
              </a:spcBef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sz="3000" dirty="0">
                <a:latin typeface="Calibri"/>
                <a:cs typeface="Calibri"/>
              </a:rPr>
              <a:t>Міняємо</a:t>
            </a:r>
            <a:r>
              <a:rPr sz="3000" spc="-30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В2В</a:t>
            </a:r>
            <a:r>
              <a:rPr sz="3000" spc="-15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на</a:t>
            </a:r>
            <a:r>
              <a:rPr sz="3000" spc="-25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В2С</a:t>
            </a:r>
            <a:endParaRPr sz="30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360"/>
              </a:spcBef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sz="3000" dirty="0">
                <a:latin typeface="Calibri"/>
                <a:cs typeface="Calibri"/>
              </a:rPr>
              <a:t>Міняємо</a:t>
            </a:r>
            <a:r>
              <a:rPr sz="3000" spc="-30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В2С</a:t>
            </a:r>
            <a:r>
              <a:rPr sz="3000" spc="-25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на</a:t>
            </a:r>
            <a:r>
              <a:rPr sz="3000" spc="-35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В2В</a:t>
            </a:r>
            <a:endParaRPr sz="3000">
              <a:latin typeface="Calibri"/>
              <a:cs typeface="Calibri"/>
            </a:endParaRPr>
          </a:p>
          <a:p>
            <a:pPr marL="756285" lvl="1" indent="-287020">
              <a:lnSpc>
                <a:spcPct val="100000"/>
              </a:lnSpc>
              <a:spcBef>
                <a:spcPts val="340"/>
              </a:spcBef>
              <a:buFont typeface="Arial MT"/>
              <a:buChar char="–"/>
              <a:tabLst>
                <a:tab pos="756920" algn="l"/>
              </a:tabLst>
            </a:pPr>
            <a:r>
              <a:rPr sz="2600" spc="-15" dirty="0">
                <a:latin typeface="Calibri"/>
                <a:cs typeface="Calibri"/>
              </a:rPr>
              <a:t>Що</a:t>
            </a:r>
            <a:r>
              <a:rPr sz="2600" spc="-35" dirty="0">
                <a:latin typeface="Calibri"/>
                <a:cs typeface="Calibri"/>
              </a:rPr>
              <a:t> </a:t>
            </a:r>
            <a:r>
              <a:rPr sz="2600" spc="-5" dirty="0">
                <a:latin typeface="Calibri"/>
                <a:cs typeface="Calibri"/>
              </a:rPr>
              <a:t>зміниться?</a:t>
            </a:r>
            <a:endParaRPr sz="2600">
              <a:latin typeface="Calibri"/>
              <a:cs typeface="Calibri"/>
            </a:endParaRPr>
          </a:p>
          <a:p>
            <a:pPr marL="756285" lvl="1" indent="-287020">
              <a:lnSpc>
                <a:spcPct val="100000"/>
              </a:lnSpc>
              <a:spcBef>
                <a:spcPts val="315"/>
              </a:spcBef>
              <a:buFont typeface="Arial MT"/>
              <a:buChar char="–"/>
              <a:tabLst>
                <a:tab pos="756920" algn="l"/>
              </a:tabLst>
            </a:pPr>
            <a:r>
              <a:rPr sz="2600" spc="-5" dirty="0">
                <a:latin typeface="Calibri"/>
                <a:cs typeface="Calibri"/>
              </a:rPr>
              <a:t>На</a:t>
            </a:r>
            <a:r>
              <a:rPr sz="2600" spc="-15" dirty="0">
                <a:latin typeface="Calibri"/>
                <a:cs typeface="Calibri"/>
              </a:rPr>
              <a:t> </a:t>
            </a:r>
            <a:r>
              <a:rPr sz="2600" spc="-10" dirty="0">
                <a:latin typeface="Calibri"/>
                <a:cs typeface="Calibri"/>
              </a:rPr>
              <a:t>що</a:t>
            </a:r>
            <a:r>
              <a:rPr sz="2600" spc="-30" dirty="0">
                <a:latin typeface="Calibri"/>
                <a:cs typeface="Calibri"/>
              </a:rPr>
              <a:t> </a:t>
            </a:r>
            <a:r>
              <a:rPr sz="2600" spc="-10" dirty="0">
                <a:latin typeface="Calibri"/>
                <a:cs typeface="Calibri"/>
              </a:rPr>
              <a:t>це</a:t>
            </a:r>
            <a:r>
              <a:rPr sz="2600" spc="-2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вплине?</a:t>
            </a:r>
            <a:endParaRPr sz="26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334"/>
              </a:spcBef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sz="3000" dirty="0">
                <a:latin typeface="Calibri"/>
                <a:cs typeface="Calibri"/>
              </a:rPr>
              <a:t>Міняємо</a:t>
            </a:r>
            <a:r>
              <a:rPr sz="3000" spc="-5" dirty="0">
                <a:latin typeface="Calibri"/>
                <a:cs typeface="Calibri"/>
              </a:rPr>
              <a:t> середній</a:t>
            </a:r>
            <a:r>
              <a:rPr sz="3000" spc="-25" dirty="0">
                <a:latin typeface="Calibri"/>
                <a:cs typeface="Calibri"/>
              </a:rPr>
              <a:t> </a:t>
            </a:r>
            <a:r>
              <a:rPr sz="3000" spc="-10" dirty="0">
                <a:latin typeface="Calibri"/>
                <a:cs typeface="Calibri"/>
              </a:rPr>
              <a:t>сегмент</a:t>
            </a:r>
            <a:r>
              <a:rPr sz="3000" spc="-30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на</a:t>
            </a:r>
            <a:r>
              <a:rPr sz="3000" spc="-15" dirty="0">
                <a:latin typeface="Calibri"/>
                <a:cs typeface="Calibri"/>
              </a:rPr>
              <a:t> </a:t>
            </a:r>
            <a:r>
              <a:rPr sz="3000" spc="-5" dirty="0">
                <a:latin typeface="Calibri"/>
                <a:cs typeface="Calibri"/>
              </a:rPr>
              <a:t>дорогий</a:t>
            </a:r>
            <a:r>
              <a:rPr sz="3000" spc="5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або </a:t>
            </a:r>
            <a:r>
              <a:rPr sz="3000" spc="-5" dirty="0">
                <a:latin typeface="Calibri"/>
                <a:cs typeface="Calibri"/>
              </a:rPr>
              <a:t>дешевий</a:t>
            </a:r>
            <a:endParaRPr sz="30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45"/>
              </a:spcBef>
              <a:buFont typeface="Arial MT"/>
              <a:buChar char="•"/>
            </a:pPr>
            <a:endParaRPr sz="35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5"/>
              </a:spcBef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sz="3000" spc="-25" dirty="0">
                <a:latin typeface="Calibri"/>
                <a:cs typeface="Calibri"/>
              </a:rPr>
              <a:t>Термопринтер</a:t>
            </a:r>
            <a:r>
              <a:rPr sz="3000" spc="-10" dirty="0">
                <a:latin typeface="Calibri"/>
                <a:cs typeface="Calibri"/>
              </a:rPr>
              <a:t> </a:t>
            </a:r>
            <a:r>
              <a:rPr sz="3000" spc="-15" dirty="0">
                <a:latin typeface="Calibri"/>
                <a:cs typeface="Calibri"/>
              </a:rPr>
              <a:t>вдома</a:t>
            </a:r>
            <a:r>
              <a:rPr sz="3000" spc="-20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і</a:t>
            </a:r>
            <a:r>
              <a:rPr sz="3000" spc="-5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на</a:t>
            </a:r>
            <a:r>
              <a:rPr sz="3000" spc="-10" dirty="0">
                <a:latin typeface="Calibri"/>
                <a:cs typeface="Calibri"/>
              </a:rPr>
              <a:t> роботі</a:t>
            </a:r>
            <a:endParaRPr sz="3000">
              <a:latin typeface="Calibri"/>
              <a:cs typeface="Calibri"/>
            </a:endParaRPr>
          </a:p>
          <a:p>
            <a:pPr marL="355600" marR="5080" indent="-342900">
              <a:lnSpc>
                <a:spcPts val="3240"/>
              </a:lnSpc>
              <a:spcBef>
                <a:spcPts val="765"/>
              </a:spcBef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sz="3000" spc="-5" dirty="0">
                <a:latin typeface="Calibri"/>
                <a:cs typeface="Calibri"/>
              </a:rPr>
              <a:t>Використання </a:t>
            </a:r>
            <a:r>
              <a:rPr sz="3000" spc="-10" dirty="0">
                <a:latin typeface="Calibri"/>
                <a:cs typeface="Calibri"/>
              </a:rPr>
              <a:t>антиугонного</a:t>
            </a:r>
            <a:r>
              <a:rPr sz="3000" spc="25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пристрою</a:t>
            </a:r>
            <a:r>
              <a:rPr sz="3000" spc="5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на</a:t>
            </a:r>
            <a:r>
              <a:rPr sz="3000" spc="-5" dirty="0">
                <a:latin typeface="Calibri"/>
                <a:cs typeface="Calibri"/>
              </a:rPr>
              <a:t> </a:t>
            </a:r>
            <a:r>
              <a:rPr sz="3000" spc="-10" dirty="0">
                <a:latin typeface="Calibri"/>
                <a:cs typeface="Calibri"/>
              </a:rPr>
              <a:t>особистому </a:t>
            </a:r>
            <a:r>
              <a:rPr sz="3000" spc="-660" dirty="0">
                <a:latin typeface="Calibri"/>
                <a:cs typeface="Calibri"/>
              </a:rPr>
              <a:t> </a:t>
            </a:r>
            <a:r>
              <a:rPr sz="3000" spc="-5" dirty="0">
                <a:latin typeface="Calibri"/>
                <a:cs typeface="Calibri"/>
              </a:rPr>
              <a:t>автомобілі</a:t>
            </a:r>
            <a:r>
              <a:rPr sz="3000" dirty="0">
                <a:latin typeface="Calibri"/>
                <a:cs typeface="Calibri"/>
              </a:rPr>
              <a:t> </a:t>
            </a:r>
            <a:r>
              <a:rPr sz="3000" spc="-5" dirty="0">
                <a:latin typeface="Calibri"/>
                <a:cs typeface="Calibri"/>
              </a:rPr>
              <a:t>та </a:t>
            </a:r>
            <a:r>
              <a:rPr sz="3000" dirty="0">
                <a:latin typeface="Calibri"/>
                <a:cs typeface="Calibri"/>
              </a:rPr>
              <a:t>в </a:t>
            </a:r>
            <a:r>
              <a:rPr sz="3000" spc="-5" dirty="0">
                <a:latin typeface="Calibri"/>
                <a:cs typeface="Calibri"/>
              </a:rPr>
              <a:t>логістичній</a:t>
            </a:r>
            <a:r>
              <a:rPr sz="3000" dirty="0">
                <a:latin typeface="Calibri"/>
                <a:cs typeface="Calibri"/>
              </a:rPr>
              <a:t> </a:t>
            </a:r>
            <a:r>
              <a:rPr sz="3000" spc="-10" dirty="0">
                <a:latin typeface="Calibri"/>
                <a:cs typeface="Calibri"/>
              </a:rPr>
              <a:t>компанії</a:t>
            </a:r>
            <a:endParaRPr sz="30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124705" y="461899"/>
            <a:ext cx="3945254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/>
              <a:t>Змінити</a:t>
            </a:r>
            <a:r>
              <a:rPr spc="-50" dirty="0"/>
              <a:t> </a:t>
            </a:r>
            <a:r>
              <a:rPr spc="-25" dirty="0"/>
              <a:t>продукт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88340" y="1507355"/>
            <a:ext cx="10808335" cy="3348354"/>
          </a:xfrm>
          <a:prstGeom prst="rect">
            <a:avLst/>
          </a:prstGeom>
        </p:spPr>
        <p:txBody>
          <a:bodyPr vert="horz" wrap="square" lIns="0" tIns="113664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894"/>
              </a:spcBef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sz="3200" dirty="0">
                <a:latin typeface="Calibri"/>
                <a:cs typeface="Calibri"/>
              </a:rPr>
              <a:t>Відношення</a:t>
            </a:r>
            <a:r>
              <a:rPr sz="3200" spc="-10" dirty="0">
                <a:latin typeface="Calibri"/>
                <a:cs typeface="Calibri"/>
              </a:rPr>
              <a:t> </a:t>
            </a:r>
            <a:r>
              <a:rPr sz="3200" spc="-15" dirty="0">
                <a:latin typeface="Calibri"/>
                <a:cs typeface="Calibri"/>
              </a:rPr>
              <a:t>"Унікальний</a:t>
            </a:r>
            <a:r>
              <a:rPr sz="3200" spc="5" dirty="0">
                <a:latin typeface="Calibri"/>
                <a:cs typeface="Calibri"/>
              </a:rPr>
              <a:t> </a:t>
            </a:r>
            <a:r>
              <a:rPr sz="3200" spc="-15" dirty="0">
                <a:latin typeface="Calibri"/>
                <a:cs typeface="Calibri"/>
              </a:rPr>
              <a:t>продукт</a:t>
            </a:r>
            <a:r>
              <a:rPr sz="3200" spc="-6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–</a:t>
            </a:r>
            <a:r>
              <a:rPr sz="3200" spc="10" dirty="0">
                <a:latin typeface="Calibri"/>
                <a:cs typeface="Calibri"/>
              </a:rPr>
              <a:t> </a:t>
            </a:r>
            <a:r>
              <a:rPr sz="3200" spc="-5" dirty="0">
                <a:latin typeface="Calibri"/>
                <a:cs typeface="Calibri"/>
              </a:rPr>
              <a:t>Частий</a:t>
            </a:r>
            <a:r>
              <a:rPr sz="3200" spc="-15" dirty="0">
                <a:latin typeface="Calibri"/>
                <a:cs typeface="Calibri"/>
              </a:rPr>
              <a:t> продукт"</a:t>
            </a:r>
            <a:endParaRPr sz="3200">
              <a:latin typeface="Calibri"/>
              <a:cs typeface="Calibri"/>
            </a:endParaRPr>
          </a:p>
          <a:p>
            <a:pPr marL="756285" marR="5080" lvl="1" indent="-287020">
              <a:lnSpc>
                <a:spcPct val="100000"/>
              </a:lnSpc>
              <a:spcBef>
                <a:spcPts val="690"/>
              </a:spcBef>
              <a:buFont typeface="Arial MT"/>
              <a:buChar char="–"/>
              <a:tabLst>
                <a:tab pos="756920" algn="l"/>
              </a:tabLst>
            </a:pPr>
            <a:r>
              <a:rPr sz="2800" spc="-5" dirty="0">
                <a:latin typeface="Calibri"/>
                <a:cs typeface="Calibri"/>
              </a:rPr>
              <a:t>Частий</a:t>
            </a:r>
            <a:r>
              <a:rPr sz="2800" spc="10" dirty="0">
                <a:latin typeface="Calibri"/>
                <a:cs typeface="Calibri"/>
              </a:rPr>
              <a:t> </a:t>
            </a:r>
            <a:r>
              <a:rPr sz="2800" spc="-20" dirty="0">
                <a:latin typeface="Calibri"/>
                <a:cs typeface="Calibri"/>
              </a:rPr>
              <a:t>продукт</a:t>
            </a:r>
            <a:r>
              <a:rPr sz="2800" spc="30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–</a:t>
            </a:r>
            <a:r>
              <a:rPr sz="2800" spc="2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дешевше, простіше,</a:t>
            </a:r>
            <a:r>
              <a:rPr sz="2800" spc="45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сервіс</a:t>
            </a:r>
            <a:r>
              <a:rPr sz="2800" spc="1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доступніше,</a:t>
            </a:r>
            <a:r>
              <a:rPr sz="2800" spc="20" dirty="0">
                <a:latin typeface="Calibri"/>
                <a:cs typeface="Calibri"/>
              </a:rPr>
              <a:t> </a:t>
            </a:r>
            <a:r>
              <a:rPr sz="2800" spc="-20" dirty="0">
                <a:latin typeface="Calibri"/>
                <a:cs typeface="Calibri"/>
              </a:rPr>
              <a:t>торговий </a:t>
            </a:r>
            <a:r>
              <a:rPr sz="2800" spc="-61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оберт</a:t>
            </a:r>
            <a:r>
              <a:rPr sz="2800" spc="1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більше,</a:t>
            </a:r>
            <a:r>
              <a:rPr sz="2800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вимоги</a:t>
            </a:r>
            <a:r>
              <a:rPr sz="2800" spc="-10" dirty="0">
                <a:latin typeface="Calibri"/>
                <a:cs typeface="Calibri"/>
              </a:rPr>
              <a:t> </a:t>
            </a:r>
            <a:r>
              <a:rPr sz="2800" spc="-20" dirty="0">
                <a:latin typeface="Calibri"/>
                <a:cs typeface="Calibri"/>
              </a:rPr>
              <a:t>до</a:t>
            </a:r>
            <a:r>
              <a:rPr sz="2800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якості</a:t>
            </a:r>
            <a:r>
              <a:rPr sz="2800" spc="30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менше,</a:t>
            </a:r>
            <a:r>
              <a:rPr sz="2800" spc="-2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націнка</a:t>
            </a:r>
            <a:r>
              <a:rPr sz="280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менше,</a:t>
            </a:r>
            <a:r>
              <a:rPr sz="2800" spc="5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економія </a:t>
            </a:r>
            <a:r>
              <a:rPr sz="2800" spc="-10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на</a:t>
            </a:r>
            <a:r>
              <a:rPr sz="2800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масштабі</a:t>
            </a:r>
            <a:endParaRPr sz="2800">
              <a:latin typeface="Calibri"/>
              <a:cs typeface="Calibri"/>
            </a:endParaRPr>
          </a:p>
          <a:p>
            <a:pPr marL="756285" marR="191770" lvl="1" indent="-287020" algn="just">
              <a:lnSpc>
                <a:spcPct val="100000"/>
              </a:lnSpc>
              <a:spcBef>
                <a:spcPts val="670"/>
              </a:spcBef>
              <a:buFont typeface="Arial MT"/>
              <a:buChar char="–"/>
              <a:tabLst>
                <a:tab pos="756920" algn="l"/>
              </a:tabLst>
            </a:pPr>
            <a:r>
              <a:rPr sz="2800" spc="-20" dirty="0">
                <a:latin typeface="Calibri"/>
                <a:cs typeface="Calibri"/>
              </a:rPr>
              <a:t>Унікальний продукт </a:t>
            </a:r>
            <a:r>
              <a:rPr sz="2800" spc="-5" dirty="0">
                <a:latin typeface="Calibri"/>
                <a:cs typeface="Calibri"/>
              </a:rPr>
              <a:t>– </a:t>
            </a:r>
            <a:r>
              <a:rPr sz="2800" spc="-15" dirty="0">
                <a:latin typeface="Calibri"/>
                <a:cs typeface="Calibri"/>
              </a:rPr>
              <a:t>дорожче, </a:t>
            </a:r>
            <a:r>
              <a:rPr sz="2800" spc="-5" dirty="0">
                <a:latin typeface="Calibri"/>
                <a:cs typeface="Calibri"/>
              </a:rPr>
              <a:t>складніше, сервіс складний та не </a:t>
            </a:r>
            <a:r>
              <a:rPr sz="2800" spc="-620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частий, </a:t>
            </a:r>
            <a:r>
              <a:rPr sz="2800" spc="-15" dirty="0">
                <a:latin typeface="Calibri"/>
                <a:cs typeface="Calibri"/>
              </a:rPr>
              <a:t>торговий </a:t>
            </a:r>
            <a:r>
              <a:rPr sz="2800" spc="-10" dirty="0">
                <a:latin typeface="Calibri"/>
                <a:cs typeface="Calibri"/>
              </a:rPr>
              <a:t>оберт </a:t>
            </a:r>
            <a:r>
              <a:rPr sz="2800" spc="-5" dirty="0">
                <a:latin typeface="Calibri"/>
                <a:cs typeface="Calibri"/>
              </a:rPr>
              <a:t>менше, </a:t>
            </a:r>
            <a:r>
              <a:rPr sz="2800" spc="-10" dirty="0">
                <a:latin typeface="Calibri"/>
                <a:cs typeface="Calibri"/>
              </a:rPr>
              <a:t>націнка </a:t>
            </a:r>
            <a:r>
              <a:rPr sz="2800" spc="-5" dirty="0">
                <a:latin typeface="Calibri"/>
                <a:cs typeface="Calibri"/>
              </a:rPr>
              <a:t>більше, </a:t>
            </a:r>
            <a:r>
              <a:rPr sz="2800" dirty="0">
                <a:latin typeface="Calibri"/>
                <a:cs typeface="Calibri"/>
              </a:rPr>
              <a:t>вимоги </a:t>
            </a:r>
            <a:r>
              <a:rPr sz="2800" spc="-20" dirty="0">
                <a:latin typeface="Calibri"/>
                <a:cs typeface="Calibri"/>
              </a:rPr>
              <a:t>до </a:t>
            </a:r>
            <a:r>
              <a:rPr sz="2800" spc="-15" dirty="0">
                <a:latin typeface="Calibri"/>
                <a:cs typeface="Calibri"/>
              </a:rPr>
              <a:t>якості </a:t>
            </a:r>
            <a:r>
              <a:rPr sz="2800" spc="-10" dirty="0">
                <a:latin typeface="Calibri"/>
                <a:cs typeface="Calibri"/>
              </a:rPr>
              <a:t> вище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834890" y="461899"/>
            <a:ext cx="2524125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Зміна</a:t>
            </a:r>
            <a:r>
              <a:rPr spc="-70" dirty="0"/>
              <a:t> </a:t>
            </a:r>
            <a:r>
              <a:rPr spc="-5" dirty="0"/>
              <a:t>ціни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88340" y="1511020"/>
            <a:ext cx="9922510" cy="2854325"/>
          </a:xfrm>
          <a:prstGeom prst="rect">
            <a:avLst/>
          </a:prstGeom>
        </p:spPr>
        <p:txBody>
          <a:bodyPr vert="horz" wrap="square" lIns="0" tIns="109855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865"/>
              </a:spcBef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sz="3200" dirty="0">
                <a:latin typeface="Calibri"/>
                <a:cs typeface="Calibri"/>
              </a:rPr>
              <a:t>Зміни ціни вносять</a:t>
            </a:r>
            <a:r>
              <a:rPr sz="3200" spc="-3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зміни</a:t>
            </a:r>
            <a:r>
              <a:rPr sz="3200" spc="-1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в</a:t>
            </a:r>
            <a:r>
              <a:rPr sz="3200" spc="1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інші</a:t>
            </a:r>
            <a:r>
              <a:rPr sz="3200" spc="15" dirty="0">
                <a:latin typeface="Calibri"/>
                <a:cs typeface="Calibri"/>
              </a:rPr>
              <a:t> </a:t>
            </a:r>
            <a:r>
              <a:rPr sz="3200" spc="-15" dirty="0">
                <a:latin typeface="Calibri"/>
                <a:cs typeface="Calibri"/>
              </a:rPr>
              <a:t>області</a:t>
            </a:r>
            <a:r>
              <a:rPr sz="3200" spc="-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бізнесу</a:t>
            </a:r>
            <a:endParaRPr sz="32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770"/>
              </a:spcBef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sz="3200" dirty="0">
                <a:latin typeface="Calibri"/>
                <a:cs typeface="Calibri"/>
              </a:rPr>
              <a:t>Знизити</a:t>
            </a:r>
            <a:r>
              <a:rPr sz="3200" spc="-3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ціну </a:t>
            </a:r>
            <a:r>
              <a:rPr sz="3200" spc="-10" dirty="0">
                <a:latin typeface="Calibri"/>
                <a:cs typeface="Calibri"/>
              </a:rPr>
              <a:t>легко.</a:t>
            </a:r>
            <a:r>
              <a:rPr sz="3200" spc="1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Підняти</a:t>
            </a:r>
            <a:r>
              <a:rPr sz="3200" spc="-3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ціну важче</a:t>
            </a:r>
            <a:endParaRPr sz="3200">
              <a:latin typeface="Calibri"/>
              <a:cs typeface="Calibri"/>
            </a:endParaRPr>
          </a:p>
          <a:p>
            <a:pPr marL="355600" marR="5080" indent="-342900">
              <a:lnSpc>
                <a:spcPct val="100000"/>
              </a:lnSpc>
              <a:spcBef>
                <a:spcPts val="765"/>
              </a:spcBef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sz="3200" dirty="0">
                <a:latin typeface="Calibri"/>
                <a:cs typeface="Calibri"/>
              </a:rPr>
              <a:t>Акційне</a:t>
            </a:r>
            <a:r>
              <a:rPr sz="3200" spc="5" dirty="0">
                <a:latin typeface="Calibri"/>
                <a:cs typeface="Calibri"/>
              </a:rPr>
              <a:t> </a:t>
            </a:r>
            <a:r>
              <a:rPr sz="3200" spc="-5" dirty="0">
                <a:latin typeface="Calibri"/>
                <a:cs typeface="Calibri"/>
              </a:rPr>
              <a:t>зниження</a:t>
            </a:r>
            <a:r>
              <a:rPr sz="3200" dirty="0">
                <a:latin typeface="Calibri"/>
                <a:cs typeface="Calibri"/>
              </a:rPr>
              <a:t> ціни</a:t>
            </a:r>
            <a:r>
              <a:rPr sz="3200" spc="-15" dirty="0">
                <a:latin typeface="Calibri"/>
                <a:cs typeface="Calibri"/>
              </a:rPr>
              <a:t> </a:t>
            </a:r>
            <a:r>
              <a:rPr sz="3200" spc="-10" dirty="0">
                <a:latin typeface="Calibri"/>
                <a:cs typeface="Calibri"/>
              </a:rPr>
              <a:t>призводить</a:t>
            </a:r>
            <a:r>
              <a:rPr sz="3200" spc="-20" dirty="0">
                <a:latin typeface="Calibri"/>
                <a:cs typeface="Calibri"/>
              </a:rPr>
              <a:t> до</a:t>
            </a:r>
            <a:r>
              <a:rPr sz="3200" spc="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нерівномірності </a:t>
            </a:r>
            <a:r>
              <a:rPr sz="3200" spc="-71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попиту</a:t>
            </a:r>
            <a:endParaRPr sz="32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770"/>
              </a:spcBef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sz="3200" spc="-5" dirty="0">
                <a:latin typeface="Calibri"/>
                <a:cs typeface="Calibri"/>
              </a:rPr>
              <a:t>Споживач</a:t>
            </a:r>
            <a:r>
              <a:rPr sz="3200" spc="-1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має</a:t>
            </a:r>
            <a:r>
              <a:rPr sz="3200" spc="1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заробити</a:t>
            </a:r>
            <a:r>
              <a:rPr sz="3200" spc="-25" dirty="0">
                <a:latin typeface="Calibri"/>
                <a:cs typeface="Calibri"/>
              </a:rPr>
              <a:t> </a:t>
            </a:r>
            <a:r>
              <a:rPr sz="3200" spc="-5" dirty="0">
                <a:latin typeface="Calibri"/>
                <a:cs typeface="Calibri"/>
              </a:rPr>
              <a:t>зниження</a:t>
            </a:r>
            <a:r>
              <a:rPr sz="3200" dirty="0">
                <a:latin typeface="Calibri"/>
                <a:cs typeface="Calibri"/>
              </a:rPr>
              <a:t> ціни</a:t>
            </a:r>
            <a:endParaRPr sz="3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702558" y="461899"/>
            <a:ext cx="4788535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10" dirty="0"/>
              <a:t>Простота</a:t>
            </a:r>
            <a:r>
              <a:rPr spc="-75" dirty="0"/>
              <a:t> </a:t>
            </a:r>
            <a:r>
              <a:rPr spc="-10" dirty="0"/>
              <a:t>підтримки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88340" y="1483207"/>
            <a:ext cx="9630410" cy="2366645"/>
          </a:xfrm>
          <a:prstGeom prst="rect">
            <a:avLst/>
          </a:prstGeom>
        </p:spPr>
        <p:txBody>
          <a:bodyPr vert="horz" wrap="square" lIns="0" tIns="109855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865"/>
              </a:spcBef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sz="3200" spc="-5" dirty="0">
                <a:latin typeface="Calibri"/>
                <a:cs typeface="Calibri"/>
              </a:rPr>
              <a:t>Доступність</a:t>
            </a:r>
            <a:r>
              <a:rPr sz="3200" spc="-25" dirty="0">
                <a:latin typeface="Calibri"/>
                <a:cs typeface="Calibri"/>
              </a:rPr>
              <a:t> </a:t>
            </a:r>
            <a:r>
              <a:rPr sz="3200" spc="-5" dirty="0">
                <a:latin typeface="Calibri"/>
                <a:cs typeface="Calibri"/>
              </a:rPr>
              <a:t>підтримки,</a:t>
            </a:r>
            <a:r>
              <a:rPr sz="3200" spc="-2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24/7/365</a:t>
            </a:r>
            <a:endParaRPr sz="32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770"/>
              </a:spcBef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sz="3200" dirty="0">
                <a:latin typeface="Calibri"/>
                <a:cs typeface="Calibri"/>
              </a:rPr>
              <a:t>Рівень</a:t>
            </a:r>
            <a:r>
              <a:rPr sz="3200" spc="-25" dirty="0">
                <a:latin typeface="Calibri"/>
                <a:cs typeface="Calibri"/>
              </a:rPr>
              <a:t> </a:t>
            </a:r>
            <a:r>
              <a:rPr sz="3200" spc="-5" dirty="0">
                <a:latin typeface="Calibri"/>
                <a:cs typeface="Calibri"/>
              </a:rPr>
              <a:t>кваліфікації</a:t>
            </a:r>
            <a:r>
              <a:rPr sz="3200" spc="30" dirty="0">
                <a:latin typeface="Calibri"/>
                <a:cs typeface="Calibri"/>
              </a:rPr>
              <a:t> </a:t>
            </a:r>
            <a:r>
              <a:rPr sz="3200" spc="-10" dirty="0">
                <a:latin typeface="Calibri"/>
                <a:cs typeface="Calibri"/>
              </a:rPr>
              <a:t>підтримки</a:t>
            </a:r>
            <a:endParaRPr sz="32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765"/>
              </a:spcBef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sz="3200" dirty="0">
                <a:latin typeface="Calibri"/>
                <a:cs typeface="Calibri"/>
              </a:rPr>
              <a:t>Можливість</a:t>
            </a:r>
            <a:r>
              <a:rPr sz="3200" spc="-45" dirty="0">
                <a:latin typeface="Calibri"/>
                <a:cs typeface="Calibri"/>
              </a:rPr>
              <a:t> </a:t>
            </a:r>
            <a:r>
              <a:rPr sz="3200" spc="-5" dirty="0">
                <a:latin typeface="Calibri"/>
                <a:cs typeface="Calibri"/>
              </a:rPr>
              <a:t>використання</a:t>
            </a:r>
            <a:r>
              <a:rPr sz="3200" spc="-20" dirty="0">
                <a:latin typeface="Calibri"/>
                <a:cs typeface="Calibri"/>
              </a:rPr>
              <a:t> </a:t>
            </a:r>
            <a:r>
              <a:rPr sz="3200" spc="-5" dirty="0">
                <a:latin typeface="Calibri"/>
                <a:cs typeface="Calibri"/>
              </a:rPr>
              <a:t>аутсорсингову</a:t>
            </a:r>
            <a:r>
              <a:rPr sz="3200" spc="-35" dirty="0">
                <a:latin typeface="Calibri"/>
                <a:cs typeface="Calibri"/>
              </a:rPr>
              <a:t> </a:t>
            </a:r>
            <a:r>
              <a:rPr sz="3200" spc="-5" dirty="0">
                <a:latin typeface="Calibri"/>
                <a:cs typeface="Calibri"/>
              </a:rPr>
              <a:t>підтримку</a:t>
            </a:r>
            <a:endParaRPr sz="32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775"/>
              </a:spcBef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sz="3200" spc="-5" dirty="0">
                <a:latin typeface="Calibri"/>
                <a:cs typeface="Calibri"/>
              </a:rPr>
              <a:t>Необхідність</a:t>
            </a:r>
            <a:r>
              <a:rPr sz="3200" spc="-25" dirty="0">
                <a:latin typeface="Calibri"/>
                <a:cs typeface="Calibri"/>
              </a:rPr>
              <a:t> </a:t>
            </a:r>
            <a:r>
              <a:rPr sz="3200" spc="-5" dirty="0">
                <a:latin typeface="Calibri"/>
                <a:cs typeface="Calibri"/>
              </a:rPr>
              <a:t>використання</a:t>
            </a:r>
            <a:r>
              <a:rPr sz="3200" spc="-1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спеціального</a:t>
            </a:r>
            <a:r>
              <a:rPr sz="3200" spc="-10" dirty="0">
                <a:latin typeface="Calibri"/>
                <a:cs typeface="Calibri"/>
              </a:rPr>
              <a:t> обладнання</a:t>
            </a:r>
            <a:endParaRPr sz="3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/>
              <a:t>Зменьшуємо</a:t>
            </a:r>
            <a:r>
              <a:rPr spc="-40" dirty="0"/>
              <a:t> </a:t>
            </a:r>
            <a:r>
              <a:rPr dirty="0"/>
              <a:t>час</a:t>
            </a:r>
            <a:r>
              <a:rPr spc="-15" dirty="0"/>
              <a:t> </a:t>
            </a:r>
            <a:r>
              <a:rPr spc="-5" dirty="0"/>
              <a:t>прийняття</a:t>
            </a:r>
            <a:r>
              <a:rPr spc="-40" dirty="0"/>
              <a:t> </a:t>
            </a:r>
            <a:r>
              <a:rPr spc="-5" dirty="0"/>
              <a:t>рішення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88340" y="1559178"/>
            <a:ext cx="10200005" cy="4308475"/>
          </a:xfrm>
          <a:prstGeom prst="rect">
            <a:avLst/>
          </a:prstGeom>
        </p:spPr>
        <p:txBody>
          <a:bodyPr vert="horz" wrap="square" lIns="0" tIns="67945" rIns="0" bIns="0" rtlCol="0">
            <a:spAutoFit/>
          </a:bodyPr>
          <a:lstStyle/>
          <a:p>
            <a:pPr marL="355600" marR="5080" indent="-342900">
              <a:lnSpc>
                <a:spcPts val="3460"/>
              </a:lnSpc>
              <a:spcBef>
                <a:spcPts val="535"/>
              </a:spcBef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sz="3200" dirty="0">
                <a:latin typeface="Calibri"/>
                <a:cs typeface="Calibri"/>
              </a:rPr>
              <a:t>Завчасно визначаємо складності споживачів. </a:t>
            </a:r>
            <a:r>
              <a:rPr sz="3200" spc="-20" dirty="0">
                <a:latin typeface="Calibri"/>
                <a:cs typeface="Calibri"/>
              </a:rPr>
              <a:t>Знаходимо </a:t>
            </a:r>
            <a:r>
              <a:rPr sz="3200" spc="-710" dirty="0">
                <a:latin typeface="Calibri"/>
                <a:cs typeface="Calibri"/>
              </a:rPr>
              <a:t> </a:t>
            </a:r>
            <a:r>
              <a:rPr sz="3200" spc="-5" dirty="0">
                <a:latin typeface="Calibri"/>
                <a:cs typeface="Calibri"/>
              </a:rPr>
              <a:t>для</a:t>
            </a:r>
            <a:r>
              <a:rPr sz="3200" dirty="0">
                <a:latin typeface="Calibri"/>
                <a:cs typeface="Calibri"/>
              </a:rPr>
              <a:t> них </a:t>
            </a:r>
            <a:r>
              <a:rPr sz="3200" spc="-5" dirty="0">
                <a:latin typeface="Calibri"/>
                <a:cs typeface="Calibri"/>
              </a:rPr>
              <a:t>рішення</a:t>
            </a:r>
            <a:endParaRPr sz="3200">
              <a:latin typeface="Calibri"/>
              <a:cs typeface="Calibri"/>
            </a:endParaRPr>
          </a:p>
          <a:p>
            <a:pPr marL="756285" lvl="1" indent="-287020">
              <a:lnSpc>
                <a:spcPct val="100000"/>
              </a:lnSpc>
              <a:spcBef>
                <a:spcPts val="295"/>
              </a:spcBef>
              <a:buFont typeface="Arial MT"/>
              <a:buChar char="–"/>
              <a:tabLst>
                <a:tab pos="756920" algn="l"/>
              </a:tabLst>
            </a:pPr>
            <a:r>
              <a:rPr sz="2800" spc="-10" dirty="0">
                <a:latin typeface="Calibri"/>
                <a:cs typeface="Calibri"/>
              </a:rPr>
              <a:t>Створюємо</a:t>
            </a:r>
            <a:r>
              <a:rPr sz="2800" spc="-5" dirty="0">
                <a:latin typeface="Calibri"/>
                <a:cs typeface="Calibri"/>
              </a:rPr>
              <a:t> учбові</a:t>
            </a:r>
            <a:r>
              <a:rPr sz="2800" spc="-20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ролики</a:t>
            </a:r>
            <a:endParaRPr sz="2800">
              <a:latin typeface="Calibri"/>
              <a:cs typeface="Calibri"/>
            </a:endParaRPr>
          </a:p>
          <a:p>
            <a:pPr marL="756285" lvl="1" indent="-287020">
              <a:lnSpc>
                <a:spcPct val="100000"/>
              </a:lnSpc>
              <a:spcBef>
                <a:spcPts val="340"/>
              </a:spcBef>
              <a:buFont typeface="Arial MT"/>
              <a:buChar char="–"/>
              <a:tabLst>
                <a:tab pos="756920" algn="l"/>
              </a:tabLst>
            </a:pPr>
            <a:r>
              <a:rPr sz="2800" spc="-10" dirty="0">
                <a:latin typeface="Calibri"/>
                <a:cs typeface="Calibri"/>
              </a:rPr>
              <a:t>Створюємо</a:t>
            </a:r>
            <a:r>
              <a:rPr sz="2800" spc="1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потужну</a:t>
            </a:r>
            <a:r>
              <a:rPr sz="2800" spc="2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систему</a:t>
            </a:r>
            <a:r>
              <a:rPr sz="2800" spc="-25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підтримки</a:t>
            </a:r>
            <a:endParaRPr sz="2800">
              <a:latin typeface="Calibri"/>
              <a:cs typeface="Calibri"/>
            </a:endParaRPr>
          </a:p>
          <a:p>
            <a:pPr marL="756285" lvl="1" indent="-287020">
              <a:lnSpc>
                <a:spcPct val="100000"/>
              </a:lnSpc>
              <a:spcBef>
                <a:spcPts val="335"/>
              </a:spcBef>
              <a:buFont typeface="Arial MT"/>
              <a:buChar char="–"/>
              <a:tabLst>
                <a:tab pos="756920" algn="l"/>
              </a:tabLst>
            </a:pPr>
            <a:r>
              <a:rPr sz="2800" spc="-30" dirty="0">
                <a:latin typeface="Calibri"/>
                <a:cs typeface="Calibri"/>
              </a:rPr>
              <a:t>Гарантуємо</a:t>
            </a:r>
            <a:r>
              <a:rPr sz="2800" spc="-2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якість</a:t>
            </a:r>
            <a:endParaRPr sz="2800">
              <a:latin typeface="Calibri"/>
              <a:cs typeface="Calibri"/>
            </a:endParaRPr>
          </a:p>
          <a:p>
            <a:pPr marL="756285" lvl="1" indent="-287020">
              <a:lnSpc>
                <a:spcPct val="100000"/>
              </a:lnSpc>
              <a:spcBef>
                <a:spcPts val="335"/>
              </a:spcBef>
              <a:buFont typeface="Arial MT"/>
              <a:buChar char="–"/>
              <a:tabLst>
                <a:tab pos="756920" algn="l"/>
              </a:tabLst>
            </a:pPr>
            <a:r>
              <a:rPr sz="2800" spc="-30" dirty="0">
                <a:latin typeface="Calibri"/>
                <a:cs typeface="Calibri"/>
              </a:rPr>
              <a:t>Гарантуємо</a:t>
            </a:r>
            <a:r>
              <a:rPr sz="2800" spc="-15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час </a:t>
            </a:r>
            <a:r>
              <a:rPr sz="2800" spc="-15" dirty="0">
                <a:latin typeface="Calibri"/>
                <a:cs typeface="Calibri"/>
              </a:rPr>
              <a:t>роботи</a:t>
            </a:r>
            <a:endParaRPr sz="28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370"/>
              </a:spcBef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sz="3200" spc="-10" dirty="0">
                <a:latin typeface="Calibri"/>
                <a:cs typeface="Calibri"/>
              </a:rPr>
              <a:t>Маркетингові </a:t>
            </a:r>
            <a:r>
              <a:rPr sz="3200" spc="-5" dirty="0">
                <a:latin typeface="Calibri"/>
                <a:cs typeface="Calibri"/>
              </a:rPr>
              <a:t>міри</a:t>
            </a:r>
            <a:endParaRPr sz="3200">
              <a:latin typeface="Calibri"/>
              <a:cs typeface="Calibri"/>
            </a:endParaRPr>
          </a:p>
          <a:p>
            <a:pPr marL="756285" lvl="1" indent="-287020">
              <a:lnSpc>
                <a:spcPct val="100000"/>
              </a:lnSpc>
              <a:spcBef>
                <a:spcPts val="355"/>
              </a:spcBef>
              <a:buFont typeface="Arial MT"/>
              <a:buChar char="–"/>
              <a:tabLst>
                <a:tab pos="756920" algn="l"/>
              </a:tabLst>
            </a:pPr>
            <a:r>
              <a:rPr sz="2800" spc="-10" dirty="0">
                <a:latin typeface="Calibri"/>
                <a:cs typeface="Calibri"/>
              </a:rPr>
              <a:t>Створення</a:t>
            </a:r>
            <a:r>
              <a:rPr sz="2800" spc="-15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терміновості</a:t>
            </a:r>
            <a:endParaRPr sz="2800">
              <a:latin typeface="Calibri"/>
              <a:cs typeface="Calibri"/>
            </a:endParaRPr>
          </a:p>
          <a:p>
            <a:pPr marL="756285" lvl="1" indent="-287020">
              <a:lnSpc>
                <a:spcPct val="100000"/>
              </a:lnSpc>
              <a:spcBef>
                <a:spcPts val="335"/>
              </a:spcBef>
              <a:buFont typeface="Arial MT"/>
              <a:buChar char="–"/>
              <a:tabLst>
                <a:tab pos="756920" algn="l"/>
              </a:tabLst>
            </a:pPr>
            <a:r>
              <a:rPr sz="2800" spc="-5" dirty="0">
                <a:latin typeface="Calibri"/>
                <a:cs typeface="Calibri"/>
              </a:rPr>
              <a:t>Створення</a:t>
            </a:r>
            <a:r>
              <a:rPr sz="2800" spc="-20" dirty="0">
                <a:latin typeface="Calibri"/>
                <a:cs typeface="Calibri"/>
              </a:rPr>
              <a:t> </a:t>
            </a:r>
            <a:r>
              <a:rPr sz="2800" spc="-25" dirty="0">
                <a:latin typeface="Calibri"/>
                <a:cs typeface="Calibri"/>
              </a:rPr>
              <a:t>вигоди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033265" y="461899"/>
            <a:ext cx="4127500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Ключові</a:t>
            </a:r>
            <a:r>
              <a:rPr spc="-65" dirty="0"/>
              <a:t> </a:t>
            </a:r>
            <a:r>
              <a:rPr spc="-5" dirty="0"/>
              <a:t>метрики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88340" y="1526489"/>
            <a:ext cx="8986520" cy="414210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000" dirty="0">
                <a:latin typeface="Calibri"/>
                <a:cs typeface="Calibri"/>
              </a:rPr>
              <a:t>Все,</a:t>
            </a:r>
            <a:r>
              <a:rPr sz="3000" spc="-20" dirty="0">
                <a:latin typeface="Calibri"/>
                <a:cs typeface="Calibri"/>
              </a:rPr>
              <a:t> що</a:t>
            </a:r>
            <a:r>
              <a:rPr sz="3000" spc="-5" dirty="0">
                <a:latin typeface="Calibri"/>
                <a:cs typeface="Calibri"/>
              </a:rPr>
              <a:t> </a:t>
            </a:r>
            <a:r>
              <a:rPr sz="3000" spc="-15" dirty="0">
                <a:latin typeface="Calibri"/>
                <a:cs typeface="Calibri"/>
              </a:rPr>
              <a:t>роблять</a:t>
            </a:r>
            <a:r>
              <a:rPr sz="3000" spc="-5" dirty="0">
                <a:latin typeface="Calibri"/>
                <a:cs typeface="Calibri"/>
              </a:rPr>
              <a:t> </a:t>
            </a:r>
            <a:r>
              <a:rPr sz="3000" spc="-25" dirty="0">
                <a:latin typeface="Calibri"/>
                <a:cs typeface="Calibri"/>
              </a:rPr>
              <a:t>люди</a:t>
            </a:r>
            <a:r>
              <a:rPr sz="3000" spc="-20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в</a:t>
            </a:r>
            <a:r>
              <a:rPr sz="3000" spc="-5" dirty="0">
                <a:latin typeface="Calibri"/>
                <a:cs typeface="Calibri"/>
              </a:rPr>
              <a:t> бізнесі,</a:t>
            </a:r>
            <a:r>
              <a:rPr sz="3000" spc="-25" dirty="0">
                <a:latin typeface="Calibri"/>
                <a:cs typeface="Calibri"/>
              </a:rPr>
              <a:t> </a:t>
            </a:r>
            <a:r>
              <a:rPr sz="3000" spc="-5" dirty="0">
                <a:latin typeface="Calibri"/>
                <a:cs typeface="Calibri"/>
              </a:rPr>
              <a:t>можна</a:t>
            </a:r>
            <a:r>
              <a:rPr sz="3000" spc="-25" dirty="0">
                <a:latin typeface="Calibri"/>
                <a:cs typeface="Calibri"/>
              </a:rPr>
              <a:t> </a:t>
            </a:r>
            <a:r>
              <a:rPr sz="3000" spc="-15" dirty="0">
                <a:latin typeface="Calibri"/>
                <a:cs typeface="Calibri"/>
              </a:rPr>
              <a:t>поділити</a:t>
            </a:r>
            <a:endParaRPr sz="30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5"/>
              </a:spcBef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sz="3000" spc="-5" dirty="0">
                <a:latin typeface="Calibri"/>
                <a:cs typeface="Calibri"/>
              </a:rPr>
              <a:t>Дії,</a:t>
            </a:r>
            <a:r>
              <a:rPr sz="3000" spc="-15" dirty="0">
                <a:latin typeface="Calibri"/>
                <a:cs typeface="Calibri"/>
              </a:rPr>
              <a:t> що</a:t>
            </a:r>
            <a:r>
              <a:rPr sz="3000" spc="-25" dirty="0">
                <a:latin typeface="Calibri"/>
                <a:cs typeface="Calibri"/>
              </a:rPr>
              <a:t> </a:t>
            </a:r>
            <a:r>
              <a:rPr sz="3000" spc="-10" dirty="0">
                <a:latin typeface="Calibri"/>
                <a:cs typeface="Calibri"/>
              </a:rPr>
              <a:t>заробляють</a:t>
            </a:r>
            <a:r>
              <a:rPr sz="3000" spc="-20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гроші</a:t>
            </a:r>
            <a:endParaRPr sz="30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sz="3000" spc="-5" dirty="0">
                <a:latin typeface="Calibri"/>
                <a:cs typeface="Calibri"/>
              </a:rPr>
              <a:t>Дії,</a:t>
            </a:r>
            <a:r>
              <a:rPr sz="3000" spc="-10" dirty="0">
                <a:latin typeface="Calibri"/>
                <a:cs typeface="Calibri"/>
              </a:rPr>
              <a:t> </a:t>
            </a:r>
            <a:r>
              <a:rPr sz="3000" spc="-15" dirty="0">
                <a:latin typeface="Calibri"/>
                <a:cs typeface="Calibri"/>
              </a:rPr>
              <a:t>що </a:t>
            </a:r>
            <a:r>
              <a:rPr sz="3000" spc="-5" dirty="0">
                <a:latin typeface="Calibri"/>
                <a:cs typeface="Calibri"/>
              </a:rPr>
              <a:t>НЕ </a:t>
            </a:r>
            <a:r>
              <a:rPr sz="3000" spc="-10" dirty="0">
                <a:latin typeface="Calibri"/>
                <a:cs typeface="Calibri"/>
              </a:rPr>
              <a:t>заробляють</a:t>
            </a:r>
            <a:r>
              <a:rPr sz="3000" spc="-15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гроші</a:t>
            </a:r>
            <a:endParaRPr sz="3000">
              <a:latin typeface="Calibri"/>
              <a:cs typeface="Calibri"/>
            </a:endParaRPr>
          </a:p>
          <a:p>
            <a:pPr>
              <a:lnSpc>
                <a:spcPct val="100000"/>
              </a:lnSpc>
              <a:buFont typeface="Arial MT"/>
              <a:buChar char="•"/>
            </a:pPr>
            <a:endParaRPr sz="295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3000" spc="-10" dirty="0">
                <a:latin typeface="Calibri"/>
                <a:cs typeface="Calibri"/>
              </a:rPr>
              <a:t>Ефективність</a:t>
            </a:r>
            <a:r>
              <a:rPr sz="3000" spc="-25" dirty="0">
                <a:latin typeface="Calibri"/>
                <a:cs typeface="Calibri"/>
              </a:rPr>
              <a:t> </a:t>
            </a:r>
            <a:r>
              <a:rPr sz="3000" spc="-5" dirty="0">
                <a:latin typeface="Calibri"/>
                <a:cs typeface="Calibri"/>
              </a:rPr>
              <a:t>дій,</a:t>
            </a:r>
            <a:r>
              <a:rPr sz="3000" spc="-15" dirty="0">
                <a:latin typeface="Calibri"/>
                <a:cs typeface="Calibri"/>
              </a:rPr>
              <a:t> що</a:t>
            </a:r>
            <a:r>
              <a:rPr sz="3000" spc="-5" dirty="0">
                <a:latin typeface="Calibri"/>
                <a:cs typeface="Calibri"/>
              </a:rPr>
              <a:t> </a:t>
            </a:r>
            <a:r>
              <a:rPr sz="3000" spc="-10" dirty="0">
                <a:latin typeface="Calibri"/>
                <a:cs typeface="Calibri"/>
              </a:rPr>
              <a:t>заробляють</a:t>
            </a:r>
            <a:r>
              <a:rPr sz="3000" spc="-20" dirty="0">
                <a:latin typeface="Calibri"/>
                <a:cs typeface="Calibri"/>
              </a:rPr>
              <a:t> </a:t>
            </a:r>
            <a:r>
              <a:rPr sz="3000" spc="-5" dirty="0">
                <a:latin typeface="Calibri"/>
                <a:cs typeface="Calibri"/>
              </a:rPr>
              <a:t>гроші, </a:t>
            </a:r>
            <a:r>
              <a:rPr sz="3000" spc="-10" dirty="0">
                <a:latin typeface="Calibri"/>
                <a:cs typeface="Calibri"/>
              </a:rPr>
              <a:t>можна</a:t>
            </a:r>
            <a:r>
              <a:rPr sz="3000" spc="-15" dirty="0">
                <a:latin typeface="Calibri"/>
                <a:cs typeface="Calibri"/>
              </a:rPr>
              <a:t> </a:t>
            </a:r>
            <a:r>
              <a:rPr sz="3000" spc="-5" dirty="0">
                <a:latin typeface="Calibri"/>
                <a:cs typeface="Calibri"/>
              </a:rPr>
              <a:t>оцінити</a:t>
            </a:r>
            <a:endParaRPr sz="30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3000" b="1" spc="-5" dirty="0">
                <a:latin typeface="Calibri"/>
                <a:cs typeface="Calibri"/>
              </a:rPr>
              <a:t>Метрики</a:t>
            </a:r>
            <a:endParaRPr sz="30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5"/>
              </a:spcBef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sz="3000" spc="-10" dirty="0">
                <a:latin typeface="Calibri"/>
                <a:cs typeface="Calibri"/>
              </a:rPr>
              <a:t>Розвитку</a:t>
            </a:r>
            <a:r>
              <a:rPr sz="3000" spc="-20" dirty="0">
                <a:latin typeface="Calibri"/>
                <a:cs typeface="Calibri"/>
              </a:rPr>
              <a:t> </a:t>
            </a:r>
            <a:r>
              <a:rPr sz="3000" spc="-15" dirty="0">
                <a:latin typeface="Calibri"/>
                <a:cs typeface="Calibri"/>
              </a:rPr>
              <a:t>продукту</a:t>
            </a:r>
            <a:endParaRPr sz="30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sz="3000" spc="-10" dirty="0">
                <a:latin typeface="Calibri"/>
                <a:cs typeface="Calibri"/>
              </a:rPr>
              <a:t>Маркетингу</a:t>
            </a:r>
            <a:r>
              <a:rPr sz="3000" spc="-20" dirty="0">
                <a:latin typeface="Calibri"/>
                <a:cs typeface="Calibri"/>
              </a:rPr>
              <a:t> </a:t>
            </a:r>
            <a:r>
              <a:rPr sz="3000" spc="-5" dirty="0">
                <a:latin typeface="Calibri"/>
                <a:cs typeface="Calibri"/>
              </a:rPr>
              <a:t>проекту</a:t>
            </a:r>
            <a:endParaRPr sz="30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sz="3000" spc="-15" dirty="0">
                <a:latin typeface="Calibri"/>
                <a:cs typeface="Calibri"/>
              </a:rPr>
              <a:t>Продажів</a:t>
            </a:r>
            <a:endParaRPr sz="30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434208" y="461899"/>
            <a:ext cx="7324090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15" dirty="0"/>
              <a:t>Процедура</a:t>
            </a:r>
            <a:r>
              <a:rPr spc="-45" dirty="0"/>
              <a:t> </a:t>
            </a:r>
            <a:r>
              <a:rPr spc="-5" dirty="0"/>
              <a:t>прийняття</a:t>
            </a:r>
            <a:r>
              <a:rPr spc="-40" dirty="0"/>
              <a:t> </a:t>
            </a:r>
            <a:r>
              <a:rPr spc="-5" dirty="0"/>
              <a:t>рішення</a:t>
            </a: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1300607" y="1686179"/>
          <a:ext cx="9578338" cy="4154091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1927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7222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51332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06551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04"/>
                        </a:spcBef>
                      </a:pPr>
                      <a:r>
                        <a:rPr sz="2400" b="1" spc="-5" dirty="0">
                          <a:latin typeface="Calibri"/>
                          <a:cs typeface="Calibri"/>
                        </a:rPr>
                        <a:t>В2В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26034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04"/>
                        </a:spcBef>
                      </a:pPr>
                      <a:r>
                        <a:rPr sz="2400" b="1" spc="-5" dirty="0">
                          <a:latin typeface="Calibri"/>
                          <a:cs typeface="Calibri"/>
                        </a:rPr>
                        <a:t>В2С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26034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99999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sz="1800" spc="-15" dirty="0">
                          <a:latin typeface="Calibri"/>
                          <a:cs typeface="Calibri"/>
                        </a:rPr>
                        <a:t>Хто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5" dirty="0">
                          <a:latin typeface="Calibri"/>
                          <a:cs typeface="Calibri"/>
                        </a:rPr>
                        <a:t>шукає</a:t>
                      </a:r>
                      <a:r>
                        <a:rPr sz="18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5" dirty="0">
                          <a:latin typeface="Calibri"/>
                          <a:cs typeface="Calibri"/>
                        </a:rPr>
                        <a:t>рішення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111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sz="1800" spc="-25" dirty="0">
                          <a:latin typeface="Calibri"/>
                          <a:cs typeface="Calibri"/>
                        </a:rPr>
                        <a:t>Технічна </a:t>
                      </a:r>
                      <a:r>
                        <a:rPr sz="1800" spc="-5" dirty="0">
                          <a:latin typeface="Calibri"/>
                          <a:cs typeface="Calibri"/>
                        </a:rPr>
                        <a:t>посада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111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sz="1800" spc="-5" dirty="0">
                          <a:latin typeface="Calibri"/>
                          <a:cs typeface="Calibri"/>
                        </a:rPr>
                        <a:t>Споживач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111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49249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sz="1800" spc="-15" dirty="0">
                          <a:latin typeface="Calibri"/>
                          <a:cs typeface="Calibri"/>
                        </a:rPr>
                        <a:t>Хто</a:t>
                      </a:r>
                      <a:r>
                        <a:rPr sz="18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є</a:t>
                      </a:r>
                      <a:r>
                        <a:rPr sz="1800" spc="-5" dirty="0">
                          <a:latin typeface="Calibri"/>
                          <a:cs typeface="Calibri"/>
                        </a:rPr>
                        <a:t> експертом</a:t>
                      </a:r>
                      <a:r>
                        <a:rPr sz="18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в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5" dirty="0">
                          <a:latin typeface="Calibri"/>
                          <a:cs typeface="Calibri"/>
                        </a:rPr>
                        <a:t>рішенні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111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sz="1800" spc="-5" dirty="0">
                          <a:latin typeface="Calibri"/>
                          <a:cs typeface="Calibri"/>
                        </a:rPr>
                        <a:t>ОВР</a:t>
                      </a:r>
                      <a:endParaRPr sz="1800">
                        <a:latin typeface="Calibri"/>
                        <a:cs typeface="Calibri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800" spc="-5" dirty="0">
                          <a:latin typeface="Calibri"/>
                          <a:cs typeface="Calibri"/>
                        </a:rPr>
                        <a:t>Особа, 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що</a:t>
                      </a:r>
                      <a:r>
                        <a:rPr sz="18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впливає</a:t>
                      </a:r>
                      <a:r>
                        <a:rPr sz="18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на</a:t>
                      </a:r>
                      <a:r>
                        <a:rPr sz="1800" spc="-5" dirty="0">
                          <a:latin typeface="Calibri"/>
                          <a:cs typeface="Calibri"/>
                        </a:rPr>
                        <a:t> рішення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111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sz="1800" spc="-5" dirty="0">
                          <a:latin typeface="Calibri"/>
                          <a:cs typeface="Calibri"/>
                        </a:rPr>
                        <a:t>Споживач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111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49121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sz="1800" spc="-20" dirty="0">
                          <a:latin typeface="Calibri"/>
                          <a:cs typeface="Calibri"/>
                        </a:rPr>
                        <a:t>Хто</a:t>
                      </a:r>
                      <a:r>
                        <a:rPr sz="18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є</a:t>
                      </a:r>
                      <a:r>
                        <a:rPr sz="18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5" dirty="0">
                          <a:latin typeface="Calibri"/>
                          <a:cs typeface="Calibri"/>
                        </a:rPr>
                        <a:t>радником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111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sz="1800" spc="-5" dirty="0">
                          <a:latin typeface="Calibri"/>
                          <a:cs typeface="Calibri"/>
                        </a:rPr>
                        <a:t>ОВР</a:t>
                      </a:r>
                      <a:endParaRPr sz="1800">
                        <a:latin typeface="Calibri"/>
                        <a:cs typeface="Calibri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800" spc="-5" dirty="0">
                          <a:latin typeface="Calibri"/>
                          <a:cs typeface="Calibri"/>
                        </a:rPr>
                        <a:t>Особа, 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що</a:t>
                      </a:r>
                      <a:r>
                        <a:rPr sz="18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впливає</a:t>
                      </a:r>
                      <a:r>
                        <a:rPr sz="18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на</a:t>
                      </a:r>
                      <a:r>
                        <a:rPr sz="1800" spc="-5" dirty="0">
                          <a:latin typeface="Calibri"/>
                          <a:cs typeface="Calibri"/>
                        </a:rPr>
                        <a:t> рішення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111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sz="1800" spc="-5" dirty="0">
                          <a:latin typeface="Calibri"/>
                          <a:cs typeface="Calibri"/>
                        </a:rPr>
                        <a:t>Споживач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111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49249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sz="1800" spc="-15" dirty="0">
                          <a:latin typeface="Calibri"/>
                          <a:cs typeface="Calibri"/>
                        </a:rPr>
                        <a:t>Хто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приймає </a:t>
                      </a:r>
                      <a:r>
                        <a:rPr sz="1800" spc="-5" dirty="0">
                          <a:latin typeface="Calibri"/>
                          <a:cs typeface="Calibri"/>
                        </a:rPr>
                        <a:t>рішення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111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sz="1800" spc="-5" dirty="0">
                          <a:latin typeface="Calibri"/>
                          <a:cs typeface="Calibri"/>
                        </a:rPr>
                        <a:t>ОПР</a:t>
                      </a:r>
                      <a:endParaRPr sz="1800">
                        <a:latin typeface="Calibri"/>
                        <a:cs typeface="Calibri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800" spc="-5" dirty="0">
                          <a:latin typeface="Calibri"/>
                          <a:cs typeface="Calibri"/>
                        </a:rPr>
                        <a:t>Особа,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що</a:t>
                      </a:r>
                      <a:r>
                        <a:rPr sz="18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5" dirty="0">
                          <a:latin typeface="Calibri"/>
                          <a:cs typeface="Calibri"/>
                        </a:rPr>
                        <a:t>приймає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5" dirty="0">
                          <a:latin typeface="Calibri"/>
                          <a:cs typeface="Calibri"/>
                        </a:rPr>
                        <a:t>рішення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111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sz="1800" spc="-5" dirty="0">
                          <a:latin typeface="Calibri"/>
                          <a:cs typeface="Calibri"/>
                        </a:rPr>
                        <a:t>Споживач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111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99922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sz="1800" spc="-15" dirty="0">
                          <a:latin typeface="Calibri"/>
                          <a:cs typeface="Calibri"/>
                        </a:rPr>
                        <a:t>Хто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платить</a:t>
                      </a:r>
                      <a:r>
                        <a:rPr sz="18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5" dirty="0">
                          <a:latin typeface="Calibri"/>
                          <a:cs typeface="Calibri"/>
                        </a:rPr>
                        <a:t>гроші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175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sz="1800" spc="-5" dirty="0">
                          <a:latin typeface="Calibri"/>
                          <a:cs typeface="Calibri"/>
                        </a:rPr>
                        <a:t>Власник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175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sz="1800" spc="-5" dirty="0">
                          <a:latin typeface="Calibri"/>
                          <a:cs typeface="Calibri"/>
                        </a:rPr>
                        <a:t>Споживач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175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380994" y="461899"/>
            <a:ext cx="5427345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/>
              <a:t>Створення</a:t>
            </a:r>
            <a:r>
              <a:rPr spc="-80" dirty="0"/>
              <a:t> </a:t>
            </a:r>
            <a:r>
              <a:rPr spc="-15" dirty="0"/>
              <a:t>екосистеми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88340" y="1513495"/>
            <a:ext cx="5278120" cy="4527550"/>
          </a:xfrm>
          <a:prstGeom prst="rect">
            <a:avLst/>
          </a:prstGeom>
        </p:spPr>
        <p:txBody>
          <a:bodyPr vert="horz" wrap="square" lIns="0" tIns="6223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490"/>
              </a:spcBef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sz="3000" spc="-5" dirty="0">
                <a:latin typeface="Calibri"/>
                <a:cs typeface="Calibri"/>
              </a:rPr>
              <a:t>Наш</a:t>
            </a:r>
            <a:r>
              <a:rPr sz="3000" spc="-10" dirty="0">
                <a:latin typeface="Calibri"/>
                <a:cs typeface="Calibri"/>
              </a:rPr>
              <a:t> </a:t>
            </a:r>
            <a:r>
              <a:rPr sz="3000" spc="-5" dirty="0">
                <a:latin typeface="Calibri"/>
                <a:cs typeface="Calibri"/>
              </a:rPr>
              <a:t>бізнес-</a:t>
            </a:r>
            <a:r>
              <a:rPr sz="3000" spc="-60" dirty="0">
                <a:latin typeface="Calibri"/>
                <a:cs typeface="Calibri"/>
              </a:rPr>
              <a:t> </a:t>
            </a:r>
            <a:r>
              <a:rPr sz="3000" spc="-10" dirty="0">
                <a:latin typeface="Calibri"/>
                <a:cs typeface="Calibri"/>
              </a:rPr>
              <a:t>самодостатній</a:t>
            </a:r>
            <a:endParaRPr sz="3000">
              <a:latin typeface="Calibri"/>
              <a:cs typeface="Calibri"/>
            </a:endParaRPr>
          </a:p>
          <a:p>
            <a:pPr marL="756285" lvl="1" indent="-287020">
              <a:lnSpc>
                <a:spcPct val="100000"/>
              </a:lnSpc>
              <a:spcBef>
                <a:spcPts val="345"/>
              </a:spcBef>
              <a:buFont typeface="Arial MT"/>
              <a:buChar char="–"/>
              <a:tabLst>
                <a:tab pos="756920" algn="l"/>
              </a:tabLst>
            </a:pPr>
            <a:r>
              <a:rPr sz="2600" dirty="0">
                <a:latin typeface="Calibri"/>
                <a:cs typeface="Calibri"/>
              </a:rPr>
              <a:t>Тільки</a:t>
            </a:r>
            <a:r>
              <a:rPr sz="2600" spc="-45" dirty="0">
                <a:latin typeface="Calibri"/>
                <a:cs typeface="Calibri"/>
              </a:rPr>
              <a:t> </a:t>
            </a:r>
            <a:r>
              <a:rPr sz="2600" spc="-5" dirty="0">
                <a:latin typeface="Calibri"/>
                <a:cs typeface="Calibri"/>
              </a:rPr>
              <a:t>ми</a:t>
            </a:r>
            <a:r>
              <a:rPr sz="2600" spc="-2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впливаємо</a:t>
            </a:r>
            <a:r>
              <a:rPr sz="2600" spc="-3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на</a:t>
            </a:r>
            <a:r>
              <a:rPr sz="2600" spc="-1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бізнес</a:t>
            </a:r>
            <a:endParaRPr sz="2600">
              <a:latin typeface="Calibri"/>
              <a:cs typeface="Calibri"/>
            </a:endParaRPr>
          </a:p>
          <a:p>
            <a:pPr marL="756285" lvl="1" indent="-287020">
              <a:lnSpc>
                <a:spcPct val="100000"/>
              </a:lnSpc>
              <a:spcBef>
                <a:spcPts val="310"/>
              </a:spcBef>
              <a:buFont typeface="Arial MT"/>
              <a:buChar char="–"/>
              <a:tabLst>
                <a:tab pos="756920" algn="l"/>
              </a:tabLst>
            </a:pPr>
            <a:r>
              <a:rPr sz="2600" dirty="0">
                <a:latin typeface="Calibri"/>
                <a:cs typeface="Calibri"/>
              </a:rPr>
              <a:t>Ми</a:t>
            </a:r>
            <a:r>
              <a:rPr sz="2600" spc="-30" dirty="0">
                <a:latin typeface="Calibri"/>
                <a:cs typeface="Calibri"/>
              </a:rPr>
              <a:t> </a:t>
            </a:r>
            <a:r>
              <a:rPr sz="2600" spc="-5" dirty="0">
                <a:latin typeface="Calibri"/>
                <a:cs typeface="Calibri"/>
              </a:rPr>
              <a:t>приєднуємо</a:t>
            </a:r>
            <a:r>
              <a:rPr sz="2600" spc="-4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партнерів</a:t>
            </a:r>
            <a:endParaRPr sz="2600">
              <a:latin typeface="Calibri"/>
              <a:cs typeface="Calibri"/>
            </a:endParaRPr>
          </a:p>
          <a:p>
            <a:pPr marL="756285" lvl="1" indent="-287020">
              <a:lnSpc>
                <a:spcPct val="100000"/>
              </a:lnSpc>
              <a:spcBef>
                <a:spcPts val="315"/>
              </a:spcBef>
              <a:buFont typeface="Arial MT"/>
              <a:buChar char="–"/>
              <a:tabLst>
                <a:tab pos="756920" algn="l"/>
              </a:tabLst>
            </a:pPr>
            <a:r>
              <a:rPr sz="2600" dirty="0">
                <a:latin typeface="Calibri"/>
                <a:cs typeface="Calibri"/>
              </a:rPr>
              <a:t>Більшість</a:t>
            </a:r>
            <a:r>
              <a:rPr sz="2600" spc="-10" dirty="0">
                <a:latin typeface="Calibri"/>
                <a:cs typeface="Calibri"/>
              </a:rPr>
              <a:t> </a:t>
            </a:r>
            <a:r>
              <a:rPr sz="2600" spc="-5" dirty="0">
                <a:latin typeface="Calibri"/>
                <a:cs typeface="Calibri"/>
              </a:rPr>
              <a:t>ризиків</a:t>
            </a:r>
            <a:r>
              <a:rPr sz="2600" spc="-4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– наша</a:t>
            </a:r>
            <a:endParaRPr sz="2600">
              <a:latin typeface="Calibri"/>
              <a:cs typeface="Calibri"/>
            </a:endParaRPr>
          </a:p>
          <a:p>
            <a:pPr marL="756285" lvl="1" indent="-287020">
              <a:lnSpc>
                <a:spcPct val="100000"/>
              </a:lnSpc>
              <a:spcBef>
                <a:spcPts val="310"/>
              </a:spcBef>
              <a:buFont typeface="Arial MT"/>
              <a:buChar char="–"/>
              <a:tabLst>
                <a:tab pos="756920" algn="l"/>
              </a:tabLst>
            </a:pPr>
            <a:r>
              <a:rPr sz="2600" spc="-10" dirty="0">
                <a:latin typeface="Calibri"/>
                <a:cs typeface="Calibri"/>
              </a:rPr>
              <a:t>Простору</a:t>
            </a:r>
            <a:r>
              <a:rPr sz="2600" dirty="0">
                <a:latin typeface="Calibri"/>
                <a:cs typeface="Calibri"/>
              </a:rPr>
              <a:t> </a:t>
            </a:r>
            <a:r>
              <a:rPr sz="2600" spc="-5" dirty="0">
                <a:latin typeface="Calibri"/>
                <a:cs typeface="Calibri"/>
              </a:rPr>
              <a:t>для</a:t>
            </a:r>
            <a:r>
              <a:rPr sz="2600" spc="-20" dirty="0">
                <a:latin typeface="Calibri"/>
                <a:cs typeface="Calibri"/>
              </a:rPr>
              <a:t> </a:t>
            </a:r>
            <a:r>
              <a:rPr sz="2600" spc="-10" dirty="0">
                <a:latin typeface="Calibri"/>
                <a:cs typeface="Calibri"/>
              </a:rPr>
              <a:t>маневру</a:t>
            </a:r>
            <a:r>
              <a:rPr sz="2600" spc="-1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-</a:t>
            </a:r>
            <a:r>
              <a:rPr sz="2600" spc="-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більше</a:t>
            </a:r>
            <a:endParaRPr sz="26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335"/>
              </a:spcBef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sz="3000" dirty="0">
                <a:latin typeface="Calibri"/>
                <a:cs typeface="Calibri"/>
              </a:rPr>
              <a:t>Наш</a:t>
            </a:r>
            <a:r>
              <a:rPr sz="3000" spc="-20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бізнес</a:t>
            </a:r>
            <a:r>
              <a:rPr sz="3000" spc="-65" dirty="0">
                <a:latin typeface="Calibri"/>
                <a:cs typeface="Calibri"/>
              </a:rPr>
              <a:t> </a:t>
            </a:r>
            <a:r>
              <a:rPr sz="3000" dirty="0">
                <a:latin typeface="Calibri"/>
                <a:cs typeface="Calibri"/>
              </a:rPr>
              <a:t>–</a:t>
            </a:r>
            <a:r>
              <a:rPr sz="3000" spc="-25" dirty="0">
                <a:latin typeface="Calibri"/>
                <a:cs typeface="Calibri"/>
              </a:rPr>
              <a:t> </a:t>
            </a:r>
            <a:r>
              <a:rPr sz="3000" spc="-20" dirty="0">
                <a:latin typeface="Calibri"/>
                <a:cs typeface="Calibri"/>
              </a:rPr>
              <a:t>додатковий</a:t>
            </a:r>
            <a:endParaRPr sz="3000">
              <a:latin typeface="Calibri"/>
              <a:cs typeface="Calibri"/>
            </a:endParaRPr>
          </a:p>
          <a:p>
            <a:pPr marL="756285" lvl="1" indent="-287020">
              <a:lnSpc>
                <a:spcPct val="100000"/>
              </a:lnSpc>
              <a:spcBef>
                <a:spcPts val="340"/>
              </a:spcBef>
              <a:buFont typeface="Arial MT"/>
              <a:buChar char="–"/>
              <a:tabLst>
                <a:tab pos="756920" algn="l"/>
              </a:tabLst>
            </a:pPr>
            <a:r>
              <a:rPr sz="2600" dirty="0">
                <a:latin typeface="Calibri"/>
                <a:cs typeface="Calibri"/>
              </a:rPr>
              <a:t>На</a:t>
            </a:r>
            <a:r>
              <a:rPr sz="2600" spc="-1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нас</a:t>
            </a:r>
            <a:r>
              <a:rPr sz="2600" spc="-1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впливає</a:t>
            </a:r>
            <a:r>
              <a:rPr sz="2600" spc="-30" dirty="0">
                <a:latin typeface="Calibri"/>
                <a:cs typeface="Calibri"/>
              </a:rPr>
              <a:t> </a:t>
            </a:r>
            <a:r>
              <a:rPr sz="2600" spc="-5" dirty="0">
                <a:latin typeface="Calibri"/>
                <a:cs typeface="Calibri"/>
              </a:rPr>
              <a:t>основний</a:t>
            </a:r>
            <a:r>
              <a:rPr sz="2600" spc="-2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бізнес</a:t>
            </a:r>
            <a:endParaRPr sz="2600">
              <a:latin typeface="Calibri"/>
              <a:cs typeface="Calibri"/>
            </a:endParaRPr>
          </a:p>
          <a:p>
            <a:pPr marL="756285" lvl="1" indent="-287020">
              <a:lnSpc>
                <a:spcPct val="100000"/>
              </a:lnSpc>
              <a:spcBef>
                <a:spcPts val="315"/>
              </a:spcBef>
              <a:buFont typeface="Arial MT"/>
              <a:buChar char="–"/>
              <a:tabLst>
                <a:tab pos="756920" algn="l"/>
              </a:tabLst>
            </a:pPr>
            <a:r>
              <a:rPr sz="2600" spc="-5" dirty="0">
                <a:latin typeface="Calibri"/>
                <a:cs typeface="Calibri"/>
              </a:rPr>
              <a:t>Приєднують</a:t>
            </a:r>
            <a:r>
              <a:rPr sz="2600" spc="-5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нас</a:t>
            </a:r>
            <a:endParaRPr sz="2600">
              <a:latin typeface="Calibri"/>
              <a:cs typeface="Calibri"/>
            </a:endParaRPr>
          </a:p>
          <a:p>
            <a:pPr marL="756285" lvl="1" indent="-287020">
              <a:lnSpc>
                <a:spcPct val="100000"/>
              </a:lnSpc>
              <a:spcBef>
                <a:spcPts val="310"/>
              </a:spcBef>
              <a:buFont typeface="Arial MT"/>
              <a:buChar char="–"/>
              <a:tabLst>
                <a:tab pos="756920" algn="l"/>
              </a:tabLst>
            </a:pPr>
            <a:r>
              <a:rPr sz="2600" dirty="0">
                <a:latin typeface="Calibri"/>
                <a:cs typeface="Calibri"/>
              </a:rPr>
              <a:t>Більшість</a:t>
            </a:r>
            <a:r>
              <a:rPr sz="2600" spc="-15" dirty="0">
                <a:latin typeface="Calibri"/>
                <a:cs typeface="Calibri"/>
              </a:rPr>
              <a:t> </a:t>
            </a:r>
            <a:r>
              <a:rPr sz="2600" spc="-5" dirty="0">
                <a:latin typeface="Calibri"/>
                <a:cs typeface="Calibri"/>
              </a:rPr>
              <a:t>ризиків</a:t>
            </a:r>
            <a:r>
              <a:rPr sz="2600" spc="-3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– </a:t>
            </a:r>
            <a:r>
              <a:rPr sz="2600" spc="-10" dirty="0">
                <a:latin typeface="Calibri"/>
                <a:cs typeface="Calibri"/>
              </a:rPr>
              <a:t>чужа</a:t>
            </a:r>
            <a:endParaRPr sz="2600">
              <a:latin typeface="Calibri"/>
              <a:cs typeface="Calibri"/>
            </a:endParaRPr>
          </a:p>
          <a:p>
            <a:pPr marL="756285" lvl="1" indent="-287020">
              <a:lnSpc>
                <a:spcPct val="100000"/>
              </a:lnSpc>
              <a:spcBef>
                <a:spcPts val="315"/>
              </a:spcBef>
              <a:buFont typeface="Arial MT"/>
              <a:buChar char="–"/>
              <a:tabLst>
                <a:tab pos="756920" algn="l"/>
              </a:tabLst>
            </a:pPr>
            <a:r>
              <a:rPr sz="2600" spc="-10" dirty="0">
                <a:latin typeface="Calibri"/>
                <a:cs typeface="Calibri"/>
              </a:rPr>
              <a:t>Простору </a:t>
            </a:r>
            <a:r>
              <a:rPr sz="2600" spc="-5" dirty="0">
                <a:latin typeface="Calibri"/>
                <a:cs typeface="Calibri"/>
              </a:rPr>
              <a:t>для</a:t>
            </a:r>
            <a:r>
              <a:rPr sz="2600" spc="-20" dirty="0">
                <a:latin typeface="Calibri"/>
                <a:cs typeface="Calibri"/>
              </a:rPr>
              <a:t> </a:t>
            </a:r>
            <a:r>
              <a:rPr sz="2600" spc="-5" dirty="0">
                <a:latin typeface="Calibri"/>
                <a:cs typeface="Calibri"/>
              </a:rPr>
              <a:t>маневру</a:t>
            </a:r>
            <a:r>
              <a:rPr sz="2600" spc="-2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-</a:t>
            </a:r>
            <a:r>
              <a:rPr sz="2600" spc="-15" dirty="0">
                <a:latin typeface="Calibri"/>
                <a:cs typeface="Calibri"/>
              </a:rPr>
              <a:t> </a:t>
            </a:r>
            <a:r>
              <a:rPr sz="2600" spc="-5" dirty="0">
                <a:latin typeface="Calibri"/>
                <a:cs typeface="Calibri"/>
              </a:rPr>
              <a:t>менше</a:t>
            </a:r>
            <a:endParaRPr sz="26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235832" y="461899"/>
            <a:ext cx="5725160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Планування</a:t>
            </a:r>
            <a:r>
              <a:rPr spc="-30" dirty="0"/>
              <a:t> </a:t>
            </a:r>
            <a:r>
              <a:rPr spc="-5" dirty="0"/>
              <a:t>перспектив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88340" y="1511020"/>
            <a:ext cx="3693795" cy="2366645"/>
          </a:xfrm>
          <a:prstGeom prst="rect">
            <a:avLst/>
          </a:prstGeom>
        </p:spPr>
        <p:txBody>
          <a:bodyPr vert="horz" wrap="square" lIns="0" tIns="109855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865"/>
              </a:spcBef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sz="3200" spc="-20" dirty="0">
                <a:latin typeface="Calibri"/>
                <a:cs typeface="Calibri"/>
              </a:rPr>
              <a:t>Додаткові</a:t>
            </a:r>
            <a:r>
              <a:rPr sz="3200" spc="-35" dirty="0">
                <a:latin typeface="Calibri"/>
                <a:cs typeface="Calibri"/>
              </a:rPr>
              <a:t> </a:t>
            </a:r>
            <a:r>
              <a:rPr sz="3200" spc="-10" dirty="0">
                <a:latin typeface="Calibri"/>
                <a:cs typeface="Calibri"/>
              </a:rPr>
              <a:t>товари</a:t>
            </a:r>
            <a:endParaRPr sz="32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770"/>
              </a:spcBef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sz="3200" spc="-20" dirty="0">
                <a:latin typeface="Calibri"/>
                <a:cs typeface="Calibri"/>
              </a:rPr>
              <a:t>Додаткові</a:t>
            </a:r>
            <a:r>
              <a:rPr sz="3200" spc="-30" dirty="0">
                <a:latin typeface="Calibri"/>
                <a:cs typeface="Calibri"/>
              </a:rPr>
              <a:t> </a:t>
            </a:r>
            <a:r>
              <a:rPr sz="3200" spc="-5" dirty="0">
                <a:latin typeface="Calibri"/>
                <a:cs typeface="Calibri"/>
              </a:rPr>
              <a:t>сервіси</a:t>
            </a:r>
            <a:endParaRPr sz="32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765"/>
              </a:spcBef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sz="3200" spc="-5" dirty="0">
                <a:latin typeface="Calibri"/>
                <a:cs typeface="Calibri"/>
              </a:rPr>
              <a:t>Витратні</a:t>
            </a:r>
            <a:r>
              <a:rPr sz="3200" spc="-30" dirty="0">
                <a:latin typeface="Calibri"/>
                <a:cs typeface="Calibri"/>
              </a:rPr>
              <a:t> </a:t>
            </a:r>
            <a:r>
              <a:rPr sz="3200" spc="-5" dirty="0">
                <a:latin typeface="Calibri"/>
                <a:cs typeface="Calibri"/>
              </a:rPr>
              <a:t>матеріали</a:t>
            </a:r>
            <a:endParaRPr sz="32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770"/>
              </a:spcBef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sz="3200" dirty="0">
                <a:latin typeface="Calibri"/>
                <a:cs typeface="Calibri"/>
              </a:rPr>
              <a:t>Запчастини</a:t>
            </a:r>
            <a:endParaRPr sz="3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402329" y="461899"/>
            <a:ext cx="5388610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 err="1"/>
              <a:t>Стилі</a:t>
            </a:r>
            <a:r>
              <a:rPr spc="-15" dirty="0"/>
              <a:t> </a:t>
            </a:r>
            <a:r>
              <a:rPr lang="uk-UA" spc="-5" dirty="0"/>
              <a:t>б</a:t>
            </a:r>
            <a:r>
              <a:rPr spc="-5" dirty="0" err="1"/>
              <a:t>ізнес</a:t>
            </a:r>
            <a:r>
              <a:rPr spc="-15" dirty="0"/>
              <a:t> </a:t>
            </a:r>
            <a:r>
              <a:rPr dirty="0"/>
              <a:t>-</a:t>
            </a:r>
            <a:r>
              <a:rPr spc="-15" dirty="0"/>
              <a:t> </a:t>
            </a:r>
            <a:r>
              <a:rPr spc="-35" dirty="0"/>
              <a:t>моделей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88340" y="1511020"/>
            <a:ext cx="5511800" cy="1781175"/>
          </a:xfrm>
          <a:prstGeom prst="rect">
            <a:avLst/>
          </a:prstGeom>
        </p:spPr>
        <p:txBody>
          <a:bodyPr vert="horz" wrap="square" lIns="0" tIns="109855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865"/>
              </a:spcBef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sz="3200" dirty="0">
                <a:latin typeface="Calibri"/>
                <a:cs typeface="Calibri"/>
              </a:rPr>
              <a:t>Орієнтація</a:t>
            </a:r>
            <a:r>
              <a:rPr sz="3200" spc="-2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на</a:t>
            </a:r>
            <a:r>
              <a:rPr sz="3200" spc="-25" dirty="0">
                <a:latin typeface="Calibri"/>
                <a:cs typeface="Calibri"/>
              </a:rPr>
              <a:t> </a:t>
            </a:r>
            <a:r>
              <a:rPr sz="3200" b="1" dirty="0">
                <a:latin typeface="Calibri"/>
                <a:cs typeface="Calibri"/>
              </a:rPr>
              <a:t>клієнтів</a:t>
            </a:r>
            <a:endParaRPr sz="32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770"/>
              </a:spcBef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sz="3200" dirty="0">
                <a:latin typeface="Calibri"/>
                <a:cs typeface="Calibri"/>
              </a:rPr>
              <a:t>Орієнтація</a:t>
            </a:r>
            <a:r>
              <a:rPr sz="3200" spc="-2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на</a:t>
            </a:r>
            <a:r>
              <a:rPr sz="3200" spc="-25" dirty="0">
                <a:latin typeface="Calibri"/>
                <a:cs typeface="Calibri"/>
              </a:rPr>
              <a:t> </a:t>
            </a:r>
            <a:r>
              <a:rPr sz="3200" b="1" dirty="0">
                <a:latin typeface="Calibri"/>
                <a:cs typeface="Calibri"/>
              </a:rPr>
              <a:t>новації</a:t>
            </a:r>
            <a:endParaRPr sz="32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765"/>
              </a:spcBef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sz="3200" spc="-5" dirty="0">
                <a:latin typeface="Calibri"/>
                <a:cs typeface="Calibri"/>
              </a:rPr>
              <a:t>Орієнтація</a:t>
            </a:r>
            <a:r>
              <a:rPr sz="3200" spc="-2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на</a:t>
            </a:r>
            <a:r>
              <a:rPr sz="3200" spc="-25" dirty="0">
                <a:latin typeface="Calibri"/>
                <a:cs typeface="Calibri"/>
              </a:rPr>
              <a:t> </a:t>
            </a:r>
            <a:r>
              <a:rPr sz="3200" b="1" spc="-5" dirty="0">
                <a:latin typeface="Calibri"/>
                <a:cs typeface="Calibri"/>
              </a:rPr>
              <a:t>інфраструктуру</a:t>
            </a:r>
            <a:endParaRPr sz="3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589526" y="461899"/>
            <a:ext cx="3014980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Різні</a:t>
            </a:r>
            <a:r>
              <a:rPr spc="-80" dirty="0"/>
              <a:t> </a:t>
            </a:r>
            <a:r>
              <a:rPr dirty="0"/>
              <a:t>бізнеси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88340" y="1507485"/>
            <a:ext cx="7473315" cy="4457700"/>
          </a:xfrm>
          <a:prstGeom prst="rect">
            <a:avLst/>
          </a:prstGeom>
        </p:spPr>
        <p:txBody>
          <a:bodyPr vert="horz" wrap="square" lIns="0" tIns="64769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509"/>
              </a:spcBef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sz="3200" dirty="0">
                <a:latin typeface="Calibri"/>
                <a:cs typeface="Calibri"/>
              </a:rPr>
              <a:t>Заправляння</a:t>
            </a:r>
            <a:r>
              <a:rPr sz="3200" spc="-15" dirty="0">
                <a:latin typeface="Calibri"/>
                <a:cs typeface="Calibri"/>
              </a:rPr>
              <a:t> </a:t>
            </a:r>
            <a:r>
              <a:rPr sz="3200" spc="-5" dirty="0">
                <a:latin typeface="Calibri"/>
                <a:cs typeface="Calibri"/>
              </a:rPr>
              <a:t>картриджів</a:t>
            </a:r>
            <a:r>
              <a:rPr sz="3200" spc="5" dirty="0">
                <a:latin typeface="Calibri"/>
                <a:cs typeface="Calibri"/>
              </a:rPr>
              <a:t> </a:t>
            </a:r>
            <a:r>
              <a:rPr sz="3200" spc="-20" dirty="0">
                <a:latin typeface="Calibri"/>
                <a:cs typeface="Calibri"/>
              </a:rPr>
              <a:t>до</a:t>
            </a:r>
            <a:r>
              <a:rPr sz="3200" spc="5" dirty="0">
                <a:latin typeface="Calibri"/>
                <a:cs typeface="Calibri"/>
              </a:rPr>
              <a:t> </a:t>
            </a:r>
            <a:r>
              <a:rPr sz="3200" spc="-5" dirty="0">
                <a:latin typeface="Calibri"/>
                <a:cs typeface="Calibri"/>
              </a:rPr>
              <a:t>принтерів</a:t>
            </a:r>
            <a:endParaRPr sz="3200">
              <a:latin typeface="Calibri"/>
              <a:cs typeface="Calibri"/>
            </a:endParaRPr>
          </a:p>
          <a:p>
            <a:pPr marL="756285" lvl="1" indent="-287020">
              <a:lnSpc>
                <a:spcPct val="100000"/>
              </a:lnSpc>
              <a:spcBef>
                <a:spcPts val="350"/>
              </a:spcBef>
              <a:buFont typeface="Arial MT"/>
              <a:buChar char="–"/>
              <a:tabLst>
                <a:tab pos="756920" algn="l"/>
              </a:tabLst>
            </a:pPr>
            <a:r>
              <a:rPr sz="2800" spc="-25" dirty="0">
                <a:latin typeface="Calibri"/>
                <a:cs typeface="Calibri"/>
              </a:rPr>
              <a:t>Додаткові </a:t>
            </a:r>
            <a:r>
              <a:rPr sz="2800" spc="-15" dirty="0">
                <a:latin typeface="Calibri"/>
                <a:cs typeface="Calibri"/>
              </a:rPr>
              <a:t>товари</a:t>
            </a:r>
            <a:endParaRPr sz="2800">
              <a:latin typeface="Calibri"/>
              <a:cs typeface="Calibri"/>
            </a:endParaRPr>
          </a:p>
          <a:p>
            <a:pPr marL="756285" lvl="1" indent="-287020">
              <a:lnSpc>
                <a:spcPct val="100000"/>
              </a:lnSpc>
              <a:spcBef>
                <a:spcPts val="340"/>
              </a:spcBef>
              <a:buFont typeface="Arial MT"/>
              <a:buChar char="–"/>
              <a:tabLst>
                <a:tab pos="756920" algn="l"/>
              </a:tabLst>
            </a:pPr>
            <a:r>
              <a:rPr sz="2800" spc="-25" dirty="0">
                <a:latin typeface="Calibri"/>
                <a:cs typeface="Calibri"/>
              </a:rPr>
              <a:t>Додаткові </a:t>
            </a:r>
            <a:r>
              <a:rPr sz="2800" spc="-5" dirty="0">
                <a:latin typeface="Calibri"/>
                <a:cs typeface="Calibri"/>
              </a:rPr>
              <a:t>сервіси</a:t>
            </a:r>
            <a:endParaRPr sz="28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370"/>
              </a:spcBef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sz="3200" spc="-5" dirty="0">
                <a:latin typeface="Calibri"/>
                <a:cs typeface="Calibri"/>
              </a:rPr>
              <a:t>Виробництво</a:t>
            </a:r>
            <a:r>
              <a:rPr sz="3200" spc="-20" dirty="0">
                <a:latin typeface="Calibri"/>
                <a:cs typeface="Calibri"/>
              </a:rPr>
              <a:t> </a:t>
            </a:r>
            <a:r>
              <a:rPr sz="3200" spc="-10" dirty="0">
                <a:latin typeface="Calibri"/>
                <a:cs typeface="Calibri"/>
              </a:rPr>
              <a:t>вітрогенераторів</a:t>
            </a:r>
            <a:r>
              <a:rPr sz="3200" spc="40" dirty="0">
                <a:latin typeface="Calibri"/>
                <a:cs typeface="Calibri"/>
              </a:rPr>
              <a:t> </a:t>
            </a:r>
            <a:r>
              <a:rPr sz="3200" spc="-5" dirty="0">
                <a:latin typeface="Calibri"/>
                <a:cs typeface="Calibri"/>
              </a:rPr>
              <a:t>для </a:t>
            </a:r>
            <a:r>
              <a:rPr sz="3200" spc="-15" dirty="0">
                <a:latin typeface="Calibri"/>
                <a:cs typeface="Calibri"/>
              </a:rPr>
              <a:t>селян</a:t>
            </a:r>
            <a:endParaRPr sz="3200">
              <a:latin typeface="Calibri"/>
              <a:cs typeface="Calibri"/>
            </a:endParaRPr>
          </a:p>
          <a:p>
            <a:pPr marL="756285" lvl="1" indent="-287020">
              <a:lnSpc>
                <a:spcPct val="100000"/>
              </a:lnSpc>
              <a:spcBef>
                <a:spcPts val="350"/>
              </a:spcBef>
              <a:buFont typeface="Arial MT"/>
              <a:buChar char="–"/>
              <a:tabLst>
                <a:tab pos="756920" algn="l"/>
              </a:tabLst>
            </a:pPr>
            <a:r>
              <a:rPr sz="2800" spc="-25" dirty="0">
                <a:latin typeface="Calibri"/>
                <a:cs typeface="Calibri"/>
              </a:rPr>
              <a:t>Додаткові </a:t>
            </a:r>
            <a:r>
              <a:rPr sz="2800" spc="-15" dirty="0">
                <a:latin typeface="Calibri"/>
                <a:cs typeface="Calibri"/>
              </a:rPr>
              <a:t>товари</a:t>
            </a:r>
            <a:endParaRPr sz="2800">
              <a:latin typeface="Calibri"/>
              <a:cs typeface="Calibri"/>
            </a:endParaRPr>
          </a:p>
          <a:p>
            <a:pPr marL="756285" lvl="1" indent="-287020">
              <a:lnSpc>
                <a:spcPct val="100000"/>
              </a:lnSpc>
              <a:spcBef>
                <a:spcPts val="335"/>
              </a:spcBef>
              <a:buFont typeface="Arial MT"/>
              <a:buChar char="–"/>
              <a:tabLst>
                <a:tab pos="756920" algn="l"/>
              </a:tabLst>
            </a:pPr>
            <a:r>
              <a:rPr sz="2800" spc="-25" dirty="0">
                <a:latin typeface="Calibri"/>
                <a:cs typeface="Calibri"/>
              </a:rPr>
              <a:t>Додаткові</a:t>
            </a:r>
            <a:r>
              <a:rPr sz="2800" spc="-20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сервіси</a:t>
            </a:r>
            <a:endParaRPr sz="28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370"/>
              </a:spcBef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sz="3200" spc="-5" dirty="0">
                <a:latin typeface="Calibri"/>
                <a:cs typeface="Calibri"/>
              </a:rPr>
              <a:t>Катання туристів </a:t>
            </a:r>
            <a:r>
              <a:rPr sz="3200" dirty="0">
                <a:latin typeface="Calibri"/>
                <a:cs typeface="Calibri"/>
              </a:rPr>
              <a:t>в</a:t>
            </a:r>
            <a:r>
              <a:rPr sz="3200" spc="15" dirty="0">
                <a:latin typeface="Calibri"/>
                <a:cs typeface="Calibri"/>
              </a:rPr>
              <a:t> </a:t>
            </a:r>
            <a:r>
              <a:rPr sz="3200" spc="-10" dirty="0">
                <a:latin typeface="Calibri"/>
                <a:cs typeface="Calibri"/>
              </a:rPr>
              <a:t>кареті</a:t>
            </a:r>
            <a:r>
              <a:rPr sz="3200" spc="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по </a:t>
            </a:r>
            <a:r>
              <a:rPr sz="3200" spc="-10" dirty="0">
                <a:latin typeface="Calibri"/>
                <a:cs typeface="Calibri"/>
              </a:rPr>
              <a:t>центру</a:t>
            </a:r>
            <a:r>
              <a:rPr sz="3200" dirty="0">
                <a:latin typeface="Calibri"/>
                <a:cs typeface="Calibri"/>
              </a:rPr>
              <a:t> міста</a:t>
            </a:r>
            <a:endParaRPr sz="3200">
              <a:latin typeface="Calibri"/>
              <a:cs typeface="Calibri"/>
            </a:endParaRPr>
          </a:p>
          <a:p>
            <a:pPr marL="756285" lvl="1" indent="-287020">
              <a:lnSpc>
                <a:spcPct val="100000"/>
              </a:lnSpc>
              <a:spcBef>
                <a:spcPts val="355"/>
              </a:spcBef>
              <a:buFont typeface="Arial MT"/>
              <a:buChar char="–"/>
              <a:tabLst>
                <a:tab pos="756920" algn="l"/>
              </a:tabLst>
            </a:pPr>
            <a:r>
              <a:rPr sz="2800" spc="-25" dirty="0">
                <a:latin typeface="Calibri"/>
                <a:cs typeface="Calibri"/>
              </a:rPr>
              <a:t>Додаткові </a:t>
            </a:r>
            <a:r>
              <a:rPr sz="2800" spc="-15" dirty="0">
                <a:latin typeface="Calibri"/>
                <a:cs typeface="Calibri"/>
              </a:rPr>
              <a:t>товари</a:t>
            </a:r>
            <a:endParaRPr sz="2800">
              <a:latin typeface="Calibri"/>
              <a:cs typeface="Calibri"/>
            </a:endParaRPr>
          </a:p>
          <a:p>
            <a:pPr marL="756285" lvl="1" indent="-287020">
              <a:lnSpc>
                <a:spcPct val="100000"/>
              </a:lnSpc>
              <a:spcBef>
                <a:spcPts val="335"/>
              </a:spcBef>
              <a:buFont typeface="Arial MT"/>
              <a:buChar char="–"/>
              <a:tabLst>
                <a:tab pos="756920" algn="l"/>
              </a:tabLst>
            </a:pPr>
            <a:r>
              <a:rPr sz="2800" spc="-25" dirty="0">
                <a:latin typeface="Calibri"/>
                <a:cs typeface="Calibri"/>
              </a:rPr>
              <a:t>Додаткові</a:t>
            </a:r>
            <a:r>
              <a:rPr sz="2800" spc="-20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сервіси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789426" y="461899"/>
            <a:ext cx="4612005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10" dirty="0"/>
              <a:t>Домашнє</a:t>
            </a:r>
            <a:r>
              <a:rPr spc="-45" dirty="0"/>
              <a:t> </a:t>
            </a:r>
            <a:r>
              <a:rPr spc="-10" dirty="0"/>
              <a:t>завдання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88340" y="1475633"/>
            <a:ext cx="8223250" cy="4449445"/>
          </a:xfrm>
          <a:prstGeom prst="rect">
            <a:avLst/>
          </a:prstGeom>
        </p:spPr>
        <p:txBody>
          <a:bodyPr vert="horz" wrap="square" lIns="0" tIns="79375" rIns="0" bIns="0" rtlCol="0">
            <a:spAutoFit/>
          </a:bodyPr>
          <a:lstStyle/>
          <a:p>
            <a:pPr marL="472440">
              <a:lnSpc>
                <a:spcPct val="100000"/>
              </a:lnSpc>
              <a:spcBef>
                <a:spcPts val="625"/>
              </a:spcBef>
            </a:pPr>
            <a:r>
              <a:rPr sz="3900" spc="-55" dirty="0">
                <a:latin typeface="Calibri"/>
                <a:cs typeface="Calibri"/>
                <a:hlinkClick r:id="rId2"/>
              </a:rPr>
              <a:t>www.canvanizer.com</a:t>
            </a:r>
            <a:endParaRPr sz="39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434"/>
              </a:spcBef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sz="3200" spc="-10" dirty="0">
                <a:latin typeface="Calibri"/>
                <a:cs typeface="Calibri"/>
              </a:rPr>
              <a:t>Проблема</a:t>
            </a:r>
            <a:endParaRPr sz="32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385"/>
              </a:spcBef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sz="3200" spc="-5" dirty="0">
                <a:latin typeface="Calibri"/>
                <a:cs typeface="Calibri"/>
              </a:rPr>
              <a:t>Споживачі</a:t>
            </a:r>
            <a:endParaRPr sz="32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385"/>
              </a:spcBef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sz="3200" dirty="0">
                <a:latin typeface="Calibri"/>
                <a:cs typeface="Calibri"/>
              </a:rPr>
              <a:t>Рішення</a:t>
            </a:r>
            <a:endParaRPr sz="32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385"/>
              </a:spcBef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sz="3200" spc="-5" dirty="0">
                <a:latin typeface="Calibri"/>
                <a:cs typeface="Calibri"/>
              </a:rPr>
              <a:t>Структура</a:t>
            </a:r>
            <a:r>
              <a:rPr sz="3200" spc="5" dirty="0">
                <a:latin typeface="Calibri"/>
                <a:cs typeface="Calibri"/>
              </a:rPr>
              <a:t> </a:t>
            </a:r>
            <a:r>
              <a:rPr sz="3200" spc="-30" dirty="0">
                <a:latin typeface="Calibri"/>
                <a:cs typeface="Calibri"/>
              </a:rPr>
              <a:t>доходів</a:t>
            </a:r>
            <a:endParaRPr sz="32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385"/>
              </a:spcBef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sz="3200" dirty="0">
                <a:latin typeface="Calibri"/>
                <a:cs typeface="Calibri"/>
              </a:rPr>
              <a:t>Канали</a:t>
            </a:r>
            <a:r>
              <a:rPr sz="3200" spc="-35" dirty="0">
                <a:latin typeface="Calibri"/>
                <a:cs typeface="Calibri"/>
              </a:rPr>
              <a:t> </a:t>
            </a:r>
            <a:r>
              <a:rPr sz="3200" spc="-5" dirty="0">
                <a:latin typeface="Calibri"/>
                <a:cs typeface="Calibri"/>
              </a:rPr>
              <a:t>збуту</a:t>
            </a:r>
            <a:endParaRPr sz="32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385"/>
              </a:spcBef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sz="3200" dirty="0">
                <a:latin typeface="Calibri"/>
                <a:cs typeface="Calibri"/>
              </a:rPr>
              <a:t>Відношення</a:t>
            </a:r>
            <a:r>
              <a:rPr sz="3200" spc="-1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з</a:t>
            </a:r>
            <a:r>
              <a:rPr sz="3200" spc="-1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споживачами</a:t>
            </a:r>
            <a:r>
              <a:rPr sz="3200" spc="-35" dirty="0">
                <a:latin typeface="Calibri"/>
                <a:cs typeface="Calibri"/>
              </a:rPr>
              <a:t> </a:t>
            </a:r>
            <a:r>
              <a:rPr sz="3200" spc="-15" dirty="0">
                <a:latin typeface="Calibri"/>
                <a:cs typeface="Calibri"/>
              </a:rPr>
              <a:t>(Get,</a:t>
            </a:r>
            <a:r>
              <a:rPr sz="3200" spc="10" dirty="0">
                <a:latin typeface="Calibri"/>
                <a:cs typeface="Calibri"/>
              </a:rPr>
              <a:t> </a:t>
            </a:r>
            <a:r>
              <a:rPr sz="3200" spc="-15" dirty="0">
                <a:latin typeface="Calibri"/>
                <a:cs typeface="Calibri"/>
              </a:rPr>
              <a:t>Keep, Grow)</a:t>
            </a:r>
            <a:endParaRPr sz="32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385"/>
              </a:spcBef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sz="3200" spc="-5" dirty="0">
                <a:latin typeface="Calibri"/>
                <a:cs typeface="Calibri"/>
              </a:rPr>
              <a:t>Метрики</a:t>
            </a:r>
            <a:endParaRPr sz="3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9DA408E-FD25-B47C-FE00-38C5BAE257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3000" y="76200"/>
            <a:ext cx="10820400" cy="615553"/>
          </a:xfrm>
        </p:spPr>
        <p:txBody>
          <a:bodyPr/>
          <a:lstStyle/>
          <a:p>
            <a:r>
              <a:rPr lang="uk-UA" sz="4000" dirty="0"/>
              <a:t>5.4. Сутність та особливості бізнес-плану стартапу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D118F53D-B200-E39C-08B2-A7B656085C4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143000" y="768786"/>
            <a:ext cx="9597390" cy="5724644"/>
          </a:xfrm>
        </p:spPr>
        <p:txBody>
          <a:bodyPr/>
          <a:lstStyle/>
          <a:p>
            <a:r>
              <a:rPr lang="uk-UA" sz="3600" dirty="0"/>
              <a:t>Бізнес-план стартап-проекту – </a:t>
            </a:r>
            <a:r>
              <a:rPr lang="uk-UA" sz="2400" dirty="0"/>
              <a:t>це документ, який містить опис ключових характеристик (маркетингових, фінансових, організаційних тощо), які повністю висвітлюють сутність запропонованої ідеї та обґрунтовують доцільність інвестування з метою її реалізації.</a:t>
            </a:r>
          </a:p>
          <a:p>
            <a:r>
              <a:rPr lang="uk-UA" sz="3200" b="1" dirty="0"/>
              <a:t>Структура бізнес-плану</a:t>
            </a:r>
            <a:endParaRPr lang="ru-RU" sz="3200" b="1" dirty="0"/>
          </a:p>
          <a:p>
            <a:r>
              <a:rPr lang="ru-RU" sz="2800" dirty="0"/>
              <a:t>1. Резюме </a:t>
            </a:r>
          </a:p>
          <a:p>
            <a:r>
              <a:rPr lang="ru-RU" sz="2800" dirty="0"/>
              <a:t>2. </a:t>
            </a:r>
            <a:r>
              <a:rPr lang="ru-RU" sz="2800" dirty="0" err="1"/>
              <a:t>Опис</a:t>
            </a:r>
            <a:r>
              <a:rPr lang="ru-RU" sz="2800" dirty="0"/>
              <a:t> проекту </a:t>
            </a:r>
          </a:p>
          <a:p>
            <a:r>
              <a:rPr lang="ru-RU" sz="2800" dirty="0"/>
              <a:t>3. </a:t>
            </a:r>
            <a:r>
              <a:rPr lang="ru-RU" sz="2800" dirty="0" err="1"/>
              <a:t>Опис</a:t>
            </a:r>
            <a:r>
              <a:rPr lang="ru-RU" sz="2800" dirty="0"/>
              <a:t> продукту </a:t>
            </a:r>
          </a:p>
          <a:p>
            <a:r>
              <a:rPr lang="ru-RU" sz="2800" dirty="0"/>
              <a:t>4. </a:t>
            </a:r>
            <a:r>
              <a:rPr lang="ru-RU" sz="2800" dirty="0" err="1"/>
              <a:t>Аналіз</a:t>
            </a:r>
            <a:r>
              <a:rPr lang="ru-RU" sz="2800" dirty="0"/>
              <a:t> </a:t>
            </a:r>
            <a:r>
              <a:rPr lang="ru-RU" sz="2800" dirty="0" err="1"/>
              <a:t>галузі</a:t>
            </a:r>
            <a:r>
              <a:rPr lang="ru-RU" sz="2800" dirty="0"/>
              <a:t>/ринку </a:t>
            </a:r>
          </a:p>
          <a:p>
            <a:r>
              <a:rPr lang="ru-RU" sz="2800" dirty="0"/>
              <a:t>5. План маркетингу,  </a:t>
            </a:r>
            <a:r>
              <a:rPr lang="ru-RU" sz="2800" dirty="0" err="1"/>
              <a:t>збуту</a:t>
            </a:r>
            <a:endParaRPr lang="ru-RU" sz="2800" dirty="0"/>
          </a:p>
          <a:p>
            <a:r>
              <a:rPr lang="ru-RU" sz="2800" dirty="0"/>
              <a:t>6. </a:t>
            </a:r>
            <a:r>
              <a:rPr lang="ru-RU" sz="2800" dirty="0" err="1"/>
              <a:t>Виробничий</a:t>
            </a:r>
            <a:r>
              <a:rPr lang="ru-RU" sz="2800" dirty="0"/>
              <a:t> план </a:t>
            </a:r>
          </a:p>
          <a:p>
            <a:r>
              <a:rPr lang="ru-RU" sz="2800" dirty="0"/>
              <a:t>7. </a:t>
            </a:r>
            <a:r>
              <a:rPr lang="ru-RU" sz="2800" dirty="0" err="1"/>
              <a:t>Організаційний</a:t>
            </a:r>
            <a:r>
              <a:rPr lang="ru-RU" sz="2800" dirty="0"/>
              <a:t> план </a:t>
            </a:r>
          </a:p>
          <a:p>
            <a:r>
              <a:rPr lang="ru-RU" sz="2800" dirty="0"/>
              <a:t>8. </a:t>
            </a:r>
            <a:r>
              <a:rPr lang="ru-RU" sz="2800" dirty="0" err="1"/>
              <a:t>Фінансовий</a:t>
            </a:r>
            <a:r>
              <a:rPr lang="ru-RU" sz="2800" dirty="0"/>
              <a:t> план</a:t>
            </a:r>
            <a:endParaRPr lang="uk-UA" sz="2800" dirty="0"/>
          </a:p>
        </p:txBody>
      </p:sp>
    </p:spTree>
    <p:extLst>
      <p:ext uri="{BB962C8B-B14F-4D97-AF65-F5344CB8AC3E}">
        <p14:creationId xmlns:p14="http://schemas.microsoft.com/office/powerpoint/2010/main" val="1735477807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CD67ABC-513E-38C5-BD84-20189AEB60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2412" y="461899"/>
            <a:ext cx="8647175" cy="677108"/>
          </a:xfrm>
        </p:spPr>
        <p:txBody>
          <a:bodyPr/>
          <a:lstStyle/>
          <a:p>
            <a:r>
              <a:rPr lang="uk-UA" dirty="0"/>
              <a:t>5.6 Фінансування стартапу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3AFCA608-8F21-242D-A62D-F3FC4F4DFD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300607" y="1686178"/>
            <a:ext cx="9597390" cy="4028821"/>
          </a:xfrm>
        </p:spPr>
        <p:txBody>
          <a:bodyPr/>
          <a:lstStyle/>
          <a:p>
            <a:r>
              <a:rPr lang="uk-UA" sz="3200" b="1" dirty="0"/>
              <a:t>Основними етапами формування економічного прототипу стартапу вважають</a:t>
            </a:r>
            <a:r>
              <a:rPr lang="uk-UA" sz="3200" dirty="0"/>
              <a:t>: </a:t>
            </a:r>
          </a:p>
          <a:p>
            <a:r>
              <a:rPr lang="uk-UA" sz="3200" dirty="0"/>
              <a:t>– визначення витрат; </a:t>
            </a:r>
          </a:p>
          <a:p>
            <a:r>
              <a:rPr lang="uk-UA" sz="3200" dirty="0"/>
              <a:t>– аналіз і структуризація доходів, оцінювання операційного прибутку, включення додаткових змінних: амортизації, податків і відсотків; </a:t>
            </a:r>
          </a:p>
          <a:p>
            <a:r>
              <a:rPr lang="uk-UA" sz="3200" dirty="0"/>
              <a:t>– економічне обґрунтування</a:t>
            </a:r>
          </a:p>
        </p:txBody>
      </p:sp>
    </p:spTree>
    <p:extLst>
      <p:ext uri="{BB962C8B-B14F-4D97-AF65-F5344CB8AC3E}">
        <p14:creationId xmlns:p14="http://schemas.microsoft.com/office/powerpoint/2010/main" val="1630660733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107793" y="461900"/>
            <a:ext cx="7975600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spcBef>
                <a:spcPts val="105"/>
              </a:spcBef>
            </a:pPr>
            <a:r>
              <a:rPr spc="-35" dirty="0"/>
              <a:t>Метод</a:t>
            </a:r>
            <a:r>
              <a:rPr spc="-25" dirty="0"/>
              <a:t> </a:t>
            </a:r>
            <a:r>
              <a:rPr dirty="0"/>
              <a:t>витрат</a:t>
            </a:r>
            <a:r>
              <a:rPr spc="5" dirty="0"/>
              <a:t> </a:t>
            </a:r>
            <a:r>
              <a:rPr spc="-10" dirty="0"/>
              <a:t>(відновлювальний)</a:t>
            </a:r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2059940" y="1824355"/>
            <a:ext cx="8007350" cy="3311525"/>
          </a:xfrm>
          <a:prstGeom prst="rect">
            <a:avLst/>
          </a:prstGeom>
        </p:spPr>
        <p:txBody>
          <a:bodyPr vert="horz" wrap="square" lIns="0" tIns="76835" rIns="0" bIns="0" rtlCol="0">
            <a:spAutoFit/>
          </a:bodyPr>
          <a:lstStyle/>
          <a:p>
            <a:pPr marL="12700" marR="975994">
              <a:lnSpc>
                <a:spcPts val="2110"/>
              </a:lnSpc>
              <a:spcBef>
                <a:spcPts val="605"/>
              </a:spcBef>
            </a:pPr>
            <a:r>
              <a:rPr sz="2200" spc="-5" dirty="0">
                <a:latin typeface="Calibri"/>
                <a:cs typeface="Calibri"/>
              </a:rPr>
              <a:t>Метод,</a:t>
            </a:r>
            <a:r>
              <a:rPr sz="2200" spc="10" dirty="0">
                <a:latin typeface="Calibri"/>
                <a:cs typeface="Calibri"/>
              </a:rPr>
              <a:t> </a:t>
            </a:r>
            <a:r>
              <a:rPr sz="2200" spc="-20" dirty="0">
                <a:latin typeface="Calibri"/>
                <a:cs typeface="Calibri"/>
              </a:rPr>
              <a:t>що</a:t>
            </a:r>
            <a:r>
              <a:rPr sz="2200" spc="10" dirty="0">
                <a:latin typeface="Calibri"/>
                <a:cs typeface="Calibri"/>
              </a:rPr>
              <a:t> </a:t>
            </a:r>
            <a:r>
              <a:rPr sz="2200" spc="-15" dirty="0">
                <a:latin typeface="Calibri"/>
                <a:cs typeface="Calibri"/>
              </a:rPr>
              <a:t>дозволяє</a:t>
            </a:r>
            <a:r>
              <a:rPr sz="2200" dirty="0">
                <a:latin typeface="Calibri"/>
                <a:cs typeface="Calibri"/>
              </a:rPr>
              <a:t> </a:t>
            </a:r>
            <a:r>
              <a:rPr sz="2200" spc="-5" dirty="0">
                <a:latin typeface="Calibri"/>
                <a:cs typeface="Calibri"/>
              </a:rPr>
              <a:t>оцінити</a:t>
            </a:r>
            <a:r>
              <a:rPr sz="2200" spc="10" dirty="0">
                <a:latin typeface="Calibri"/>
                <a:cs typeface="Calibri"/>
              </a:rPr>
              <a:t> </a:t>
            </a:r>
            <a:r>
              <a:rPr sz="2200" spc="-5" dirty="0">
                <a:latin typeface="Calibri"/>
                <a:cs typeface="Calibri"/>
              </a:rPr>
              <a:t>реальні</a:t>
            </a:r>
            <a:r>
              <a:rPr sz="2200" spc="10" dirty="0">
                <a:latin typeface="Calibri"/>
                <a:cs typeface="Calibri"/>
              </a:rPr>
              <a:t> </a:t>
            </a:r>
            <a:r>
              <a:rPr sz="2200" spc="-5" dirty="0">
                <a:latin typeface="Calibri"/>
                <a:cs typeface="Calibri"/>
              </a:rPr>
              <a:t>витрати</a:t>
            </a:r>
            <a:r>
              <a:rPr sz="2200" dirty="0">
                <a:latin typeface="Calibri"/>
                <a:cs typeface="Calibri"/>
              </a:rPr>
              <a:t> </a:t>
            </a:r>
            <a:r>
              <a:rPr sz="2200" spc="-5" dirty="0">
                <a:latin typeface="Calibri"/>
                <a:cs typeface="Calibri"/>
              </a:rPr>
              <a:t>на</a:t>
            </a:r>
            <a:r>
              <a:rPr sz="2200" spc="5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створення </a:t>
            </a:r>
            <a:r>
              <a:rPr sz="2200" spc="-480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аналогічного</a:t>
            </a:r>
            <a:r>
              <a:rPr sz="2200" spc="5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проекту,</a:t>
            </a:r>
            <a:r>
              <a:rPr sz="2200" spc="30" dirty="0">
                <a:latin typeface="Calibri"/>
                <a:cs typeface="Calibri"/>
              </a:rPr>
              <a:t> </a:t>
            </a:r>
            <a:r>
              <a:rPr sz="2200" spc="-20" dirty="0">
                <a:latin typeface="Calibri"/>
                <a:cs typeface="Calibri"/>
              </a:rPr>
              <a:t>виходячи</a:t>
            </a:r>
            <a:r>
              <a:rPr sz="2200" spc="-5" dirty="0">
                <a:latin typeface="Calibri"/>
                <a:cs typeface="Calibri"/>
              </a:rPr>
              <a:t> з:</a:t>
            </a:r>
            <a:endParaRPr sz="2200">
              <a:latin typeface="Calibri"/>
              <a:cs typeface="Calibri"/>
            </a:endParaRPr>
          </a:p>
          <a:p>
            <a:pPr marL="355600" indent="-343535">
              <a:lnSpc>
                <a:spcPts val="2375"/>
              </a:lnSpc>
              <a:spcBef>
                <a:spcPts val="20"/>
              </a:spcBef>
              <a:buFont typeface="Microsoft Sans Serif"/>
              <a:buChar char="•"/>
              <a:tabLst>
                <a:tab pos="355600" algn="l"/>
                <a:tab pos="356235" algn="l"/>
              </a:tabLst>
            </a:pPr>
            <a:r>
              <a:rPr sz="2200" spc="-10" dirty="0">
                <a:latin typeface="Calibri"/>
                <a:cs typeface="Calibri"/>
              </a:rPr>
              <a:t>поточної</a:t>
            </a:r>
            <a:r>
              <a:rPr sz="2200" spc="5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ринкової</a:t>
            </a:r>
            <a:r>
              <a:rPr sz="2200" spc="5" dirty="0">
                <a:latin typeface="Calibri"/>
                <a:cs typeface="Calibri"/>
              </a:rPr>
              <a:t> </a:t>
            </a:r>
            <a:r>
              <a:rPr sz="2200" spc="-5" dirty="0">
                <a:latin typeface="Calibri"/>
                <a:cs typeface="Calibri"/>
              </a:rPr>
              <a:t>вартості</a:t>
            </a:r>
            <a:r>
              <a:rPr sz="2200" spc="-25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фахівців</a:t>
            </a:r>
            <a:r>
              <a:rPr sz="2200" spc="-15" dirty="0">
                <a:latin typeface="Calibri"/>
                <a:cs typeface="Calibri"/>
              </a:rPr>
              <a:t> </a:t>
            </a:r>
            <a:r>
              <a:rPr sz="2200" spc="-5" dirty="0">
                <a:latin typeface="Calibri"/>
                <a:cs typeface="Calibri"/>
              </a:rPr>
              <a:t>витрат</a:t>
            </a:r>
            <a:r>
              <a:rPr sz="2200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за</a:t>
            </a:r>
            <a:r>
              <a:rPr sz="2200" spc="-5" dirty="0">
                <a:latin typeface="Calibri"/>
                <a:cs typeface="Calibri"/>
              </a:rPr>
              <a:t> юридичні</a:t>
            </a:r>
            <a:r>
              <a:rPr sz="2200" spc="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та</a:t>
            </a:r>
            <a:endParaRPr sz="2200">
              <a:latin typeface="Calibri"/>
              <a:cs typeface="Calibri"/>
            </a:endParaRPr>
          </a:p>
          <a:p>
            <a:pPr marL="355600">
              <a:lnSpc>
                <a:spcPts val="2375"/>
              </a:lnSpc>
            </a:pPr>
            <a:r>
              <a:rPr sz="2200" spc="-10" dirty="0">
                <a:latin typeface="Calibri"/>
                <a:cs typeface="Calibri"/>
              </a:rPr>
              <a:t>офіційні</a:t>
            </a:r>
            <a:r>
              <a:rPr sz="2200" spc="10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формальності,</a:t>
            </a:r>
            <a:r>
              <a:rPr sz="2200" spc="15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ліцензування,</a:t>
            </a:r>
            <a:r>
              <a:rPr sz="2200" spc="10" dirty="0">
                <a:latin typeface="Calibri"/>
                <a:cs typeface="Calibri"/>
              </a:rPr>
              <a:t> </a:t>
            </a:r>
            <a:r>
              <a:rPr sz="2200" spc="-5" dirty="0">
                <a:latin typeface="Calibri"/>
                <a:cs typeface="Calibri"/>
              </a:rPr>
              <a:t>патентування</a:t>
            </a:r>
            <a:r>
              <a:rPr sz="2200" spc="25" dirty="0">
                <a:latin typeface="Calibri"/>
                <a:cs typeface="Calibri"/>
              </a:rPr>
              <a:t> </a:t>
            </a:r>
            <a:r>
              <a:rPr sz="2200" spc="-15" dirty="0">
                <a:latin typeface="Calibri"/>
                <a:cs typeface="Calibri"/>
              </a:rPr>
              <a:t>тощо.</a:t>
            </a:r>
            <a:endParaRPr sz="2200">
              <a:latin typeface="Calibri"/>
              <a:cs typeface="Calibri"/>
            </a:endParaRPr>
          </a:p>
          <a:p>
            <a:pPr marL="355600" marR="5080" indent="-343535">
              <a:lnSpc>
                <a:spcPct val="80000"/>
              </a:lnSpc>
              <a:spcBef>
                <a:spcPts val="530"/>
              </a:spcBef>
              <a:buFont typeface="Microsoft Sans Serif"/>
              <a:buChar char="•"/>
              <a:tabLst>
                <a:tab pos="355600" algn="l"/>
                <a:tab pos="356235" algn="l"/>
              </a:tabLst>
            </a:pPr>
            <a:r>
              <a:rPr sz="2200" spc="-5" dirty="0">
                <a:latin typeface="Calibri"/>
                <a:cs typeface="Calibri"/>
              </a:rPr>
              <a:t>наявних</a:t>
            </a:r>
            <a:r>
              <a:rPr sz="2200" spc="-10" dirty="0">
                <a:latin typeface="Calibri"/>
                <a:cs typeface="Calibri"/>
              </a:rPr>
              <a:t> </a:t>
            </a:r>
            <a:r>
              <a:rPr sz="2200" spc="-5" dirty="0">
                <a:latin typeface="Calibri"/>
                <a:cs typeface="Calibri"/>
              </a:rPr>
              <a:t>на</a:t>
            </a:r>
            <a:r>
              <a:rPr sz="2200" spc="10" dirty="0">
                <a:latin typeface="Calibri"/>
                <a:cs typeface="Calibri"/>
              </a:rPr>
              <a:t> </a:t>
            </a:r>
            <a:r>
              <a:rPr sz="2200" spc="-5" dirty="0">
                <a:latin typeface="Calibri"/>
                <a:cs typeface="Calibri"/>
              </a:rPr>
              <a:t>проекті</a:t>
            </a:r>
            <a:r>
              <a:rPr sz="2200" spc="30" dirty="0">
                <a:latin typeface="Calibri"/>
                <a:cs typeface="Calibri"/>
              </a:rPr>
              <a:t> </a:t>
            </a:r>
            <a:r>
              <a:rPr sz="2200" spc="-5" dirty="0">
                <a:latin typeface="Calibri"/>
                <a:cs typeface="Calibri"/>
              </a:rPr>
              <a:t>активів видатків</a:t>
            </a:r>
            <a:r>
              <a:rPr sz="2200" spc="5" dirty="0">
                <a:latin typeface="Calibri"/>
                <a:cs typeface="Calibri"/>
              </a:rPr>
              <a:t> </a:t>
            </a:r>
            <a:r>
              <a:rPr sz="2200" spc="-5" dirty="0">
                <a:latin typeface="Calibri"/>
                <a:cs typeface="Calibri"/>
              </a:rPr>
              <a:t>на</a:t>
            </a:r>
            <a:r>
              <a:rPr sz="2200" spc="10" dirty="0">
                <a:latin typeface="Calibri"/>
                <a:cs typeface="Calibri"/>
              </a:rPr>
              <a:t> </a:t>
            </a:r>
            <a:r>
              <a:rPr sz="2200" spc="-5" dirty="0">
                <a:latin typeface="Calibri"/>
                <a:cs typeface="Calibri"/>
              </a:rPr>
              <a:t>викуп</a:t>
            </a:r>
            <a:r>
              <a:rPr sz="2200" spc="10" dirty="0">
                <a:latin typeface="Calibri"/>
                <a:cs typeface="Calibri"/>
              </a:rPr>
              <a:t> </a:t>
            </a:r>
            <a:r>
              <a:rPr sz="2200" spc="-5" dirty="0">
                <a:latin typeface="Calibri"/>
                <a:cs typeface="Calibri"/>
              </a:rPr>
              <a:t>частки</a:t>
            </a:r>
            <a:r>
              <a:rPr sz="2200" spc="20" dirty="0">
                <a:latin typeface="Calibri"/>
                <a:cs typeface="Calibri"/>
              </a:rPr>
              <a:t> </a:t>
            </a:r>
            <a:r>
              <a:rPr sz="2200" spc="-5" dirty="0">
                <a:latin typeface="Calibri"/>
                <a:cs typeface="Calibri"/>
              </a:rPr>
              <a:t>в</a:t>
            </a:r>
            <a:r>
              <a:rPr sz="2200" spc="5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інвесторів </a:t>
            </a:r>
            <a:r>
              <a:rPr sz="2200" spc="-484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попередньої</a:t>
            </a:r>
            <a:r>
              <a:rPr sz="2200" spc="25" dirty="0">
                <a:latin typeface="Calibri"/>
                <a:cs typeface="Calibri"/>
              </a:rPr>
              <a:t> </a:t>
            </a:r>
            <a:r>
              <a:rPr sz="2200" spc="-5" dirty="0">
                <a:latin typeface="Calibri"/>
                <a:cs typeface="Calibri"/>
              </a:rPr>
              <a:t>стадії</a:t>
            </a:r>
            <a:r>
              <a:rPr sz="2200" spc="-20" dirty="0">
                <a:latin typeface="Calibri"/>
                <a:cs typeface="Calibri"/>
              </a:rPr>
              <a:t> </a:t>
            </a:r>
            <a:r>
              <a:rPr sz="2200" spc="-5" dirty="0">
                <a:latin typeface="Calibri"/>
                <a:cs typeface="Calibri"/>
              </a:rPr>
              <a:t>фінансування.</a:t>
            </a:r>
            <a:endParaRPr sz="2200">
              <a:latin typeface="Calibri"/>
              <a:cs typeface="Calibri"/>
            </a:endParaRPr>
          </a:p>
          <a:p>
            <a:pPr marL="355600" marR="334645" indent="-343535" algn="just">
              <a:lnSpc>
                <a:spcPct val="80100"/>
              </a:lnSpc>
              <a:spcBef>
                <a:spcPts val="525"/>
              </a:spcBef>
              <a:buFont typeface="Microsoft Sans Serif"/>
              <a:buChar char="•"/>
              <a:tabLst>
                <a:tab pos="356235" algn="l"/>
              </a:tabLst>
            </a:pPr>
            <a:r>
              <a:rPr sz="2200" spc="-5" dirty="0">
                <a:latin typeface="Calibri"/>
                <a:cs typeface="Calibri"/>
              </a:rPr>
              <a:t>витрат на послуги </a:t>
            </a:r>
            <a:r>
              <a:rPr sz="2200" spc="-10" dirty="0">
                <a:latin typeface="Calibri"/>
                <a:cs typeface="Calibri"/>
              </a:rPr>
              <a:t>третіх </a:t>
            </a:r>
            <a:r>
              <a:rPr sz="2200" spc="-5" dirty="0">
                <a:latin typeface="Calibri"/>
                <a:cs typeface="Calibri"/>
              </a:rPr>
              <a:t>осіб, пов'язаних з проектом (замовні </a:t>
            </a:r>
            <a:r>
              <a:rPr sz="2200" spc="-484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маркетингові дослідження, </a:t>
            </a:r>
            <a:r>
              <a:rPr sz="2200" spc="-15" dirty="0">
                <a:latin typeface="Calibri"/>
                <a:cs typeface="Calibri"/>
              </a:rPr>
              <a:t>підготовка </a:t>
            </a:r>
            <a:r>
              <a:rPr sz="2200" spc="-5" dirty="0">
                <a:latin typeface="Calibri"/>
                <a:cs typeface="Calibri"/>
              </a:rPr>
              <a:t>ТЗ, витрати на </a:t>
            </a:r>
            <a:r>
              <a:rPr sz="2200" spc="-10" dirty="0">
                <a:latin typeface="Calibri"/>
                <a:cs typeface="Calibri"/>
              </a:rPr>
              <a:t>оренду </a:t>
            </a:r>
            <a:r>
              <a:rPr sz="2200" spc="-5" dirty="0">
                <a:latin typeface="Calibri"/>
                <a:cs typeface="Calibri"/>
              </a:rPr>
              <a:t> </a:t>
            </a:r>
            <a:r>
              <a:rPr sz="2200" spc="-15" dirty="0">
                <a:latin typeface="Calibri"/>
                <a:cs typeface="Calibri"/>
              </a:rPr>
              <a:t>тощо)</a:t>
            </a:r>
            <a:endParaRPr sz="2200">
              <a:latin typeface="Calibri"/>
              <a:cs typeface="Calibri"/>
            </a:endParaRPr>
          </a:p>
          <a:p>
            <a:pPr marL="355600" marR="862330" indent="-343535" algn="just">
              <a:lnSpc>
                <a:spcPct val="80000"/>
              </a:lnSpc>
              <a:spcBef>
                <a:spcPts val="530"/>
              </a:spcBef>
              <a:buFont typeface="Microsoft Sans Serif"/>
              <a:buChar char="•"/>
              <a:tabLst>
                <a:tab pos="356235" algn="l"/>
              </a:tabLst>
            </a:pPr>
            <a:r>
              <a:rPr sz="2200" spc="-10" dirty="0">
                <a:latin typeface="Calibri"/>
                <a:cs typeface="Calibri"/>
              </a:rPr>
              <a:t>поточних </a:t>
            </a:r>
            <a:r>
              <a:rPr sz="2200" spc="-5" dirty="0">
                <a:latin typeface="Calibri"/>
                <a:cs typeface="Calibri"/>
              </a:rPr>
              <a:t>витрат на </a:t>
            </a:r>
            <a:r>
              <a:rPr sz="2200" spc="-15" dirty="0">
                <a:latin typeface="Calibri"/>
                <a:cs typeface="Calibri"/>
              </a:rPr>
              <a:t>рекламу, </a:t>
            </a:r>
            <a:r>
              <a:rPr sz="2200" spc="-5" dirty="0">
                <a:latin typeface="Calibri"/>
                <a:cs typeface="Calibri"/>
              </a:rPr>
              <a:t>просування, набір </a:t>
            </a:r>
            <a:r>
              <a:rPr sz="2200" spc="-20" dirty="0">
                <a:latin typeface="Calibri"/>
                <a:cs typeface="Calibri"/>
              </a:rPr>
              <a:t>аудиторії </a:t>
            </a:r>
            <a:r>
              <a:rPr sz="2200" spc="-484" dirty="0">
                <a:latin typeface="Calibri"/>
                <a:cs typeface="Calibri"/>
              </a:rPr>
              <a:t> </a:t>
            </a:r>
            <a:r>
              <a:rPr sz="2200" spc="-5" dirty="0">
                <a:latin typeface="Calibri"/>
                <a:cs typeface="Calibri"/>
              </a:rPr>
              <a:t>проекту</a:t>
            </a:r>
            <a:endParaRPr sz="2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170426" y="461900"/>
            <a:ext cx="3851910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spcBef>
                <a:spcPts val="105"/>
              </a:spcBef>
            </a:pPr>
            <a:r>
              <a:rPr spc="-15" dirty="0"/>
              <a:t>Поточні</a:t>
            </a:r>
            <a:r>
              <a:rPr spc="-65" dirty="0"/>
              <a:t> </a:t>
            </a:r>
            <a:r>
              <a:rPr dirty="0"/>
              <a:t>витрати</a:t>
            </a:r>
            <a:endParaRPr/>
          </a:p>
        </p:txBody>
      </p:sp>
      <p:graphicFrame>
        <p:nvGraphicFramePr>
          <p:cNvPr id="3" name="object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35150652"/>
              </p:ext>
            </p:extLst>
          </p:nvPr>
        </p:nvGraphicFramePr>
        <p:xfrm>
          <a:off x="1752599" y="1593850"/>
          <a:ext cx="8514081" cy="4252911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84025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7382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99541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800" b="1" spc="-5" dirty="0" err="1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Стат</a:t>
                      </a:r>
                      <a:r>
                        <a:rPr lang="uk-UA" sz="1800" b="1" spc="-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ті</a:t>
                      </a:r>
                      <a:r>
                        <a:rPr sz="1800" b="1" spc="-3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lang="uk-UA" sz="1800" b="1" spc="-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ви</a:t>
                      </a:r>
                      <a:r>
                        <a:rPr sz="1800" b="1" spc="-5" dirty="0" err="1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атрат</a:t>
                      </a:r>
                      <a:endParaRPr sz="1800" dirty="0">
                        <a:latin typeface="Calibri"/>
                        <a:cs typeface="Calibri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9542">
                <a:tc>
                  <a:txBody>
                    <a:bodyPr/>
                    <a:lstStyle/>
                    <a:p>
                      <a:pPr marL="0" indent="36000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sz="1800" spc="-5" dirty="0" err="1">
                          <a:latin typeface="Calibri"/>
                          <a:cs typeface="Calibri"/>
                        </a:rPr>
                        <a:t>Зар</a:t>
                      </a:r>
                      <a:r>
                        <a:rPr lang="uk-UA" sz="1800" spc="-5" dirty="0">
                          <a:latin typeface="Calibri"/>
                          <a:cs typeface="Calibri"/>
                        </a:rPr>
                        <a:t>обітна</a:t>
                      </a:r>
                      <a:r>
                        <a:rPr sz="18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5" dirty="0">
                          <a:latin typeface="Calibri"/>
                          <a:cs typeface="Calibri"/>
                        </a:rPr>
                        <a:t>плата</a:t>
                      </a:r>
                      <a:r>
                        <a:rPr sz="18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5" dirty="0">
                          <a:latin typeface="Calibri"/>
                          <a:cs typeface="Calibri"/>
                        </a:rPr>
                        <a:t>(ЗП)</a:t>
                      </a:r>
                      <a:endParaRPr sz="1800" dirty="0">
                        <a:latin typeface="Calibri"/>
                        <a:cs typeface="Calibri"/>
                      </a:endParaRPr>
                    </a:p>
                  </a:txBody>
                  <a:tcPr marL="0" marR="0" marT="311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9414">
                <a:tc>
                  <a:txBody>
                    <a:bodyPr/>
                    <a:lstStyle/>
                    <a:p>
                      <a:pPr marL="0" indent="36000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uk-UA" sz="1800" spc="-5" dirty="0">
                          <a:latin typeface="Calibri"/>
                          <a:cs typeface="Calibri"/>
                        </a:rPr>
                        <a:t>Податки та нарахування</a:t>
                      </a:r>
                      <a:r>
                        <a:rPr sz="18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на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5" dirty="0">
                          <a:latin typeface="Calibri"/>
                          <a:cs typeface="Calibri"/>
                        </a:rPr>
                        <a:t>(ЗП)</a:t>
                      </a:r>
                      <a:endParaRPr lang="uk-UA" sz="1800" spc="-5" dirty="0">
                        <a:latin typeface="Calibri"/>
                        <a:cs typeface="Calibri"/>
                      </a:endParaRPr>
                    </a:p>
                    <a:p>
                      <a:pPr marL="0" indent="36000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sz="1800" dirty="0">
                        <a:latin typeface="Calibri"/>
                        <a:cs typeface="Calibri"/>
                      </a:endParaRPr>
                    </a:p>
                  </a:txBody>
                  <a:tcPr marL="0" marR="0" marT="311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9541">
                <a:tc>
                  <a:txBody>
                    <a:bodyPr/>
                    <a:lstStyle/>
                    <a:p>
                      <a:pPr marL="0" indent="36000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uk-UA" sz="1800" dirty="0">
                          <a:latin typeface="Calibri"/>
                          <a:cs typeface="Calibri"/>
                        </a:rPr>
                        <a:t>О</a:t>
                      </a:r>
                      <a:r>
                        <a:rPr sz="1800" dirty="0" err="1">
                          <a:latin typeface="Calibri"/>
                          <a:cs typeface="Calibri"/>
                        </a:rPr>
                        <a:t>ренда</a:t>
                      </a:r>
                      <a:r>
                        <a:rPr sz="18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lang="uk-UA" sz="1800" spc="-5" dirty="0">
                          <a:latin typeface="Calibri"/>
                          <a:cs typeface="Calibri"/>
                        </a:rPr>
                        <a:t>приміщень</a:t>
                      </a:r>
                      <a:endParaRPr sz="1800" dirty="0">
                        <a:latin typeface="Calibri"/>
                        <a:cs typeface="Calibri"/>
                      </a:endParaRPr>
                    </a:p>
                  </a:txBody>
                  <a:tcPr marL="0" marR="0" marT="311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99542">
                <a:tc>
                  <a:txBody>
                    <a:bodyPr/>
                    <a:lstStyle/>
                    <a:p>
                      <a:pPr marL="0" indent="36000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uk-UA" sz="1800" dirty="0">
                          <a:latin typeface="Calibri"/>
                          <a:cs typeface="Calibri"/>
                        </a:rPr>
                        <a:t> Оренда виробничих засобів</a:t>
                      </a:r>
                      <a:endParaRPr sz="1800" dirty="0">
                        <a:latin typeface="Calibri"/>
                        <a:cs typeface="Calibri"/>
                      </a:endParaRPr>
                    </a:p>
                  </a:txBody>
                  <a:tcPr marL="0" marR="0" marT="5461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99541">
                <a:tc>
                  <a:txBody>
                    <a:bodyPr/>
                    <a:lstStyle/>
                    <a:p>
                      <a:pPr marL="0" indent="36000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uk-UA" sz="1800" spc="-10" dirty="0">
                          <a:latin typeface="Calibri"/>
                          <a:cs typeface="Calibri"/>
                        </a:rPr>
                        <a:t> Дослідження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,</a:t>
                      </a:r>
                      <a:r>
                        <a:rPr sz="18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р</a:t>
                      </a:r>
                      <a:r>
                        <a:rPr lang="uk-UA" sz="1800" spc="-10" dirty="0">
                          <a:latin typeface="Calibri"/>
                          <a:cs typeface="Calibri"/>
                        </a:rPr>
                        <a:t>о</a:t>
                      </a:r>
                      <a:r>
                        <a:rPr sz="1800" spc="-10" dirty="0" err="1">
                          <a:latin typeface="Calibri"/>
                          <a:cs typeface="Calibri"/>
                        </a:rPr>
                        <a:t>зр</a:t>
                      </a:r>
                      <a:r>
                        <a:rPr lang="uk-UA" sz="1800" spc="-10" dirty="0">
                          <a:latin typeface="Calibri"/>
                          <a:cs typeface="Calibri"/>
                        </a:rPr>
                        <a:t>об</a:t>
                      </a:r>
                      <a:r>
                        <a:rPr sz="1800" spc="-10" dirty="0" err="1">
                          <a:latin typeface="Calibri"/>
                          <a:cs typeface="Calibri"/>
                        </a:rPr>
                        <a:t>ка</a:t>
                      </a:r>
                      <a:endParaRPr sz="1800" dirty="0">
                        <a:latin typeface="Calibri"/>
                        <a:cs typeface="Calibri"/>
                      </a:endParaRPr>
                    </a:p>
                  </a:txBody>
                  <a:tcPr marL="0" marR="0" marT="5461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76888">
                <a:tc>
                  <a:txBody>
                    <a:bodyPr/>
                    <a:lstStyle/>
                    <a:p>
                      <a:pPr marL="0" indent="36000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sz="1800" spc="-5" dirty="0">
                          <a:latin typeface="Calibri"/>
                          <a:cs typeface="Calibri"/>
                        </a:rPr>
                        <a:t>Реклама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222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99542">
                <a:tc>
                  <a:txBody>
                    <a:bodyPr/>
                    <a:lstStyle/>
                    <a:p>
                      <a:pPr marL="0" indent="36000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uk-UA" sz="1800" spc="-5" dirty="0">
                          <a:latin typeface="Calibri"/>
                          <a:cs typeface="Calibri"/>
                        </a:rPr>
                        <a:t>Сировина та матеріали</a:t>
                      </a:r>
                      <a:endParaRPr sz="1800" dirty="0">
                        <a:latin typeface="Calibri"/>
                        <a:cs typeface="Calibri"/>
                      </a:endParaRPr>
                    </a:p>
                  </a:txBody>
                  <a:tcPr marL="0" marR="0" marT="5461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99541">
                <a:tc>
                  <a:txBody>
                    <a:bodyPr/>
                    <a:lstStyle/>
                    <a:p>
                      <a:pPr marL="0" indent="36000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uk-UA" sz="1800" spc="-10" dirty="0">
                          <a:latin typeface="Calibri"/>
                          <a:cs typeface="Calibri"/>
                        </a:rPr>
                        <a:t>Податки</a:t>
                      </a:r>
                      <a:endParaRPr sz="1800" dirty="0">
                        <a:latin typeface="Calibri"/>
                        <a:cs typeface="Calibri"/>
                      </a:endParaRPr>
                    </a:p>
                  </a:txBody>
                  <a:tcPr marL="0" marR="0" marT="5461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99478">
                <a:tc>
                  <a:txBody>
                    <a:bodyPr/>
                    <a:lstStyle/>
                    <a:p>
                      <a:pPr marL="0" indent="36000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uk-UA" sz="1800" spc="-5" dirty="0">
                          <a:latin typeface="Calibri"/>
                          <a:cs typeface="Calibri"/>
                        </a:rPr>
                        <a:t>Інші витрати</a:t>
                      </a:r>
                      <a:endParaRPr sz="1800" dirty="0">
                        <a:latin typeface="Calibri"/>
                        <a:cs typeface="Calibri"/>
                      </a:endParaRPr>
                    </a:p>
                  </a:txBody>
                  <a:tcPr marL="0" marR="0" marT="5461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261741" y="461900"/>
            <a:ext cx="5670550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spcBef>
                <a:spcPts val="105"/>
              </a:spcBef>
            </a:pPr>
            <a:r>
              <a:rPr lang="uk-UA" spc="-15" dirty="0"/>
              <a:t>Щ</a:t>
            </a:r>
            <a:r>
              <a:rPr spc="-15" dirty="0"/>
              <a:t>о</a:t>
            </a:r>
            <a:r>
              <a:rPr spc="-25" dirty="0"/>
              <a:t> </a:t>
            </a:r>
            <a:r>
              <a:rPr spc="-10" dirty="0"/>
              <a:t>добре?</a:t>
            </a:r>
            <a:r>
              <a:rPr spc="-35" dirty="0"/>
              <a:t> </a:t>
            </a:r>
            <a:r>
              <a:rPr lang="uk-UA" spc="-15" dirty="0"/>
              <a:t>Щ</a:t>
            </a:r>
            <a:r>
              <a:rPr spc="-15" dirty="0"/>
              <a:t>о</a:t>
            </a:r>
            <a:r>
              <a:rPr spc="-20" dirty="0"/>
              <a:t> </a:t>
            </a:r>
            <a:r>
              <a:rPr dirty="0"/>
              <a:t>погано?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059941" y="2095983"/>
            <a:ext cx="7510145" cy="3830954"/>
          </a:xfrm>
          <a:prstGeom prst="rect">
            <a:avLst/>
          </a:prstGeom>
        </p:spPr>
        <p:txBody>
          <a:bodyPr vert="horz" wrap="square" lIns="0" tIns="110490" rIns="0" bIns="0" rtlCol="0">
            <a:spAutoFit/>
          </a:bodyPr>
          <a:lstStyle/>
          <a:p>
            <a:pPr marL="12700">
              <a:spcBef>
                <a:spcPts val="870"/>
              </a:spcBef>
            </a:pPr>
            <a:r>
              <a:rPr sz="3200" b="1" spc="-5" dirty="0">
                <a:latin typeface="Calibri"/>
                <a:cs typeface="Calibri"/>
              </a:rPr>
              <a:t>Добре</a:t>
            </a:r>
            <a:endParaRPr sz="3200">
              <a:latin typeface="Calibri"/>
              <a:cs typeface="Calibri"/>
            </a:endParaRPr>
          </a:p>
          <a:p>
            <a:pPr marL="12700" marR="5080">
              <a:spcBef>
                <a:spcPts val="770"/>
              </a:spcBef>
            </a:pPr>
            <a:r>
              <a:rPr sz="3200" spc="-15" dirty="0">
                <a:latin typeface="Calibri"/>
                <a:cs typeface="Calibri"/>
              </a:rPr>
              <a:t>Дозволяє</a:t>
            </a:r>
            <a:r>
              <a:rPr sz="3200" spc="-40" dirty="0">
                <a:latin typeface="Calibri"/>
                <a:cs typeface="Calibri"/>
              </a:rPr>
              <a:t> </a:t>
            </a:r>
            <a:r>
              <a:rPr sz="3200" spc="-5" dirty="0">
                <a:latin typeface="Calibri"/>
                <a:cs typeface="Calibri"/>
              </a:rPr>
              <a:t>оцінити</a:t>
            </a:r>
            <a:r>
              <a:rPr sz="3200" spc="-2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ефективність</a:t>
            </a:r>
            <a:r>
              <a:rPr sz="3200" spc="-4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витрачання </a:t>
            </a:r>
            <a:r>
              <a:rPr sz="3200" spc="-710" dirty="0">
                <a:latin typeface="Calibri"/>
                <a:cs typeface="Calibri"/>
              </a:rPr>
              <a:t> </a:t>
            </a:r>
            <a:r>
              <a:rPr sz="3200" spc="-10" dirty="0">
                <a:latin typeface="Calibri"/>
                <a:cs typeface="Calibri"/>
              </a:rPr>
              <a:t>коштів командою</a:t>
            </a:r>
            <a:r>
              <a:rPr sz="3200" spc="-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стартапу</a:t>
            </a:r>
            <a:endParaRPr sz="3200">
              <a:latin typeface="Calibri"/>
              <a:cs typeface="Calibri"/>
            </a:endParaRPr>
          </a:p>
          <a:p>
            <a:pPr marL="12700">
              <a:spcBef>
                <a:spcPts val="765"/>
              </a:spcBef>
            </a:pPr>
            <a:r>
              <a:rPr sz="3200" b="1" dirty="0">
                <a:latin typeface="Calibri"/>
                <a:cs typeface="Calibri"/>
              </a:rPr>
              <a:t>Погано</a:t>
            </a:r>
            <a:endParaRPr sz="3200">
              <a:latin typeface="Calibri"/>
              <a:cs typeface="Calibri"/>
            </a:endParaRPr>
          </a:p>
          <a:p>
            <a:pPr marL="12700" marR="1007110" algn="just">
              <a:spcBef>
                <a:spcPts val="770"/>
              </a:spcBef>
            </a:pPr>
            <a:r>
              <a:rPr sz="3200" spc="-5" dirty="0">
                <a:latin typeface="Calibri"/>
                <a:cs typeface="Calibri"/>
              </a:rPr>
              <a:t>Не </a:t>
            </a:r>
            <a:r>
              <a:rPr sz="3200" spc="-15" dirty="0">
                <a:latin typeface="Calibri"/>
                <a:cs typeface="Calibri"/>
              </a:rPr>
              <a:t>враховує </a:t>
            </a:r>
            <a:r>
              <a:rPr sz="3200" spc="-5" dirty="0">
                <a:latin typeface="Calibri"/>
                <a:cs typeface="Calibri"/>
              </a:rPr>
              <a:t>вартість </a:t>
            </a:r>
            <a:r>
              <a:rPr sz="3200" spc="-10" dirty="0">
                <a:latin typeface="Calibri"/>
                <a:cs typeface="Calibri"/>
              </a:rPr>
              <a:t>інтелектуальної </a:t>
            </a:r>
            <a:r>
              <a:rPr sz="3200" spc="-5" dirty="0">
                <a:latin typeface="Calibri"/>
                <a:cs typeface="Calibri"/>
              </a:rPr>
              <a:t> власності, оцінку </a:t>
            </a:r>
            <a:r>
              <a:rPr sz="3200" spc="-10" dirty="0">
                <a:latin typeface="Calibri"/>
                <a:cs typeface="Calibri"/>
              </a:rPr>
              <a:t>особистої </a:t>
            </a:r>
            <a:r>
              <a:rPr sz="3200" spc="-5" dirty="0">
                <a:latin typeface="Calibri"/>
                <a:cs typeface="Calibri"/>
              </a:rPr>
              <a:t>ініціативи </a:t>
            </a:r>
            <a:r>
              <a:rPr sz="3200" spc="-71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стартапера</a:t>
            </a:r>
            <a:r>
              <a:rPr sz="3200" spc="-5" dirty="0">
                <a:latin typeface="Calibri"/>
                <a:cs typeface="Calibri"/>
              </a:rPr>
              <a:t> та </a:t>
            </a:r>
            <a:r>
              <a:rPr sz="3200" dirty="0">
                <a:latin typeface="Calibri"/>
                <a:cs typeface="Calibri"/>
              </a:rPr>
              <a:t>ін.</a:t>
            </a:r>
            <a:endParaRPr sz="3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251199" y="461900"/>
            <a:ext cx="3688715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spcBef>
                <a:spcPts val="105"/>
              </a:spcBef>
            </a:pPr>
            <a:r>
              <a:rPr b="1" spc="-35" dirty="0"/>
              <a:t>Метод</a:t>
            </a:r>
            <a:r>
              <a:rPr b="1" spc="-65" dirty="0"/>
              <a:t> </a:t>
            </a:r>
            <a:r>
              <a:rPr b="1" spc="-5" dirty="0"/>
              <a:t>Беркуса</a:t>
            </a:r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2059940" y="1544777"/>
            <a:ext cx="8065770" cy="4217670"/>
          </a:xfrm>
          <a:prstGeom prst="rect">
            <a:avLst/>
          </a:prstGeom>
        </p:spPr>
        <p:txBody>
          <a:bodyPr vert="horz" wrap="square" lIns="0" tIns="85725" rIns="0" bIns="0" rtlCol="0">
            <a:spAutoFit/>
          </a:bodyPr>
          <a:lstStyle/>
          <a:p>
            <a:pPr marL="12700" marR="5080">
              <a:lnSpc>
                <a:spcPts val="2400"/>
              </a:lnSpc>
              <a:spcBef>
                <a:spcPts val="675"/>
              </a:spcBef>
            </a:pPr>
            <a:r>
              <a:rPr sz="2500" spc="-15" dirty="0">
                <a:latin typeface="Calibri"/>
                <a:cs typeface="Calibri"/>
              </a:rPr>
              <a:t>Облік</a:t>
            </a:r>
            <a:r>
              <a:rPr sz="2500" spc="5" dirty="0">
                <a:latin typeface="Calibri"/>
                <a:cs typeface="Calibri"/>
              </a:rPr>
              <a:t> </a:t>
            </a:r>
            <a:r>
              <a:rPr sz="2500" spc="-10" dirty="0" err="1">
                <a:latin typeface="Calibri"/>
                <a:cs typeface="Calibri"/>
              </a:rPr>
              <a:t>потенціалу</a:t>
            </a:r>
            <a:r>
              <a:rPr sz="2500" spc="15" dirty="0">
                <a:latin typeface="Calibri"/>
                <a:cs typeface="Calibri"/>
              </a:rPr>
              <a:t> </a:t>
            </a:r>
            <a:r>
              <a:rPr sz="2500" spc="-5" dirty="0" err="1">
                <a:latin typeface="Calibri"/>
                <a:cs typeface="Calibri"/>
              </a:rPr>
              <a:t>стартап</a:t>
            </a:r>
            <a:r>
              <a:rPr lang="uk-UA" sz="2500" spc="-5" dirty="0">
                <a:latin typeface="Calibri"/>
                <a:cs typeface="Calibri"/>
              </a:rPr>
              <a:t>у</a:t>
            </a:r>
            <a:r>
              <a:rPr sz="2500" spc="-10" dirty="0">
                <a:latin typeface="Calibri"/>
                <a:cs typeface="Calibri"/>
              </a:rPr>
              <a:t> </a:t>
            </a:r>
            <a:r>
              <a:rPr sz="2500" spc="-5" dirty="0">
                <a:latin typeface="Calibri"/>
                <a:cs typeface="Calibri"/>
              </a:rPr>
              <a:t>з</a:t>
            </a:r>
            <a:r>
              <a:rPr sz="2500" spc="10" dirty="0">
                <a:latin typeface="Calibri"/>
                <a:cs typeface="Calibri"/>
              </a:rPr>
              <a:t> </a:t>
            </a:r>
            <a:r>
              <a:rPr sz="2500" spc="-10" dirty="0">
                <a:latin typeface="Calibri"/>
                <a:cs typeface="Calibri"/>
              </a:rPr>
              <a:t>допомогою</a:t>
            </a:r>
            <a:r>
              <a:rPr sz="2500" spc="-15" dirty="0">
                <a:latin typeface="Calibri"/>
                <a:cs typeface="Calibri"/>
              </a:rPr>
              <a:t> </a:t>
            </a:r>
            <a:r>
              <a:rPr sz="2500" spc="-10" dirty="0">
                <a:latin typeface="Calibri"/>
                <a:cs typeface="Calibri"/>
              </a:rPr>
              <a:t>деяких</a:t>
            </a:r>
            <a:r>
              <a:rPr sz="2500" spc="35" dirty="0">
                <a:latin typeface="Calibri"/>
                <a:cs typeface="Calibri"/>
              </a:rPr>
              <a:t> </a:t>
            </a:r>
            <a:r>
              <a:rPr sz="2500" spc="-10" dirty="0">
                <a:latin typeface="Calibri"/>
                <a:cs typeface="Calibri"/>
              </a:rPr>
              <a:t>емпіричних </a:t>
            </a:r>
            <a:r>
              <a:rPr sz="2500" spc="-550" dirty="0">
                <a:latin typeface="Calibri"/>
                <a:cs typeface="Calibri"/>
              </a:rPr>
              <a:t> </a:t>
            </a:r>
            <a:r>
              <a:rPr sz="2500" spc="-10" dirty="0">
                <a:latin typeface="Calibri"/>
                <a:cs typeface="Calibri"/>
              </a:rPr>
              <a:t>коефіцієнтів</a:t>
            </a:r>
            <a:r>
              <a:rPr sz="2500" spc="10" dirty="0">
                <a:latin typeface="Calibri"/>
                <a:cs typeface="Calibri"/>
              </a:rPr>
              <a:t> </a:t>
            </a:r>
            <a:r>
              <a:rPr sz="2500" spc="-15" dirty="0">
                <a:latin typeface="Calibri"/>
                <a:cs typeface="Calibri"/>
              </a:rPr>
              <a:t>до</a:t>
            </a:r>
            <a:r>
              <a:rPr sz="2500" dirty="0">
                <a:latin typeface="Calibri"/>
                <a:cs typeface="Calibri"/>
              </a:rPr>
              <a:t> </a:t>
            </a:r>
            <a:r>
              <a:rPr sz="2500" spc="-10" dirty="0">
                <a:latin typeface="Calibri"/>
                <a:cs typeface="Calibri"/>
              </a:rPr>
              <a:t>відновлювального</a:t>
            </a:r>
            <a:r>
              <a:rPr sz="2500" spc="10" dirty="0">
                <a:latin typeface="Calibri"/>
                <a:cs typeface="Calibri"/>
              </a:rPr>
              <a:t> </a:t>
            </a:r>
            <a:r>
              <a:rPr sz="2500" spc="-15" dirty="0">
                <a:latin typeface="Calibri"/>
                <a:cs typeface="Calibri"/>
              </a:rPr>
              <a:t>способу.</a:t>
            </a:r>
            <a:endParaRPr sz="2500" dirty="0">
              <a:latin typeface="Calibri"/>
              <a:cs typeface="Calibri"/>
            </a:endParaRPr>
          </a:p>
          <a:p>
            <a:pPr marL="355600" indent="-343535">
              <a:spcBef>
                <a:spcPts val="25"/>
              </a:spcBef>
              <a:buFont typeface="Microsoft Sans Serif"/>
              <a:buChar char="•"/>
              <a:tabLst>
                <a:tab pos="355600" algn="l"/>
                <a:tab pos="356235" algn="l"/>
              </a:tabLst>
            </a:pPr>
            <a:r>
              <a:rPr sz="2500" spc="-10" dirty="0">
                <a:latin typeface="Calibri"/>
                <a:cs typeface="Calibri"/>
              </a:rPr>
              <a:t>Надбавка</a:t>
            </a:r>
            <a:r>
              <a:rPr sz="2500" spc="15" dirty="0">
                <a:latin typeface="Calibri"/>
                <a:cs typeface="Calibri"/>
              </a:rPr>
              <a:t> </a:t>
            </a:r>
            <a:r>
              <a:rPr sz="2500" spc="-5" dirty="0">
                <a:latin typeface="Calibri"/>
                <a:cs typeface="Calibri"/>
              </a:rPr>
              <a:t>за</a:t>
            </a:r>
            <a:r>
              <a:rPr sz="2500" spc="10" dirty="0">
                <a:latin typeface="Calibri"/>
                <a:cs typeface="Calibri"/>
              </a:rPr>
              <a:t> </a:t>
            </a:r>
            <a:r>
              <a:rPr sz="2500" spc="-15" dirty="0">
                <a:latin typeface="Calibri"/>
                <a:cs typeface="Calibri"/>
              </a:rPr>
              <a:t>привабливу</a:t>
            </a:r>
            <a:r>
              <a:rPr sz="2500" spc="45" dirty="0">
                <a:latin typeface="Calibri"/>
                <a:cs typeface="Calibri"/>
              </a:rPr>
              <a:t> </a:t>
            </a:r>
            <a:r>
              <a:rPr sz="2500" spc="-10" dirty="0">
                <a:latin typeface="Calibri"/>
                <a:cs typeface="Calibri"/>
              </a:rPr>
              <a:t>ідею</a:t>
            </a:r>
            <a:r>
              <a:rPr sz="2500" spc="-5" dirty="0">
                <a:latin typeface="Calibri"/>
                <a:cs typeface="Calibri"/>
              </a:rPr>
              <a:t> –</a:t>
            </a:r>
            <a:r>
              <a:rPr sz="2500" dirty="0">
                <a:latin typeface="Calibri"/>
                <a:cs typeface="Calibri"/>
              </a:rPr>
              <a:t> </a:t>
            </a:r>
            <a:r>
              <a:rPr sz="2500" spc="-10" dirty="0">
                <a:latin typeface="Calibri"/>
                <a:cs typeface="Calibri"/>
              </a:rPr>
              <a:t>20%</a:t>
            </a:r>
            <a:r>
              <a:rPr sz="2500" spc="15" dirty="0">
                <a:latin typeface="Calibri"/>
                <a:cs typeface="Calibri"/>
              </a:rPr>
              <a:t> </a:t>
            </a:r>
            <a:r>
              <a:rPr sz="2500" spc="-5" dirty="0">
                <a:latin typeface="Calibri"/>
                <a:cs typeface="Calibri"/>
              </a:rPr>
              <a:t>–</a:t>
            </a:r>
            <a:r>
              <a:rPr sz="2500" dirty="0">
                <a:latin typeface="Calibri"/>
                <a:cs typeface="Calibri"/>
              </a:rPr>
              <a:t> </a:t>
            </a:r>
            <a:r>
              <a:rPr sz="2500" spc="-15" dirty="0">
                <a:latin typeface="Calibri"/>
                <a:cs typeface="Calibri"/>
              </a:rPr>
              <a:t>40%</a:t>
            </a:r>
            <a:endParaRPr sz="2500" dirty="0">
              <a:latin typeface="Calibri"/>
              <a:cs typeface="Calibri"/>
            </a:endParaRPr>
          </a:p>
          <a:p>
            <a:pPr marL="355600" marR="540385" indent="-343535">
              <a:lnSpc>
                <a:spcPts val="2400"/>
              </a:lnSpc>
              <a:spcBef>
                <a:spcPts val="580"/>
              </a:spcBef>
              <a:buFont typeface="Microsoft Sans Serif"/>
              <a:buChar char="•"/>
              <a:tabLst>
                <a:tab pos="355600" algn="l"/>
                <a:tab pos="356235" algn="l"/>
              </a:tabLst>
            </a:pPr>
            <a:r>
              <a:rPr sz="2500" spc="-15" dirty="0">
                <a:latin typeface="Calibri"/>
                <a:cs typeface="Calibri"/>
              </a:rPr>
              <a:t>Надбавка</a:t>
            </a:r>
            <a:r>
              <a:rPr sz="2500" spc="10" dirty="0">
                <a:latin typeface="Calibri"/>
                <a:cs typeface="Calibri"/>
              </a:rPr>
              <a:t> </a:t>
            </a:r>
            <a:r>
              <a:rPr sz="2500" spc="-5" dirty="0">
                <a:latin typeface="Calibri"/>
                <a:cs typeface="Calibri"/>
              </a:rPr>
              <a:t>за грамотний</a:t>
            </a:r>
            <a:r>
              <a:rPr sz="2500" spc="-10" dirty="0">
                <a:latin typeface="Calibri"/>
                <a:cs typeface="Calibri"/>
              </a:rPr>
              <a:t> </a:t>
            </a:r>
            <a:r>
              <a:rPr sz="2500" spc="-5" dirty="0">
                <a:latin typeface="Calibri"/>
                <a:cs typeface="Calibri"/>
              </a:rPr>
              <a:t>та</a:t>
            </a:r>
            <a:r>
              <a:rPr sz="2500" spc="-10" dirty="0">
                <a:latin typeface="Calibri"/>
                <a:cs typeface="Calibri"/>
              </a:rPr>
              <a:t> </a:t>
            </a:r>
            <a:r>
              <a:rPr sz="2500" spc="-5" dirty="0">
                <a:latin typeface="Calibri"/>
                <a:cs typeface="Calibri"/>
              </a:rPr>
              <a:t>професійний</a:t>
            </a:r>
            <a:r>
              <a:rPr sz="2500" spc="15" dirty="0">
                <a:latin typeface="Calibri"/>
                <a:cs typeface="Calibri"/>
              </a:rPr>
              <a:t> </a:t>
            </a:r>
            <a:r>
              <a:rPr sz="2500" spc="-10" dirty="0">
                <a:latin typeface="Calibri"/>
                <a:cs typeface="Calibri"/>
              </a:rPr>
              <a:t>менеджмент </a:t>
            </a:r>
            <a:r>
              <a:rPr sz="2500" spc="-550" dirty="0">
                <a:latin typeface="Calibri"/>
                <a:cs typeface="Calibri"/>
              </a:rPr>
              <a:t> </a:t>
            </a:r>
            <a:r>
              <a:rPr sz="2500" spc="-5" dirty="0">
                <a:latin typeface="Calibri"/>
                <a:cs typeface="Calibri"/>
              </a:rPr>
              <a:t>проекту</a:t>
            </a:r>
            <a:r>
              <a:rPr sz="2500" spc="-10" dirty="0">
                <a:latin typeface="Calibri"/>
                <a:cs typeface="Calibri"/>
              </a:rPr>
              <a:t> </a:t>
            </a:r>
            <a:r>
              <a:rPr sz="2500" spc="-5" dirty="0">
                <a:latin typeface="Calibri"/>
                <a:cs typeface="Calibri"/>
              </a:rPr>
              <a:t>-</a:t>
            </a:r>
            <a:r>
              <a:rPr sz="2500" spc="-10" dirty="0">
                <a:latin typeface="Calibri"/>
                <a:cs typeface="Calibri"/>
              </a:rPr>
              <a:t> </a:t>
            </a:r>
            <a:r>
              <a:rPr sz="2500" spc="-5" dirty="0">
                <a:latin typeface="Calibri"/>
                <a:cs typeface="Calibri"/>
              </a:rPr>
              <a:t>20%</a:t>
            </a:r>
            <a:r>
              <a:rPr sz="2500" spc="5" dirty="0">
                <a:latin typeface="Calibri"/>
                <a:cs typeface="Calibri"/>
              </a:rPr>
              <a:t> </a:t>
            </a:r>
            <a:r>
              <a:rPr sz="2500" spc="-5" dirty="0">
                <a:latin typeface="Calibri"/>
                <a:cs typeface="Calibri"/>
              </a:rPr>
              <a:t>-</a:t>
            </a:r>
            <a:r>
              <a:rPr sz="2500" spc="-10" dirty="0">
                <a:latin typeface="Calibri"/>
                <a:cs typeface="Calibri"/>
              </a:rPr>
              <a:t> </a:t>
            </a:r>
            <a:r>
              <a:rPr sz="2500" spc="-15" dirty="0">
                <a:latin typeface="Calibri"/>
                <a:cs typeface="Calibri"/>
              </a:rPr>
              <a:t>80%</a:t>
            </a:r>
            <a:endParaRPr sz="2500" dirty="0">
              <a:latin typeface="Calibri"/>
              <a:cs typeface="Calibri"/>
            </a:endParaRPr>
          </a:p>
          <a:p>
            <a:pPr marL="355600" marR="653415" indent="-343535">
              <a:lnSpc>
                <a:spcPts val="2400"/>
              </a:lnSpc>
              <a:spcBef>
                <a:spcPts val="600"/>
              </a:spcBef>
              <a:buFont typeface="Microsoft Sans Serif"/>
              <a:buChar char="•"/>
              <a:tabLst>
                <a:tab pos="355600" algn="l"/>
                <a:tab pos="356235" algn="l"/>
              </a:tabLst>
            </a:pPr>
            <a:r>
              <a:rPr sz="2500" spc="-5" dirty="0">
                <a:latin typeface="Calibri"/>
                <a:cs typeface="Calibri"/>
              </a:rPr>
              <a:t>Професійна</a:t>
            </a:r>
            <a:r>
              <a:rPr sz="2500" spc="30" dirty="0">
                <a:latin typeface="Calibri"/>
                <a:cs typeface="Calibri"/>
              </a:rPr>
              <a:t> </a:t>
            </a:r>
            <a:r>
              <a:rPr sz="2500" spc="-10" dirty="0">
                <a:latin typeface="Calibri"/>
                <a:cs typeface="Calibri"/>
              </a:rPr>
              <a:t>рада</a:t>
            </a:r>
            <a:r>
              <a:rPr sz="2500" spc="30" dirty="0">
                <a:latin typeface="Calibri"/>
                <a:cs typeface="Calibri"/>
              </a:rPr>
              <a:t> </a:t>
            </a:r>
            <a:r>
              <a:rPr sz="2500" spc="-10" dirty="0">
                <a:latin typeface="Calibri"/>
                <a:cs typeface="Calibri"/>
              </a:rPr>
              <a:t>директорів,</a:t>
            </a:r>
            <a:r>
              <a:rPr sz="2500" spc="20" dirty="0">
                <a:latin typeface="Calibri"/>
                <a:cs typeface="Calibri"/>
              </a:rPr>
              <a:t> </a:t>
            </a:r>
            <a:r>
              <a:rPr sz="2500" spc="-10" dirty="0">
                <a:latin typeface="Calibri"/>
                <a:cs typeface="Calibri"/>
              </a:rPr>
              <a:t>висококваліфікований </a:t>
            </a:r>
            <a:r>
              <a:rPr sz="2500" spc="-550" dirty="0">
                <a:latin typeface="Calibri"/>
                <a:cs typeface="Calibri"/>
              </a:rPr>
              <a:t> </a:t>
            </a:r>
            <a:r>
              <a:rPr sz="2500" spc="-10" dirty="0">
                <a:latin typeface="Calibri"/>
                <a:cs typeface="Calibri"/>
              </a:rPr>
              <a:t>ментор</a:t>
            </a:r>
            <a:r>
              <a:rPr sz="2500" spc="-20" dirty="0">
                <a:latin typeface="Calibri"/>
                <a:cs typeface="Calibri"/>
              </a:rPr>
              <a:t> </a:t>
            </a:r>
            <a:r>
              <a:rPr sz="2500" spc="-5" dirty="0">
                <a:latin typeface="Calibri"/>
                <a:cs typeface="Calibri"/>
              </a:rPr>
              <a:t>проекту</a:t>
            </a:r>
            <a:r>
              <a:rPr sz="2500" spc="5" dirty="0">
                <a:latin typeface="Calibri"/>
                <a:cs typeface="Calibri"/>
              </a:rPr>
              <a:t> </a:t>
            </a:r>
            <a:r>
              <a:rPr sz="2500" spc="-5" dirty="0">
                <a:latin typeface="Calibri"/>
                <a:cs typeface="Calibri"/>
              </a:rPr>
              <a:t>-</a:t>
            </a:r>
            <a:r>
              <a:rPr sz="2500" spc="-10" dirty="0">
                <a:latin typeface="Calibri"/>
                <a:cs typeface="Calibri"/>
              </a:rPr>
              <a:t> 10%</a:t>
            </a:r>
            <a:r>
              <a:rPr sz="2500" dirty="0">
                <a:latin typeface="Calibri"/>
                <a:cs typeface="Calibri"/>
              </a:rPr>
              <a:t> </a:t>
            </a:r>
            <a:r>
              <a:rPr sz="2500" spc="-5" dirty="0">
                <a:latin typeface="Calibri"/>
                <a:cs typeface="Calibri"/>
              </a:rPr>
              <a:t>-</a:t>
            </a:r>
            <a:r>
              <a:rPr sz="2500" dirty="0">
                <a:latin typeface="Calibri"/>
                <a:cs typeface="Calibri"/>
              </a:rPr>
              <a:t> </a:t>
            </a:r>
            <a:r>
              <a:rPr sz="2500" spc="-15" dirty="0">
                <a:latin typeface="Calibri"/>
                <a:cs typeface="Calibri"/>
              </a:rPr>
              <a:t>40%</a:t>
            </a:r>
            <a:endParaRPr sz="2500" dirty="0">
              <a:latin typeface="Calibri"/>
              <a:cs typeface="Calibri"/>
            </a:endParaRPr>
          </a:p>
          <a:p>
            <a:pPr marL="355600" indent="-343535">
              <a:lnSpc>
                <a:spcPts val="2700"/>
              </a:lnSpc>
              <a:spcBef>
                <a:spcPts val="20"/>
              </a:spcBef>
              <a:buFont typeface="Microsoft Sans Serif"/>
              <a:buChar char="•"/>
              <a:tabLst>
                <a:tab pos="355600" algn="l"/>
                <a:tab pos="356235" algn="l"/>
              </a:tabLst>
            </a:pPr>
            <a:r>
              <a:rPr sz="2500" spc="-15" dirty="0">
                <a:latin typeface="Calibri"/>
                <a:cs typeface="Calibri"/>
              </a:rPr>
              <a:t>Надбавка</a:t>
            </a:r>
            <a:r>
              <a:rPr sz="2500" spc="35" dirty="0">
                <a:latin typeface="Calibri"/>
                <a:cs typeface="Calibri"/>
              </a:rPr>
              <a:t> </a:t>
            </a:r>
            <a:r>
              <a:rPr sz="2500" spc="-5" dirty="0">
                <a:latin typeface="Calibri"/>
                <a:cs typeface="Calibri"/>
              </a:rPr>
              <a:t>за</a:t>
            </a:r>
            <a:r>
              <a:rPr sz="2500" spc="20" dirty="0">
                <a:latin typeface="Calibri"/>
                <a:cs typeface="Calibri"/>
              </a:rPr>
              <a:t> </a:t>
            </a:r>
            <a:r>
              <a:rPr sz="2500" spc="-10" dirty="0">
                <a:latin typeface="Calibri"/>
                <a:cs typeface="Calibri"/>
              </a:rPr>
              <a:t>унікальність</a:t>
            </a:r>
            <a:r>
              <a:rPr sz="2500" spc="45" dirty="0">
                <a:latin typeface="Calibri"/>
                <a:cs typeface="Calibri"/>
              </a:rPr>
              <a:t> </a:t>
            </a:r>
            <a:r>
              <a:rPr sz="2500" spc="-15" dirty="0">
                <a:latin typeface="Calibri"/>
                <a:cs typeface="Calibri"/>
              </a:rPr>
              <a:t>ринкової</a:t>
            </a:r>
            <a:r>
              <a:rPr sz="2500" spc="30" dirty="0">
                <a:latin typeface="Calibri"/>
                <a:cs typeface="Calibri"/>
              </a:rPr>
              <a:t> </a:t>
            </a:r>
            <a:r>
              <a:rPr sz="2500" spc="-5" dirty="0">
                <a:latin typeface="Calibri"/>
                <a:cs typeface="Calibri"/>
              </a:rPr>
              <a:t>позиції</a:t>
            </a:r>
            <a:r>
              <a:rPr sz="2500" spc="5" dirty="0">
                <a:latin typeface="Calibri"/>
                <a:cs typeface="Calibri"/>
              </a:rPr>
              <a:t> </a:t>
            </a:r>
            <a:r>
              <a:rPr sz="2500" spc="-10" dirty="0">
                <a:latin typeface="Calibri"/>
                <a:cs typeface="Calibri"/>
              </a:rPr>
              <a:t>(участь</a:t>
            </a:r>
            <a:endParaRPr sz="2500" dirty="0">
              <a:latin typeface="Calibri"/>
              <a:cs typeface="Calibri"/>
            </a:endParaRPr>
          </a:p>
          <a:p>
            <a:pPr marL="355600" marR="352425">
              <a:lnSpc>
                <a:spcPts val="2400"/>
              </a:lnSpc>
              <a:spcBef>
                <a:spcPts val="284"/>
              </a:spcBef>
            </a:pPr>
            <a:r>
              <a:rPr sz="2500" spc="-15" dirty="0">
                <a:latin typeface="Calibri"/>
                <a:cs typeface="Calibri"/>
              </a:rPr>
              <a:t>держструктур,</a:t>
            </a:r>
            <a:r>
              <a:rPr sz="2500" spc="45" dirty="0">
                <a:latin typeface="Calibri"/>
                <a:cs typeface="Calibri"/>
              </a:rPr>
              <a:t> </a:t>
            </a:r>
            <a:r>
              <a:rPr sz="2500" spc="-10" dirty="0">
                <a:latin typeface="Calibri"/>
                <a:cs typeface="Calibri"/>
              </a:rPr>
              <a:t>великий</a:t>
            </a:r>
            <a:r>
              <a:rPr sz="2500" spc="20" dirty="0">
                <a:latin typeface="Calibri"/>
                <a:cs typeface="Calibri"/>
              </a:rPr>
              <a:t> </a:t>
            </a:r>
            <a:r>
              <a:rPr sz="2500" spc="-5" dirty="0">
                <a:latin typeface="Calibri"/>
                <a:cs typeface="Calibri"/>
              </a:rPr>
              <a:t>стратегічний</a:t>
            </a:r>
            <a:r>
              <a:rPr sz="2500" spc="25" dirty="0">
                <a:latin typeface="Calibri"/>
                <a:cs typeface="Calibri"/>
              </a:rPr>
              <a:t> </a:t>
            </a:r>
            <a:r>
              <a:rPr sz="2500" spc="-5" dirty="0">
                <a:latin typeface="Calibri"/>
                <a:cs typeface="Calibri"/>
              </a:rPr>
              <a:t>партнер,</a:t>
            </a:r>
            <a:r>
              <a:rPr sz="2500" spc="-10" dirty="0">
                <a:latin typeface="Calibri"/>
                <a:cs typeface="Calibri"/>
              </a:rPr>
              <a:t> </a:t>
            </a:r>
            <a:r>
              <a:rPr sz="2500" spc="-5" dirty="0">
                <a:latin typeface="Calibri"/>
                <a:cs typeface="Calibri"/>
              </a:rPr>
              <a:t>високий </a:t>
            </a:r>
            <a:r>
              <a:rPr sz="2500" spc="-550" dirty="0">
                <a:latin typeface="Calibri"/>
                <a:cs typeface="Calibri"/>
              </a:rPr>
              <a:t> </a:t>
            </a:r>
            <a:r>
              <a:rPr sz="2500" spc="-5" dirty="0">
                <a:latin typeface="Calibri"/>
                <a:cs typeface="Calibri"/>
              </a:rPr>
              <a:t>поріг </a:t>
            </a:r>
            <a:r>
              <a:rPr sz="2500" spc="-35" dirty="0">
                <a:latin typeface="Calibri"/>
                <a:cs typeface="Calibri"/>
              </a:rPr>
              <a:t>входу</a:t>
            </a:r>
            <a:r>
              <a:rPr sz="2500" spc="10" dirty="0">
                <a:latin typeface="Calibri"/>
                <a:cs typeface="Calibri"/>
              </a:rPr>
              <a:t> </a:t>
            </a:r>
            <a:r>
              <a:rPr sz="2500" spc="-5" dirty="0">
                <a:latin typeface="Calibri"/>
                <a:cs typeface="Calibri"/>
              </a:rPr>
              <a:t>на</a:t>
            </a:r>
            <a:r>
              <a:rPr sz="2500" spc="15" dirty="0">
                <a:latin typeface="Calibri"/>
                <a:cs typeface="Calibri"/>
              </a:rPr>
              <a:t> </a:t>
            </a:r>
            <a:r>
              <a:rPr sz="2500" spc="-10" dirty="0">
                <a:latin typeface="Calibri"/>
                <a:cs typeface="Calibri"/>
              </a:rPr>
              <a:t>ринок</a:t>
            </a:r>
            <a:r>
              <a:rPr sz="2500" spc="10" dirty="0">
                <a:latin typeface="Calibri"/>
                <a:cs typeface="Calibri"/>
              </a:rPr>
              <a:t> </a:t>
            </a:r>
            <a:r>
              <a:rPr sz="2500" spc="-15" dirty="0">
                <a:latin typeface="Calibri"/>
                <a:cs typeface="Calibri"/>
              </a:rPr>
              <a:t>конкурентів</a:t>
            </a:r>
            <a:r>
              <a:rPr sz="2500" spc="55" dirty="0">
                <a:latin typeface="Calibri"/>
                <a:cs typeface="Calibri"/>
              </a:rPr>
              <a:t> </a:t>
            </a:r>
            <a:r>
              <a:rPr sz="2500" spc="-5" dirty="0">
                <a:latin typeface="Calibri"/>
                <a:cs typeface="Calibri"/>
              </a:rPr>
              <a:t>і </a:t>
            </a:r>
            <a:r>
              <a:rPr sz="2500" spc="-55" dirty="0">
                <a:latin typeface="Calibri"/>
                <a:cs typeface="Calibri"/>
              </a:rPr>
              <a:t>т.</a:t>
            </a:r>
            <a:r>
              <a:rPr sz="2500" spc="-5" dirty="0">
                <a:latin typeface="Calibri"/>
                <a:cs typeface="Calibri"/>
              </a:rPr>
              <a:t> д.)</a:t>
            </a:r>
            <a:r>
              <a:rPr sz="2500" spc="5" dirty="0">
                <a:latin typeface="Calibri"/>
                <a:cs typeface="Calibri"/>
              </a:rPr>
              <a:t> </a:t>
            </a:r>
            <a:r>
              <a:rPr sz="2500" spc="-5" dirty="0">
                <a:latin typeface="Calibri"/>
                <a:cs typeface="Calibri"/>
              </a:rPr>
              <a:t>-</a:t>
            </a:r>
            <a:r>
              <a:rPr sz="2500" spc="-10" dirty="0">
                <a:latin typeface="Calibri"/>
                <a:cs typeface="Calibri"/>
              </a:rPr>
              <a:t> 10%</a:t>
            </a:r>
            <a:r>
              <a:rPr sz="2500" spc="15" dirty="0">
                <a:latin typeface="Calibri"/>
                <a:cs typeface="Calibri"/>
              </a:rPr>
              <a:t> </a:t>
            </a:r>
            <a:r>
              <a:rPr sz="2500" spc="-5" dirty="0">
                <a:latin typeface="Calibri"/>
                <a:cs typeface="Calibri"/>
              </a:rPr>
              <a:t>-</a:t>
            </a:r>
            <a:r>
              <a:rPr sz="2500" spc="-10" dirty="0">
                <a:latin typeface="Calibri"/>
                <a:cs typeface="Calibri"/>
              </a:rPr>
              <a:t> 20%</a:t>
            </a:r>
            <a:endParaRPr sz="2500" dirty="0">
              <a:latin typeface="Calibri"/>
              <a:cs typeface="Calibri"/>
            </a:endParaRPr>
          </a:p>
          <a:p>
            <a:pPr marL="355600" indent="-343535">
              <a:spcBef>
                <a:spcPts val="20"/>
              </a:spcBef>
              <a:buFont typeface="Microsoft Sans Serif"/>
              <a:buChar char="•"/>
              <a:tabLst>
                <a:tab pos="355600" algn="l"/>
                <a:tab pos="356235" algn="l"/>
              </a:tabLst>
            </a:pPr>
            <a:r>
              <a:rPr sz="2500" spc="-10" dirty="0">
                <a:latin typeface="Calibri"/>
                <a:cs typeface="Calibri"/>
              </a:rPr>
              <a:t>Реалізований</a:t>
            </a:r>
            <a:r>
              <a:rPr sz="2500" spc="15" dirty="0">
                <a:latin typeface="Calibri"/>
                <a:cs typeface="Calibri"/>
              </a:rPr>
              <a:t> </a:t>
            </a:r>
            <a:r>
              <a:rPr sz="2500" spc="-15" dirty="0">
                <a:latin typeface="Calibri"/>
                <a:cs typeface="Calibri"/>
              </a:rPr>
              <a:t>прототип</a:t>
            </a:r>
            <a:r>
              <a:rPr sz="2500" spc="-20" dirty="0">
                <a:latin typeface="Calibri"/>
                <a:cs typeface="Calibri"/>
              </a:rPr>
              <a:t> </a:t>
            </a:r>
            <a:r>
              <a:rPr sz="2500" spc="-5" dirty="0">
                <a:latin typeface="Calibri"/>
                <a:cs typeface="Calibri"/>
              </a:rPr>
              <a:t>-</a:t>
            </a:r>
            <a:r>
              <a:rPr sz="2500" dirty="0">
                <a:latin typeface="Calibri"/>
                <a:cs typeface="Calibri"/>
              </a:rPr>
              <a:t> </a:t>
            </a:r>
            <a:r>
              <a:rPr sz="2500" spc="-10" dirty="0">
                <a:latin typeface="Calibri"/>
                <a:cs typeface="Calibri"/>
              </a:rPr>
              <a:t>20%</a:t>
            </a:r>
            <a:r>
              <a:rPr sz="2500" dirty="0">
                <a:latin typeface="Calibri"/>
                <a:cs typeface="Calibri"/>
              </a:rPr>
              <a:t> </a:t>
            </a:r>
            <a:r>
              <a:rPr sz="2500" spc="-5" dirty="0">
                <a:latin typeface="Calibri"/>
                <a:cs typeface="Calibri"/>
              </a:rPr>
              <a:t>-</a:t>
            </a:r>
            <a:r>
              <a:rPr sz="2500" spc="-10" dirty="0">
                <a:latin typeface="Calibri"/>
                <a:cs typeface="Calibri"/>
              </a:rPr>
              <a:t> </a:t>
            </a:r>
            <a:r>
              <a:rPr sz="2500" spc="-15" dirty="0">
                <a:latin typeface="Calibri"/>
                <a:cs typeface="Calibri"/>
              </a:rPr>
              <a:t>40%</a:t>
            </a:r>
            <a:endParaRPr sz="2500" dirty="0">
              <a:latin typeface="Calibri"/>
              <a:cs typeface="Calibri"/>
            </a:endParaRPr>
          </a:p>
          <a:p>
            <a:pPr marL="355600" indent="-343535">
              <a:buFont typeface="Microsoft Sans Serif"/>
              <a:buChar char="•"/>
              <a:tabLst>
                <a:tab pos="355600" algn="l"/>
                <a:tab pos="356235" algn="l"/>
              </a:tabLst>
            </a:pPr>
            <a:r>
              <a:rPr sz="2500" spc="-10" dirty="0">
                <a:latin typeface="Calibri"/>
                <a:cs typeface="Calibri"/>
              </a:rPr>
              <a:t>CashFlow</a:t>
            </a:r>
            <a:r>
              <a:rPr sz="2500" spc="-20" dirty="0">
                <a:latin typeface="Calibri"/>
                <a:cs typeface="Calibri"/>
              </a:rPr>
              <a:t> </a:t>
            </a:r>
            <a:r>
              <a:rPr sz="2500" spc="-5" dirty="0">
                <a:latin typeface="Calibri"/>
                <a:cs typeface="Calibri"/>
              </a:rPr>
              <a:t>- 20%</a:t>
            </a:r>
            <a:r>
              <a:rPr sz="2500" spc="-15" dirty="0">
                <a:latin typeface="Calibri"/>
                <a:cs typeface="Calibri"/>
              </a:rPr>
              <a:t> </a:t>
            </a:r>
            <a:r>
              <a:rPr sz="2500" spc="-5" dirty="0">
                <a:latin typeface="Calibri"/>
                <a:cs typeface="Calibri"/>
              </a:rPr>
              <a:t>-</a:t>
            </a:r>
            <a:r>
              <a:rPr sz="2500" spc="-20" dirty="0">
                <a:latin typeface="Calibri"/>
                <a:cs typeface="Calibri"/>
              </a:rPr>
              <a:t> </a:t>
            </a:r>
            <a:r>
              <a:rPr sz="2500" spc="-15" dirty="0">
                <a:latin typeface="Calibri"/>
                <a:cs typeface="Calibri"/>
              </a:rPr>
              <a:t>40%</a:t>
            </a:r>
            <a:endParaRPr sz="2500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F0A1E48-89E5-2E5C-82BF-CB63CDBFF4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2412" y="461899"/>
            <a:ext cx="8647175" cy="677108"/>
          </a:xfrm>
        </p:spPr>
        <p:txBody>
          <a:bodyPr/>
          <a:lstStyle/>
          <a:p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5.2 Структура бізнес-моделі</a:t>
            </a:r>
            <a:endParaRPr lang="uk-UA" dirty="0"/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81923C3F-4048-6C6F-F334-9A2B26A44C1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300607" y="1686178"/>
            <a:ext cx="9597390" cy="4154984"/>
          </a:xfrm>
        </p:spPr>
        <p:txBody>
          <a:bodyPr/>
          <a:lstStyle/>
          <a:p>
            <a:r>
              <a:rPr lang="uk-UA" dirty="0"/>
              <a:t>- </a:t>
            </a:r>
            <a:r>
              <a:rPr lang="uk-UA" sz="2800" dirty="0"/>
              <a:t>Ключові види діяльності</a:t>
            </a:r>
          </a:p>
          <a:p>
            <a:r>
              <a:rPr lang="uk-UA" sz="2800" dirty="0"/>
              <a:t>- Ключові партнери</a:t>
            </a:r>
          </a:p>
          <a:p>
            <a:r>
              <a:rPr lang="uk-UA" sz="2800" dirty="0"/>
              <a:t>- Ключові ресурси</a:t>
            </a:r>
          </a:p>
          <a:p>
            <a:r>
              <a:rPr lang="uk-UA" sz="2800" dirty="0"/>
              <a:t>- Структура витрат</a:t>
            </a:r>
          </a:p>
          <a:p>
            <a:r>
              <a:rPr lang="uk-UA" sz="2800" dirty="0"/>
              <a:t>- Ціннісна пропозиція</a:t>
            </a:r>
          </a:p>
          <a:p>
            <a:r>
              <a:rPr lang="uk-UA" sz="2800" dirty="0"/>
              <a:t>- Взаємовідносини із споживачами</a:t>
            </a:r>
          </a:p>
          <a:p>
            <a:r>
              <a:rPr lang="uk-UA" sz="2800" dirty="0"/>
              <a:t>- Канали збуту</a:t>
            </a:r>
          </a:p>
          <a:p>
            <a:r>
              <a:rPr lang="uk-UA" sz="2800" dirty="0"/>
              <a:t>- Споживчі сегменти</a:t>
            </a:r>
          </a:p>
          <a:p>
            <a:r>
              <a:rPr lang="uk-UA" sz="2800" dirty="0"/>
              <a:t>- Потоки отриманих доходів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4625100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935729" y="461899"/>
            <a:ext cx="4321810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b="1" dirty="0">
                <a:latin typeface="Calibri"/>
                <a:cs typeface="Calibri"/>
              </a:rPr>
              <a:t>Цінна</a:t>
            </a:r>
            <a:r>
              <a:rPr b="1" spc="-70" dirty="0">
                <a:latin typeface="Calibri"/>
                <a:cs typeface="Calibri"/>
              </a:rPr>
              <a:t> </a:t>
            </a:r>
            <a:r>
              <a:rPr b="1" spc="-5" dirty="0">
                <a:latin typeface="Calibri"/>
                <a:cs typeface="Calibri"/>
              </a:rPr>
              <a:t>пропозиція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88340" y="1511020"/>
            <a:ext cx="6702425" cy="1781175"/>
          </a:xfrm>
          <a:prstGeom prst="rect">
            <a:avLst/>
          </a:prstGeom>
        </p:spPr>
        <p:txBody>
          <a:bodyPr vert="horz" wrap="square" lIns="0" tIns="109855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865"/>
              </a:spcBef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sz="3200" spc="-5" dirty="0">
                <a:latin typeface="Calibri"/>
                <a:cs typeface="Calibri"/>
              </a:rPr>
              <a:t>Сукупність</a:t>
            </a:r>
            <a:r>
              <a:rPr sz="3200" spc="-15" dirty="0">
                <a:latin typeface="Calibri"/>
                <a:cs typeface="Calibri"/>
              </a:rPr>
              <a:t> </a:t>
            </a:r>
            <a:r>
              <a:rPr sz="3200" spc="-5" dirty="0">
                <a:latin typeface="Calibri"/>
                <a:cs typeface="Calibri"/>
              </a:rPr>
              <a:t>товарів/послуг</a:t>
            </a:r>
            <a:endParaRPr sz="32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770"/>
              </a:spcBef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sz="3200" spc="-5" dirty="0">
                <a:latin typeface="Calibri"/>
                <a:cs typeface="Calibri"/>
              </a:rPr>
              <a:t>Вирішує</a:t>
            </a:r>
            <a:r>
              <a:rPr sz="3200" dirty="0">
                <a:latin typeface="Calibri"/>
                <a:cs typeface="Calibri"/>
              </a:rPr>
              <a:t> </a:t>
            </a:r>
            <a:r>
              <a:rPr sz="3200" spc="-10" dirty="0">
                <a:latin typeface="Calibri"/>
                <a:cs typeface="Calibri"/>
              </a:rPr>
              <a:t>проблеми </a:t>
            </a:r>
            <a:r>
              <a:rPr sz="3200" spc="-5" dirty="0">
                <a:latin typeface="Calibri"/>
                <a:cs typeface="Calibri"/>
              </a:rPr>
              <a:t>споживачів</a:t>
            </a:r>
            <a:endParaRPr sz="32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765"/>
              </a:spcBef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sz="3200" dirty="0">
                <a:latin typeface="Calibri"/>
                <a:cs typeface="Calibri"/>
              </a:rPr>
              <a:t>Має</a:t>
            </a:r>
            <a:r>
              <a:rPr sz="3200" spc="-1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споживчі</a:t>
            </a:r>
            <a:r>
              <a:rPr sz="3200" spc="-3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та</a:t>
            </a:r>
            <a:r>
              <a:rPr sz="3200" spc="-15" dirty="0">
                <a:latin typeface="Calibri"/>
                <a:cs typeface="Calibri"/>
              </a:rPr>
              <a:t> </a:t>
            </a:r>
            <a:r>
              <a:rPr sz="3200" spc="-10" dirty="0">
                <a:latin typeface="Calibri"/>
                <a:cs typeface="Calibri"/>
              </a:rPr>
              <a:t>ринкові </a:t>
            </a:r>
            <a:r>
              <a:rPr sz="3200" spc="-5" dirty="0">
                <a:latin typeface="Calibri"/>
                <a:cs typeface="Calibri"/>
              </a:rPr>
              <a:t>властивості</a:t>
            </a:r>
            <a:endParaRPr sz="3200">
              <a:latin typeface="Calibri"/>
              <a:cs typeface="Calibri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9488423" y="5404103"/>
            <a:ext cx="2093976" cy="1179576"/>
          </a:xfrm>
          <a:prstGeom prst="rect">
            <a:avLst/>
          </a:prstGeom>
        </p:spPr>
      </p:pic>
      <p:pic>
        <p:nvPicPr>
          <p:cNvPr id="5" name="object 5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8679180" y="2921507"/>
            <a:ext cx="2977905" cy="1883664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818382" y="461899"/>
            <a:ext cx="4553585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/>
              <a:t>Споживчі</a:t>
            </a:r>
            <a:r>
              <a:rPr spc="-70" dirty="0"/>
              <a:t> </a:t>
            </a:r>
            <a:r>
              <a:rPr spc="-10" dirty="0"/>
              <a:t>сегменти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88340" y="1511020"/>
            <a:ext cx="5760720" cy="4123054"/>
          </a:xfrm>
          <a:prstGeom prst="rect">
            <a:avLst/>
          </a:prstGeom>
        </p:spPr>
        <p:txBody>
          <a:bodyPr vert="horz" wrap="square" lIns="0" tIns="109855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865"/>
              </a:spcBef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sz="3200" dirty="0">
                <a:latin typeface="Calibri"/>
                <a:cs typeface="Calibri"/>
              </a:rPr>
              <a:t>Масовий</a:t>
            </a:r>
            <a:r>
              <a:rPr sz="3200" spc="-50" dirty="0">
                <a:latin typeface="Calibri"/>
                <a:cs typeface="Calibri"/>
              </a:rPr>
              <a:t> </a:t>
            </a:r>
            <a:r>
              <a:rPr sz="3200" spc="-5" dirty="0">
                <a:latin typeface="Calibri"/>
                <a:cs typeface="Calibri"/>
              </a:rPr>
              <a:t>ринок</a:t>
            </a:r>
            <a:endParaRPr sz="32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770"/>
              </a:spcBef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sz="3200" spc="-5" dirty="0">
                <a:latin typeface="Calibri"/>
                <a:cs typeface="Calibri"/>
              </a:rPr>
              <a:t>Нішевий</a:t>
            </a:r>
            <a:r>
              <a:rPr sz="3200" spc="-40" dirty="0">
                <a:latin typeface="Calibri"/>
                <a:cs typeface="Calibri"/>
              </a:rPr>
              <a:t> </a:t>
            </a:r>
            <a:r>
              <a:rPr sz="3200" spc="-5" dirty="0">
                <a:latin typeface="Calibri"/>
                <a:cs typeface="Calibri"/>
              </a:rPr>
              <a:t>ринок</a:t>
            </a:r>
            <a:endParaRPr sz="32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765"/>
              </a:spcBef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sz="3200" spc="-5" dirty="0">
                <a:latin typeface="Calibri"/>
                <a:cs typeface="Calibri"/>
              </a:rPr>
              <a:t>Дрібна</a:t>
            </a:r>
            <a:r>
              <a:rPr sz="3200" spc="-15" dirty="0">
                <a:latin typeface="Calibri"/>
                <a:cs typeface="Calibri"/>
              </a:rPr>
              <a:t> </a:t>
            </a:r>
            <a:r>
              <a:rPr sz="3200" spc="-5" dirty="0">
                <a:latin typeface="Calibri"/>
                <a:cs typeface="Calibri"/>
              </a:rPr>
              <a:t>сегментація</a:t>
            </a:r>
            <a:endParaRPr sz="32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770"/>
              </a:spcBef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sz="3200" spc="-5" dirty="0">
                <a:latin typeface="Calibri"/>
                <a:cs typeface="Calibri"/>
              </a:rPr>
              <a:t>Багатопрофільне</a:t>
            </a:r>
            <a:r>
              <a:rPr sz="3200" spc="-3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підприємство</a:t>
            </a:r>
            <a:endParaRPr sz="32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770"/>
              </a:spcBef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sz="3200" spc="-5" dirty="0">
                <a:latin typeface="Calibri"/>
                <a:cs typeface="Calibri"/>
              </a:rPr>
              <a:t>Багатосторонні</a:t>
            </a:r>
            <a:r>
              <a:rPr sz="3200" spc="-35" dirty="0">
                <a:latin typeface="Calibri"/>
                <a:cs typeface="Calibri"/>
              </a:rPr>
              <a:t> </a:t>
            </a:r>
            <a:r>
              <a:rPr sz="3200" spc="-5" dirty="0">
                <a:latin typeface="Calibri"/>
                <a:cs typeface="Calibri"/>
              </a:rPr>
              <a:t>платформи</a:t>
            </a:r>
            <a:endParaRPr sz="32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"/>
              </a:spcBef>
              <a:buFont typeface="Arial MT"/>
              <a:buChar char="•"/>
            </a:pPr>
            <a:endParaRPr sz="44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5"/>
              </a:spcBef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sz="3200" dirty="0">
                <a:latin typeface="Calibri"/>
                <a:cs typeface="Calibri"/>
              </a:rPr>
              <a:t>В2В,</a:t>
            </a:r>
            <a:r>
              <a:rPr sz="3200" spc="-2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В2С,</a:t>
            </a:r>
            <a:r>
              <a:rPr sz="3200" spc="-10" dirty="0">
                <a:latin typeface="Calibri"/>
                <a:cs typeface="Calibri"/>
              </a:rPr>
              <a:t> В2G</a:t>
            </a:r>
            <a:endParaRPr sz="3200">
              <a:latin typeface="Calibri"/>
              <a:cs typeface="Calibri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9457943" y="5526023"/>
            <a:ext cx="2124455" cy="1200912"/>
          </a:xfrm>
          <a:prstGeom prst="rect">
            <a:avLst/>
          </a:prstGeom>
        </p:spPr>
      </p:pic>
      <p:pic>
        <p:nvPicPr>
          <p:cNvPr id="5" name="object 5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8683752" y="3054095"/>
            <a:ext cx="2898648" cy="1871471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46226" y="461899"/>
            <a:ext cx="10497820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b="1" dirty="0">
                <a:latin typeface="Calibri"/>
                <a:cs typeface="Calibri"/>
              </a:rPr>
              <a:t>Ціннісна</a:t>
            </a:r>
            <a:r>
              <a:rPr b="1" spc="-10" dirty="0">
                <a:latin typeface="Calibri"/>
                <a:cs typeface="Calibri"/>
              </a:rPr>
              <a:t> </a:t>
            </a:r>
            <a:r>
              <a:rPr b="1" spc="-5" dirty="0">
                <a:latin typeface="Calibri"/>
                <a:cs typeface="Calibri"/>
              </a:rPr>
              <a:t>пропозиція</a:t>
            </a:r>
            <a:r>
              <a:rPr b="1" spc="-45" dirty="0">
                <a:latin typeface="Calibri"/>
                <a:cs typeface="Calibri"/>
              </a:rPr>
              <a:t> </a:t>
            </a:r>
            <a:r>
              <a:rPr b="1" dirty="0">
                <a:latin typeface="Calibri"/>
                <a:cs typeface="Calibri"/>
              </a:rPr>
              <a:t>та</a:t>
            </a:r>
            <a:r>
              <a:rPr b="1" spc="-5" dirty="0">
                <a:latin typeface="Calibri"/>
                <a:cs typeface="Calibri"/>
              </a:rPr>
              <a:t> </a:t>
            </a:r>
            <a:r>
              <a:rPr b="1" spc="-10" dirty="0">
                <a:latin typeface="Calibri"/>
                <a:cs typeface="Calibri"/>
              </a:rPr>
              <a:t>споживчий</a:t>
            </a:r>
            <a:r>
              <a:rPr b="1" spc="-25" dirty="0">
                <a:latin typeface="Calibri"/>
                <a:cs typeface="Calibri"/>
              </a:rPr>
              <a:t> </a:t>
            </a:r>
            <a:r>
              <a:rPr b="1" spc="-10" dirty="0">
                <a:latin typeface="Calibri"/>
                <a:cs typeface="Calibri"/>
              </a:rPr>
              <a:t>сегмент</a:t>
            </a: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88848" y="1760218"/>
            <a:ext cx="10814304" cy="4988050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642997" y="461899"/>
            <a:ext cx="6904990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/>
              <a:t>Якби</a:t>
            </a:r>
            <a:r>
              <a:rPr spc="-25" dirty="0"/>
              <a:t> </a:t>
            </a:r>
            <a:r>
              <a:rPr dirty="0"/>
              <a:t>я</a:t>
            </a:r>
            <a:r>
              <a:rPr spc="-20" dirty="0"/>
              <a:t> </a:t>
            </a:r>
            <a:r>
              <a:rPr spc="-5" dirty="0"/>
              <a:t>слухав</a:t>
            </a:r>
            <a:r>
              <a:rPr spc="-20" dirty="0"/>
              <a:t> </a:t>
            </a:r>
            <a:r>
              <a:rPr dirty="0"/>
              <a:t>своїх</a:t>
            </a:r>
            <a:r>
              <a:rPr spc="-20" dirty="0"/>
              <a:t> </a:t>
            </a:r>
            <a:r>
              <a:rPr dirty="0"/>
              <a:t>клієнтів…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88340" y="1607946"/>
            <a:ext cx="10816590" cy="158686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246379">
              <a:lnSpc>
                <a:spcPct val="100000"/>
              </a:lnSpc>
              <a:spcBef>
                <a:spcPts val="105"/>
              </a:spcBef>
            </a:pPr>
            <a:r>
              <a:rPr sz="3200" dirty="0">
                <a:latin typeface="Calibri"/>
                <a:cs typeface="Calibri"/>
              </a:rPr>
              <a:t>"Якби я слухав своїх клієнтів, мені </a:t>
            </a:r>
            <a:r>
              <a:rPr sz="3200" spc="-5" dirty="0">
                <a:latin typeface="Calibri"/>
                <a:cs typeface="Calibri"/>
              </a:rPr>
              <a:t>би </a:t>
            </a:r>
            <a:r>
              <a:rPr sz="3200" spc="-15" dirty="0">
                <a:latin typeface="Calibri"/>
                <a:cs typeface="Calibri"/>
              </a:rPr>
              <a:t>довелося </a:t>
            </a:r>
            <a:r>
              <a:rPr sz="3200" spc="-5" dirty="0">
                <a:latin typeface="Calibri"/>
                <a:cs typeface="Calibri"/>
              </a:rPr>
              <a:t>дати </a:t>
            </a:r>
            <a:r>
              <a:rPr sz="3200" dirty="0">
                <a:latin typeface="Calibri"/>
                <a:cs typeface="Calibri"/>
              </a:rPr>
              <a:t>їм </a:t>
            </a:r>
            <a:r>
              <a:rPr sz="3200" spc="-5" dirty="0">
                <a:latin typeface="Calibri"/>
                <a:cs typeface="Calibri"/>
              </a:rPr>
              <a:t>більш </a:t>
            </a:r>
            <a:r>
              <a:rPr sz="3200" spc="-710" dirty="0">
                <a:latin typeface="Calibri"/>
                <a:cs typeface="Calibri"/>
              </a:rPr>
              <a:t> </a:t>
            </a:r>
            <a:r>
              <a:rPr sz="3200" spc="-10" dirty="0">
                <a:latin typeface="Calibri"/>
                <a:cs typeface="Calibri"/>
              </a:rPr>
              <a:t>швидкого коня"</a:t>
            </a:r>
            <a:endParaRPr sz="3200">
              <a:latin typeface="Calibri"/>
              <a:cs typeface="Calibri"/>
            </a:endParaRPr>
          </a:p>
          <a:p>
            <a:pPr marL="8919845">
              <a:lnSpc>
                <a:spcPct val="100000"/>
              </a:lnSpc>
              <a:spcBef>
                <a:spcPts val="765"/>
              </a:spcBef>
            </a:pPr>
            <a:r>
              <a:rPr sz="3200" spc="-65" dirty="0">
                <a:latin typeface="Calibri"/>
                <a:cs typeface="Calibri"/>
              </a:rPr>
              <a:t>Генрі</a:t>
            </a:r>
            <a:r>
              <a:rPr sz="3200" spc="-80" dirty="0">
                <a:latin typeface="Calibri"/>
                <a:cs typeface="Calibri"/>
              </a:rPr>
              <a:t> </a:t>
            </a:r>
            <a:r>
              <a:rPr sz="3200" spc="-20" dirty="0">
                <a:latin typeface="Calibri"/>
                <a:cs typeface="Calibri"/>
              </a:rPr>
              <a:t>Форд</a:t>
            </a:r>
            <a:endParaRPr sz="3200">
              <a:latin typeface="Calibri"/>
              <a:cs typeface="Calibri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711195" y="3297935"/>
            <a:ext cx="4884420" cy="3316224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493514" y="461899"/>
            <a:ext cx="3207385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b="1" spc="-5" dirty="0">
                <a:latin typeface="Calibri"/>
                <a:cs typeface="Calibri"/>
              </a:rPr>
              <a:t>Канали</a:t>
            </a:r>
            <a:r>
              <a:rPr b="1" spc="-65" dirty="0">
                <a:latin typeface="Calibri"/>
                <a:cs typeface="Calibri"/>
              </a:rPr>
              <a:t> </a:t>
            </a:r>
            <a:r>
              <a:rPr b="1" spc="-10" dirty="0">
                <a:latin typeface="Calibri"/>
                <a:cs typeface="Calibri"/>
              </a:rPr>
              <a:t>збуту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88340" y="1511020"/>
            <a:ext cx="8726805" cy="4490720"/>
          </a:xfrm>
          <a:prstGeom prst="rect">
            <a:avLst/>
          </a:prstGeom>
        </p:spPr>
        <p:txBody>
          <a:bodyPr vert="horz" wrap="square" lIns="0" tIns="10985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865"/>
              </a:spcBef>
            </a:pPr>
            <a:r>
              <a:rPr sz="3200" spc="-60" dirty="0">
                <a:latin typeface="Calibri"/>
                <a:cs typeface="Calibri"/>
              </a:rPr>
              <a:t>Головне</a:t>
            </a:r>
            <a:r>
              <a:rPr sz="3200" spc="-2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питання</a:t>
            </a:r>
            <a:r>
              <a:rPr sz="3200" spc="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–</a:t>
            </a:r>
            <a:r>
              <a:rPr sz="3200" spc="-5" dirty="0">
                <a:latin typeface="Calibri"/>
                <a:cs typeface="Calibri"/>
              </a:rPr>
              <a:t> ЯК </a:t>
            </a:r>
            <a:r>
              <a:rPr sz="3200" spc="-10" dirty="0">
                <a:latin typeface="Calibri"/>
                <a:cs typeface="Calibri"/>
              </a:rPr>
              <a:t>взаємодіяти</a:t>
            </a:r>
            <a:r>
              <a:rPr sz="3200" spc="-4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зі </a:t>
            </a:r>
            <a:r>
              <a:rPr sz="3200" spc="-5" dirty="0">
                <a:latin typeface="Calibri"/>
                <a:cs typeface="Calibri"/>
              </a:rPr>
              <a:t>споживачем</a:t>
            </a:r>
            <a:r>
              <a:rPr sz="3200" b="1" spc="-5" dirty="0">
                <a:latin typeface="Calibri"/>
                <a:cs typeface="Calibri"/>
              </a:rPr>
              <a:t>?</a:t>
            </a:r>
            <a:endParaRPr sz="32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770"/>
              </a:spcBef>
            </a:pPr>
            <a:r>
              <a:rPr sz="3200" b="1" spc="-5" dirty="0">
                <a:latin typeface="Calibri"/>
                <a:cs typeface="Calibri"/>
              </a:rPr>
              <a:t>Канали</a:t>
            </a:r>
            <a:r>
              <a:rPr sz="3200" b="1" spc="-25" dirty="0">
                <a:latin typeface="Calibri"/>
                <a:cs typeface="Calibri"/>
              </a:rPr>
              <a:t> </a:t>
            </a:r>
            <a:r>
              <a:rPr sz="3200" b="1" spc="-10" dirty="0">
                <a:latin typeface="Calibri"/>
                <a:cs typeface="Calibri"/>
              </a:rPr>
              <a:t>збуту</a:t>
            </a:r>
            <a:endParaRPr sz="32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765"/>
              </a:spcBef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sz="3200" dirty="0">
                <a:latin typeface="Calibri"/>
                <a:cs typeface="Calibri"/>
              </a:rPr>
              <a:t>Власні</a:t>
            </a:r>
            <a:endParaRPr sz="32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770"/>
              </a:spcBef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sz="3200" dirty="0">
                <a:latin typeface="Calibri"/>
                <a:cs typeface="Calibri"/>
              </a:rPr>
              <a:t>Партнерські</a:t>
            </a:r>
            <a:endParaRPr sz="32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770"/>
              </a:spcBef>
            </a:pPr>
            <a:r>
              <a:rPr sz="3200" b="1" spc="-5" dirty="0">
                <a:latin typeface="Calibri"/>
                <a:cs typeface="Calibri"/>
              </a:rPr>
              <a:t>Функції</a:t>
            </a:r>
            <a:r>
              <a:rPr sz="3200" b="1" spc="-20" dirty="0">
                <a:latin typeface="Calibri"/>
                <a:cs typeface="Calibri"/>
              </a:rPr>
              <a:t> </a:t>
            </a:r>
            <a:r>
              <a:rPr sz="3200" b="1" spc="-5" dirty="0">
                <a:latin typeface="Calibri"/>
                <a:cs typeface="Calibri"/>
              </a:rPr>
              <a:t>каналів</a:t>
            </a:r>
            <a:r>
              <a:rPr sz="3200" b="1" spc="-35" dirty="0">
                <a:latin typeface="Calibri"/>
                <a:cs typeface="Calibri"/>
              </a:rPr>
              <a:t> </a:t>
            </a:r>
            <a:r>
              <a:rPr sz="3200" b="1" spc="-10" dirty="0">
                <a:latin typeface="Calibri"/>
                <a:cs typeface="Calibri"/>
              </a:rPr>
              <a:t>збуту</a:t>
            </a:r>
            <a:endParaRPr sz="3200">
              <a:latin typeface="Calibri"/>
              <a:cs typeface="Calibri"/>
            </a:endParaRPr>
          </a:p>
          <a:p>
            <a:pPr marL="756285" lvl="1" indent="-287020">
              <a:lnSpc>
                <a:spcPct val="100000"/>
              </a:lnSpc>
              <a:spcBef>
                <a:spcPts val="690"/>
              </a:spcBef>
              <a:buFont typeface="Arial MT"/>
              <a:buChar char="–"/>
              <a:tabLst>
                <a:tab pos="756920" algn="l"/>
              </a:tabLst>
            </a:pPr>
            <a:r>
              <a:rPr sz="2800" spc="-5" dirty="0">
                <a:latin typeface="Calibri"/>
                <a:cs typeface="Calibri"/>
              </a:rPr>
              <a:t>Інформаційні</a:t>
            </a:r>
            <a:endParaRPr sz="2800">
              <a:latin typeface="Calibri"/>
              <a:cs typeface="Calibri"/>
            </a:endParaRPr>
          </a:p>
          <a:p>
            <a:pPr marL="756285" lvl="1" indent="-287020">
              <a:lnSpc>
                <a:spcPct val="100000"/>
              </a:lnSpc>
              <a:spcBef>
                <a:spcPts val="675"/>
              </a:spcBef>
              <a:buFont typeface="Arial MT"/>
              <a:buChar char="–"/>
              <a:tabLst>
                <a:tab pos="756920" algn="l"/>
              </a:tabLst>
            </a:pPr>
            <a:r>
              <a:rPr sz="2800" spc="-20" dirty="0">
                <a:latin typeface="Calibri"/>
                <a:cs typeface="Calibri"/>
              </a:rPr>
              <a:t>Продажі</a:t>
            </a:r>
            <a:endParaRPr sz="2800">
              <a:latin typeface="Calibri"/>
              <a:cs typeface="Calibri"/>
            </a:endParaRPr>
          </a:p>
          <a:p>
            <a:pPr marL="756285" lvl="1" indent="-287020">
              <a:lnSpc>
                <a:spcPct val="100000"/>
              </a:lnSpc>
              <a:spcBef>
                <a:spcPts val="670"/>
              </a:spcBef>
              <a:buFont typeface="Arial MT"/>
              <a:buChar char="–"/>
              <a:tabLst>
                <a:tab pos="756920" algn="l"/>
              </a:tabLst>
            </a:pPr>
            <a:r>
              <a:rPr sz="2800" spc="-10" dirty="0">
                <a:latin typeface="Calibri"/>
                <a:cs typeface="Calibri"/>
              </a:rPr>
              <a:t>Простпродажні</a:t>
            </a:r>
            <a:endParaRPr sz="2800">
              <a:latin typeface="Calibri"/>
              <a:cs typeface="Calibri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9457943" y="5468111"/>
            <a:ext cx="2124455" cy="1200912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00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1451</TotalTime>
  <Words>1194</Words>
  <Application>Microsoft Office PowerPoint</Application>
  <PresentationFormat>Широкий екран</PresentationFormat>
  <Paragraphs>261</Paragraphs>
  <Slides>37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37</vt:i4>
      </vt:variant>
    </vt:vector>
  </HeadingPairs>
  <TitlesOfParts>
    <vt:vector size="42" baseType="lpstr">
      <vt:lpstr>Arial MT</vt:lpstr>
      <vt:lpstr>Calibri</vt:lpstr>
      <vt:lpstr>Microsoft Sans Serif</vt:lpstr>
      <vt:lpstr>Times New Roman</vt:lpstr>
      <vt:lpstr>Office Theme</vt:lpstr>
      <vt:lpstr>ЗМ 5 Бізнес-модель та бізнес-план стартапу </vt:lpstr>
      <vt:lpstr>5.1 Сутність бізнес-моделі</vt:lpstr>
      <vt:lpstr>Стилі бізнес - моделей</vt:lpstr>
      <vt:lpstr>5.2 Структура бізнес-моделі</vt:lpstr>
      <vt:lpstr>Цінна пропозиція</vt:lpstr>
      <vt:lpstr>Споживчі сегменти</vt:lpstr>
      <vt:lpstr>Ціннісна пропозиція та споживчий сегмент</vt:lpstr>
      <vt:lpstr>Якби я слухав своїх клієнтів…</vt:lpstr>
      <vt:lpstr>Канали збуту</vt:lpstr>
      <vt:lpstr>Взаємовідносини зі споживачами</vt:lpstr>
      <vt:lpstr>Потоки отримання доходу</vt:lpstr>
      <vt:lpstr>Ключові види діяльності</vt:lpstr>
      <vt:lpstr>Ключові ресурси</vt:lpstr>
      <vt:lpstr>Ключові партнери</vt:lpstr>
      <vt:lpstr>Структура собівартості</vt:lpstr>
      <vt:lpstr>Увага!</vt:lpstr>
      <vt:lpstr>Для свого проекту</vt:lpstr>
      <vt:lpstr>5.3 Види бізнес-моделей</vt:lpstr>
      <vt:lpstr>Бізнес - моделі</vt:lpstr>
      <vt:lpstr>Позиціювання продукту стартапу</vt:lpstr>
      <vt:lpstr>Змінити ринок</vt:lpstr>
      <vt:lpstr>Змінити продукт</vt:lpstr>
      <vt:lpstr>Зміна ціни</vt:lpstr>
      <vt:lpstr>Простота підтримки</vt:lpstr>
      <vt:lpstr>Зменьшуємо час прийняття рішення</vt:lpstr>
      <vt:lpstr>Ключові метрики</vt:lpstr>
      <vt:lpstr>Процедура прийняття рішення</vt:lpstr>
      <vt:lpstr>Створення екосистеми</vt:lpstr>
      <vt:lpstr>Планування перспектив</vt:lpstr>
      <vt:lpstr>Різні бізнеси</vt:lpstr>
      <vt:lpstr>Домашнє завдання</vt:lpstr>
      <vt:lpstr>5.4. Сутність та особливості бізнес-плану стартапу</vt:lpstr>
      <vt:lpstr>5.6 Фінансування стартапу</vt:lpstr>
      <vt:lpstr>Метод витрат (відновлювальний)</vt:lpstr>
      <vt:lpstr>Поточні витрати</vt:lpstr>
      <vt:lpstr>Що добре? Що погано?</vt:lpstr>
      <vt:lpstr>Метод Беркуса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Бізнес-модель</dc:title>
  <dc:creator>Strutsynskyi Oleksii</dc:creator>
  <cp:lastModifiedBy>ThinkPad</cp:lastModifiedBy>
  <cp:revision>3</cp:revision>
  <dcterms:created xsi:type="dcterms:W3CDTF">2024-09-02T20:18:28Z</dcterms:created>
  <dcterms:modified xsi:type="dcterms:W3CDTF">2025-09-30T16:25:22Z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2022-04-15T00:00:00Z</vt:filetime>
  </property>
  <property fmtid="{D5CDD505-2E9C-101B-9397-08002B2CF9AE}" pid="3" name="Creator">
    <vt:lpwstr>Microsoft® PowerPoint® для Microsoft 365</vt:lpwstr>
  </property>
  <property fmtid="{D5CDD505-2E9C-101B-9397-08002B2CF9AE}" pid="4" name="LastSaved">
    <vt:filetime>2024-09-02T00:00:00Z</vt:filetime>
  </property>
</Properties>
</file>