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93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8" r:id="rId22"/>
    <p:sldId id="280" r:id="rId23"/>
    <p:sldId id="282" r:id="rId24"/>
    <p:sldId id="284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4" r:id="rId33"/>
    <p:sldId id="295" r:id="rId34"/>
    <p:sldId id="279" r:id="rId35"/>
    <p:sldId id="296" r:id="rId36"/>
    <p:sldId id="297" r:id="rId37"/>
    <p:sldId id="283" r:id="rId38"/>
  </p:sldIdLst>
  <p:sldSz cx="12192000" cy="6858000"/>
  <p:notesSz cx="12192000" cy="6858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91" y="5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355082" y="461899"/>
            <a:ext cx="148183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633983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2412" y="461899"/>
            <a:ext cx="864717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00607" y="1686179"/>
            <a:ext cx="9597390" cy="4166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nvanizer.com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518F217-15C4-6D65-D131-BAC2A7C58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412" y="461899"/>
            <a:ext cx="9657588" cy="2031325"/>
          </a:xfrm>
        </p:spPr>
        <p:txBody>
          <a:bodyPr/>
          <a:lstStyle/>
          <a:p>
            <a:pPr algn="just"/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ЗМ 5 Бізнес-модель та бізнес-план стартапу</a:t>
            </a:r>
            <a:br>
              <a:rPr lang="uk-UA" sz="40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uk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553A1A-C61B-AFC5-921F-325E7A8E8F00}"/>
              </a:ext>
            </a:extLst>
          </p:cNvPr>
          <p:cNvSpPr txBox="1"/>
          <p:nvPr/>
        </p:nvSpPr>
        <p:spPr>
          <a:xfrm>
            <a:off x="1447800" y="2493224"/>
            <a:ext cx="9982200" cy="3850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5.1 Сутність бізнес-моделі. 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5.2 Структура бізнес-моделі. 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5.3 Види бізнес-моделей.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5.4 Сутність та особливості бізнес-плану стартапу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5.5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Правове регулювання реалізації стартапів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5.6 Фінансування стартапу</a:t>
            </a:r>
            <a:endParaRPr lang="uk-UA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1101" y="461899"/>
            <a:ext cx="82911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latin typeface="Calibri"/>
                <a:cs typeface="Calibri"/>
              </a:rPr>
              <a:t>Взаємовідносини</a:t>
            </a:r>
            <a:r>
              <a:rPr b="1" spc="-6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зі</a:t>
            </a:r>
            <a:r>
              <a:rPr b="1" spc="-2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споживачами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607946"/>
            <a:ext cx="9970770" cy="35642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latin typeface="Calibri"/>
                <a:cs typeface="Calibri"/>
              </a:rPr>
              <a:t>Get,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Keep,</a:t>
            </a:r>
            <a:r>
              <a:rPr sz="3200" b="1" spc="1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Grow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залучення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клієнтів,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утримання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клієнтів,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повторні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продажі</a:t>
            </a:r>
            <a:endParaRPr sz="320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68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5" dirty="0">
                <a:latin typeface="Calibri"/>
                <a:cs typeface="Calibri"/>
              </a:rPr>
              <a:t>Підтримка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(пошта,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телефон, </a:t>
            </a:r>
            <a:r>
              <a:rPr sz="2800" spc="-10" dirty="0">
                <a:latin typeface="Calibri"/>
                <a:cs typeface="Calibri"/>
              </a:rPr>
              <a:t>особисто)</a:t>
            </a:r>
            <a:endParaRPr sz="280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67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Самообслуговування</a:t>
            </a:r>
            <a:endParaRPr sz="280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67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Автоматизація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самообслуговування</a:t>
            </a:r>
            <a:endParaRPr sz="280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67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35" dirty="0">
                <a:latin typeface="Calibri"/>
                <a:cs typeface="Calibri"/>
              </a:rPr>
              <a:t>Товариства</a:t>
            </a:r>
            <a:endParaRPr sz="280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67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Спільна творчість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68611" y="5526023"/>
            <a:ext cx="2113788" cy="120091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46533" y="2967106"/>
            <a:ext cx="1531534" cy="237603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03892" y="2898089"/>
            <a:ext cx="2149634" cy="214939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71597" y="461899"/>
            <a:ext cx="64496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15" dirty="0">
                <a:latin typeface="Calibri"/>
                <a:cs typeface="Calibri"/>
              </a:rPr>
              <a:t>Потоки</a:t>
            </a:r>
            <a:r>
              <a:rPr b="1" spc="-2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отримання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spc="-60" dirty="0">
                <a:latin typeface="Calibri"/>
                <a:cs typeface="Calibri"/>
              </a:rPr>
              <a:t>доходу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6988"/>
            <a:ext cx="5877560" cy="421830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b="1" dirty="0">
                <a:latin typeface="Calibri"/>
                <a:cs typeface="Calibri"/>
              </a:rPr>
              <a:t>За</a:t>
            </a:r>
            <a:r>
              <a:rPr sz="3000" b="1" spc="-20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що</a:t>
            </a:r>
            <a:r>
              <a:rPr sz="3000" b="1" spc="-30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готовий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платити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споживач?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6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b="1" spc="-5" dirty="0">
                <a:latin typeface="Calibri"/>
                <a:cs typeface="Calibri"/>
              </a:rPr>
              <a:t>Разові</a:t>
            </a:r>
            <a:r>
              <a:rPr sz="3000" b="1" spc="-15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сплати</a:t>
            </a:r>
            <a:r>
              <a:rPr sz="3000" b="1" spc="-25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чи</a:t>
            </a:r>
            <a:r>
              <a:rPr sz="3000" b="1" spc="-20" dirty="0">
                <a:latin typeface="Calibri"/>
                <a:cs typeface="Calibri"/>
              </a:rPr>
              <a:t> </a:t>
            </a:r>
            <a:r>
              <a:rPr sz="3000" b="1" spc="-15" dirty="0">
                <a:latin typeface="Calibri"/>
                <a:cs typeface="Calibri"/>
              </a:rPr>
              <a:t>регулярні</a:t>
            </a:r>
            <a:r>
              <a:rPr sz="3000" spc="-15" dirty="0">
                <a:latin typeface="Calibri"/>
                <a:cs typeface="Calibri"/>
              </a:rPr>
              <a:t>?</a:t>
            </a:r>
            <a:endParaRPr sz="3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40"/>
              </a:spcBef>
              <a:buFont typeface="Arial MT"/>
              <a:buChar char="–"/>
              <a:tabLst>
                <a:tab pos="756920" algn="l"/>
              </a:tabLst>
            </a:pPr>
            <a:r>
              <a:rPr sz="2600" spc="-15" dirty="0">
                <a:latin typeface="Calibri"/>
                <a:cs typeface="Calibri"/>
              </a:rPr>
              <a:t>Продаж </a:t>
            </a:r>
            <a:r>
              <a:rPr sz="2600" spc="-5" dirty="0">
                <a:latin typeface="Calibri"/>
                <a:cs typeface="Calibri"/>
              </a:rPr>
              <a:t>товарів/послуг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(ліцензії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ПЗ)</a:t>
            </a:r>
            <a:endParaRPr sz="26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15"/>
              </a:spcBef>
              <a:buFont typeface="Arial MT"/>
              <a:buChar char="–"/>
              <a:tabLst>
                <a:tab pos="756920" algn="l"/>
              </a:tabLst>
            </a:pPr>
            <a:r>
              <a:rPr sz="2600" dirty="0">
                <a:latin typeface="Calibri"/>
                <a:cs typeface="Calibri"/>
              </a:rPr>
              <a:t>Підписки</a:t>
            </a:r>
            <a:endParaRPr sz="26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15"/>
              </a:spcBef>
              <a:buFont typeface="Arial MT"/>
              <a:buChar char="–"/>
              <a:tabLst>
                <a:tab pos="756920" algn="l"/>
              </a:tabLst>
            </a:pPr>
            <a:r>
              <a:rPr sz="2600" spc="-5" dirty="0">
                <a:latin typeface="Calibri"/>
                <a:cs typeface="Calibri"/>
              </a:rPr>
              <a:t>Оренда/лізинг</a:t>
            </a:r>
            <a:endParaRPr sz="26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10"/>
              </a:spcBef>
              <a:buFont typeface="Arial MT"/>
              <a:buChar char="–"/>
              <a:tabLst>
                <a:tab pos="756920" algn="l"/>
              </a:tabLst>
            </a:pPr>
            <a:r>
              <a:rPr sz="2600" spc="-5" dirty="0">
                <a:latin typeface="Calibri"/>
                <a:cs typeface="Calibri"/>
              </a:rPr>
              <a:t>Посередницький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процент</a:t>
            </a:r>
            <a:endParaRPr sz="26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10"/>
              </a:spcBef>
              <a:buFont typeface="Arial MT"/>
              <a:buChar char="–"/>
              <a:tabLst>
                <a:tab pos="756920" algn="l"/>
              </a:tabLst>
            </a:pPr>
            <a:r>
              <a:rPr sz="2600" spc="-5" dirty="0">
                <a:latin typeface="Calibri"/>
                <a:cs typeface="Calibri"/>
              </a:rPr>
              <a:t>Реклама</a:t>
            </a:r>
            <a:endParaRPr sz="2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latin typeface="Calibri"/>
                <a:cs typeface="Calibri"/>
              </a:rPr>
              <a:t>"Довгий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хвіст"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6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latin typeface="Calibri"/>
                <a:cs typeface="Calibri"/>
              </a:rPr>
              <a:t>Формування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ціни</a:t>
            </a:r>
            <a:endParaRPr sz="3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86900" y="5402579"/>
            <a:ext cx="2095500" cy="11811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86900" y="2342388"/>
            <a:ext cx="1223772" cy="21732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83432" y="461899"/>
            <a:ext cx="60267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latin typeface="Calibri"/>
                <a:cs typeface="Calibri"/>
              </a:rPr>
              <a:t>Ключові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види</a:t>
            </a:r>
            <a:r>
              <a:rPr b="1" spc="-25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діяльності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7783830" cy="236664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b="1" spc="-10" dirty="0">
                <a:latin typeface="Calibri"/>
                <a:cs typeface="Calibri"/>
              </a:rPr>
              <a:t>Процесси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створення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цінності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Виробництво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товарів/послуг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Рішення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проблем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(консалтинг)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latin typeface="Calibri"/>
                <a:cs typeface="Calibri"/>
              </a:rPr>
              <a:t>Управління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(побудова)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платформи,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мережі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86900" y="5468111"/>
            <a:ext cx="2095500" cy="11811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25256" y="2241804"/>
            <a:ext cx="3427925" cy="25862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00321" y="461899"/>
            <a:ext cx="39916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Ключові</a:t>
            </a:r>
            <a:r>
              <a:rPr spc="-65" dirty="0"/>
              <a:t> </a:t>
            </a:r>
            <a:r>
              <a:rPr spc="-5" dirty="0"/>
              <a:t>ресурси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07355"/>
            <a:ext cx="7002145" cy="3176905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3200" spc="-10" dirty="0">
                <a:latin typeface="Calibri"/>
                <a:cs typeface="Calibri"/>
              </a:rPr>
              <a:t>Фактор</a:t>
            </a:r>
            <a:r>
              <a:rPr sz="3200" spc="-5" dirty="0">
                <a:latin typeface="Calibri"/>
                <a:cs typeface="Calibri"/>
              </a:rPr>
              <a:t> створення </a:t>
            </a:r>
            <a:r>
              <a:rPr sz="3200" spc="-10" dirty="0">
                <a:latin typeface="Calibri"/>
                <a:cs typeface="Calibri"/>
              </a:rPr>
              <a:t>та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продажу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цінностей</a:t>
            </a:r>
            <a:endParaRPr sz="320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69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Матеріальні,</a:t>
            </a:r>
            <a:endParaRPr sz="280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67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Інтелектуальні,</a:t>
            </a:r>
            <a:endParaRPr sz="280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67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25" dirty="0">
                <a:latin typeface="Calibri"/>
                <a:cs typeface="Calibri"/>
              </a:rPr>
              <a:t>Людскі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(цінні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робітники),</a:t>
            </a:r>
            <a:endParaRPr sz="280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67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5" dirty="0">
                <a:latin typeface="Calibri"/>
                <a:cs typeface="Calibri"/>
              </a:rPr>
              <a:t>Фінансові,</a:t>
            </a:r>
            <a:endParaRPr sz="280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67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5" dirty="0">
                <a:latin typeface="Calibri"/>
                <a:cs typeface="Calibri"/>
              </a:rPr>
              <a:t>Час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7756" y="5452871"/>
            <a:ext cx="2104644" cy="11811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55507" y="2510027"/>
            <a:ext cx="3430524" cy="203301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25061" y="461899"/>
            <a:ext cx="43434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Ключові</a:t>
            </a:r>
            <a:r>
              <a:rPr spc="-65" dirty="0"/>
              <a:t> </a:t>
            </a:r>
            <a:r>
              <a:rPr dirty="0"/>
              <a:t>партнери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9638665" cy="285432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b="1" dirty="0">
                <a:latin typeface="Calibri"/>
                <a:cs typeface="Calibri"/>
              </a:rPr>
              <a:t>Ціли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партнерства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забезпечення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ресурсами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(постачальники)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Оптимізація </a:t>
            </a:r>
            <a:r>
              <a:rPr sz="3200" dirty="0">
                <a:latin typeface="Calibri"/>
                <a:cs typeface="Calibri"/>
              </a:rPr>
              <a:t>та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економія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виробництві</a:t>
            </a:r>
            <a:r>
              <a:rPr sz="3200" dirty="0">
                <a:latin typeface="Calibri"/>
                <a:cs typeface="Calibri"/>
              </a:rPr>
              <a:t> або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продажах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(закупати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 </a:t>
            </a:r>
            <a:r>
              <a:rPr sz="3200" spc="-10" dirty="0">
                <a:latin typeface="Calibri"/>
                <a:cs typeface="Calibri"/>
              </a:rPr>
              <a:t>виробляти,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накоплення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репутації)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Зниження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ризиків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та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невизначенностей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(репутація)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96043" y="5338571"/>
            <a:ext cx="2086355" cy="11811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54040" y="4465320"/>
            <a:ext cx="2147787" cy="225704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09569" y="461899"/>
            <a:ext cx="53797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Структура</a:t>
            </a:r>
            <a:r>
              <a:rPr spc="-50" dirty="0"/>
              <a:t> </a:t>
            </a:r>
            <a:r>
              <a:rPr spc="-5" dirty="0"/>
              <a:t>собівартості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3633470" cy="441706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latin typeface="Calibri"/>
                <a:cs typeface="Calibri"/>
              </a:rPr>
              <a:t>Увага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до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витрат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12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latin typeface="Calibri"/>
                <a:cs typeface="Calibri"/>
              </a:rPr>
              <a:t>Увага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до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цінностей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Витрати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9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5" dirty="0">
                <a:latin typeface="Calibri"/>
                <a:cs typeface="Calibri"/>
              </a:rPr>
              <a:t>Постійні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7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5" dirty="0">
                <a:latin typeface="Calibri"/>
                <a:cs typeface="Calibri"/>
              </a:rPr>
              <a:t>Змінні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229" dirty="0">
                <a:latin typeface="Calibri"/>
                <a:cs typeface="Calibri"/>
              </a:rPr>
              <a:t>Та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8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5" dirty="0">
                <a:latin typeface="Calibri"/>
                <a:cs typeface="Calibri"/>
              </a:rPr>
              <a:t>Виробничі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7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Невиробничі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60052" y="5393435"/>
            <a:ext cx="2095500" cy="11902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90431" y="1958339"/>
            <a:ext cx="2791968" cy="25923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5"/>
              </a:spcBef>
            </a:pPr>
            <a:r>
              <a:rPr spc="-155" dirty="0"/>
              <a:t>У</a:t>
            </a:r>
            <a:r>
              <a:rPr dirty="0"/>
              <a:t>вага!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607946"/>
            <a:ext cx="871029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15" dirty="0">
                <a:latin typeface="Calibri"/>
                <a:cs typeface="Calibri"/>
              </a:rPr>
              <a:t>Бізнес-модель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не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включає </a:t>
            </a:r>
            <a:r>
              <a:rPr sz="3200" b="1" dirty="0">
                <a:latin typeface="Calibri"/>
                <a:cs typeface="Calibri"/>
              </a:rPr>
              <a:t>в </a:t>
            </a:r>
            <a:r>
              <a:rPr sz="3200" b="1" spc="-5" dirty="0">
                <a:latin typeface="Calibri"/>
                <a:cs typeface="Calibri"/>
              </a:rPr>
              <a:t>себе</a:t>
            </a:r>
            <a:r>
              <a:rPr sz="3200" b="1" spc="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інформацію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результативність</a:t>
            </a:r>
            <a:r>
              <a:rPr sz="3200" spc="-5" dirty="0">
                <a:latin typeface="Calibri"/>
                <a:cs typeface="Calibri"/>
              </a:rPr>
              <a:t> та конкуренцію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15917" y="461899"/>
            <a:ext cx="43624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Для</a:t>
            </a:r>
            <a:r>
              <a:rPr spc="-25" dirty="0"/>
              <a:t> </a:t>
            </a:r>
            <a:r>
              <a:rPr spc="-10" dirty="0"/>
              <a:t>свого</a:t>
            </a:r>
            <a:r>
              <a:rPr spc="-25" dirty="0"/>
              <a:t> </a:t>
            </a:r>
            <a:r>
              <a:rPr dirty="0"/>
              <a:t>проекту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4707890" cy="178117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Що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є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цінним</a:t>
            </a:r>
            <a:r>
              <a:rPr sz="3200" spc="-15" dirty="0">
                <a:latin typeface="Calibri"/>
                <a:cs typeface="Calibri"/>
              </a:rPr>
              <a:t> продуктом?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25" dirty="0">
                <a:latin typeface="Calibri"/>
                <a:cs typeface="Calibri"/>
              </a:rPr>
              <a:t>Хто </a:t>
            </a:r>
            <a:r>
              <a:rPr sz="3200" dirty="0">
                <a:latin typeface="Calibri"/>
                <a:cs typeface="Calibri"/>
              </a:rPr>
              <a:t>є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споживачем?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Як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заробляємо?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800" y="461899"/>
            <a:ext cx="853440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uk-UA" b="1" dirty="0"/>
              <a:t>5.3 Види бізнес-моделей</a:t>
            </a:r>
            <a:endParaRPr b="1"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688340" y="1607946"/>
            <a:ext cx="10684510" cy="43069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1015">
              <a:lnSpc>
                <a:spcPct val="100000"/>
              </a:lnSpc>
              <a:spcBef>
                <a:spcPts val="105"/>
              </a:spcBef>
              <a:tabLst>
                <a:tab pos="354965" algn="l"/>
                <a:tab pos="355600" algn="l"/>
              </a:tabLst>
            </a:pPr>
            <a:r>
              <a:rPr lang="uk-UA" sz="3600" b="1" spc="-20" dirty="0"/>
              <a:t>Бізнес-моделі</a:t>
            </a:r>
          </a:p>
          <a:p>
            <a:pPr marL="12700" marR="501015">
              <a:lnSpc>
                <a:spcPct val="100000"/>
              </a:lnSpc>
              <a:spcBef>
                <a:spcPts val="105"/>
              </a:spcBef>
              <a:tabLst>
                <a:tab pos="354965" algn="l"/>
                <a:tab pos="355600" algn="l"/>
              </a:tabLst>
            </a:pPr>
            <a:endParaRPr lang="uk-UA" sz="3600" b="1" spc="-5" dirty="0">
              <a:latin typeface="Calibri"/>
              <a:cs typeface="Calibri"/>
            </a:endParaRPr>
          </a:p>
          <a:p>
            <a:pPr marL="355600" marR="501015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 err="1">
                <a:latin typeface="Calibri"/>
                <a:cs typeface="Calibri"/>
              </a:rPr>
              <a:t>Компанія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Apple</a:t>
            </a:r>
            <a:r>
              <a:rPr sz="3200" dirty="0">
                <a:latin typeface="Calibri"/>
                <a:cs typeface="Calibri"/>
              </a:rPr>
              <a:t>. </a:t>
            </a:r>
            <a:r>
              <a:rPr sz="3200" spc="-10" dirty="0">
                <a:latin typeface="Calibri"/>
                <a:cs typeface="Calibri"/>
              </a:rPr>
              <a:t>Не </a:t>
            </a:r>
            <a:r>
              <a:rPr sz="3200" dirty="0">
                <a:latin typeface="Calibri"/>
                <a:cs typeface="Calibri"/>
              </a:rPr>
              <a:t>має </a:t>
            </a:r>
            <a:r>
              <a:rPr sz="3200" spc="-15" dirty="0">
                <a:latin typeface="Calibri"/>
                <a:cs typeface="Calibri"/>
              </a:rPr>
              <a:t>заводів </a:t>
            </a:r>
            <a:r>
              <a:rPr sz="3200" spc="-10" dirty="0">
                <a:latin typeface="Calibri"/>
                <a:cs typeface="Calibri"/>
              </a:rPr>
              <a:t>та </a:t>
            </a:r>
            <a:r>
              <a:rPr sz="3200" spc="-5" dirty="0">
                <a:latin typeface="Calibri"/>
                <a:cs typeface="Calibri"/>
              </a:rPr>
              <a:t>виробництва. </a:t>
            </a:r>
            <a:r>
              <a:rPr sz="3200" dirty="0">
                <a:latin typeface="Calibri"/>
                <a:cs typeface="Calibri"/>
              </a:rPr>
              <a:t>Є </a:t>
            </a:r>
            <a:r>
              <a:rPr sz="3200" spc="-5" dirty="0">
                <a:latin typeface="Calibri"/>
                <a:cs typeface="Calibri"/>
              </a:rPr>
              <a:t>тільки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роздрібні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пункти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продажів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та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електронний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магазин</a:t>
            </a:r>
            <a:endParaRPr sz="3200" dirty="0">
              <a:latin typeface="Calibri"/>
              <a:cs typeface="Calibri"/>
            </a:endParaRPr>
          </a:p>
          <a:p>
            <a:pPr marL="355600" marR="240665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Компанія </a:t>
            </a:r>
            <a:r>
              <a:rPr sz="3200" b="1" spc="-5" dirty="0">
                <a:latin typeface="Calibri"/>
                <a:cs typeface="Calibri"/>
              </a:rPr>
              <a:t>Nestle</a:t>
            </a:r>
            <a:r>
              <a:rPr sz="3200" spc="-5" dirty="0">
                <a:latin typeface="Calibri"/>
                <a:cs typeface="Calibri"/>
              </a:rPr>
              <a:t>. </a:t>
            </a:r>
            <a:r>
              <a:rPr sz="3200" dirty="0">
                <a:latin typeface="Calibri"/>
                <a:cs typeface="Calibri"/>
              </a:rPr>
              <a:t>Не має </a:t>
            </a:r>
            <a:r>
              <a:rPr sz="3200" spc="-5" dirty="0">
                <a:latin typeface="Calibri"/>
                <a:cs typeface="Calibri"/>
              </a:rPr>
              <a:t>роздрібних </a:t>
            </a:r>
            <a:r>
              <a:rPr sz="3200" dirty="0">
                <a:latin typeface="Calibri"/>
                <a:cs typeface="Calibri"/>
              </a:rPr>
              <a:t>пунктів </a:t>
            </a:r>
            <a:r>
              <a:rPr sz="3200" spc="-25" dirty="0">
                <a:latin typeface="Calibri"/>
                <a:cs typeface="Calibri"/>
              </a:rPr>
              <a:t>продажу. </a:t>
            </a:r>
            <a:r>
              <a:rPr sz="3200" spc="-5" dirty="0">
                <a:latin typeface="Calibri"/>
                <a:cs typeface="Calibri"/>
              </a:rPr>
              <a:t>Має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тільки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виробництво</a:t>
            </a:r>
            <a:endParaRPr sz="3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В більшості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ресторанів</a:t>
            </a:r>
            <a:r>
              <a:rPr sz="3200" dirty="0">
                <a:latin typeface="Calibri"/>
                <a:cs typeface="Calibri"/>
              </a:rPr>
              <a:t> і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кухня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 </a:t>
            </a:r>
            <a:r>
              <a:rPr sz="3200" spc="-5" dirty="0">
                <a:latin typeface="Calibri"/>
                <a:cs typeface="Calibri"/>
              </a:rPr>
              <a:t>шеф-повар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 </a:t>
            </a:r>
            <a:r>
              <a:rPr sz="3200" spc="-5" dirty="0">
                <a:latin typeface="Calibri"/>
                <a:cs typeface="Calibri"/>
              </a:rPr>
              <a:t>клієнтський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зал</a:t>
            </a: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latin typeface="Calibri"/>
                <a:cs typeface="Calibri"/>
              </a:rPr>
              <a:t>–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все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під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одним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дахом. </a:t>
            </a:r>
            <a:r>
              <a:rPr sz="3200" spc="-10" dirty="0">
                <a:latin typeface="Calibri"/>
                <a:cs typeface="Calibri"/>
              </a:rPr>
              <a:t>Компанія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Hermes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07585" y="461899"/>
            <a:ext cx="35782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Бізнес</a:t>
            </a:r>
            <a:r>
              <a:rPr spc="-40" dirty="0"/>
              <a:t> </a:t>
            </a:r>
            <a:r>
              <a:rPr dirty="0"/>
              <a:t>-</a:t>
            </a:r>
            <a:r>
              <a:rPr spc="-25" dirty="0"/>
              <a:t> </a:t>
            </a:r>
            <a:r>
              <a:rPr spc="-40" dirty="0"/>
              <a:t>моделі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9524365" cy="295211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Сервіс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Ауді,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Самсунг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Довгий </a:t>
            </a:r>
            <a:r>
              <a:rPr sz="3200" dirty="0">
                <a:latin typeface="Calibri"/>
                <a:cs typeface="Calibri"/>
              </a:rPr>
              <a:t>хвіст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 Амазон, </a:t>
            </a:r>
            <a:r>
              <a:rPr sz="3200" spc="-10" dirty="0">
                <a:latin typeface="Calibri"/>
                <a:cs typeface="Calibri"/>
              </a:rPr>
              <a:t>Фейсбук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Багатосторонні платформи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Макдональдс,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Старбакс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Фримиум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70" dirty="0">
                <a:latin typeface="Calibri"/>
                <a:cs typeface="Calibri"/>
              </a:rPr>
              <a:t>Гугл,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Дропбокс,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Скайп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Наживка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и крючок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Амазон,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Лексмарк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6920" y="461899"/>
            <a:ext cx="659765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5.1 Сутність бізнес-моделі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688340" y="1607946"/>
            <a:ext cx="10774045" cy="3691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494790">
              <a:lnSpc>
                <a:spcPct val="100000"/>
              </a:lnSpc>
              <a:spcBef>
                <a:spcPts val="105"/>
              </a:spcBef>
              <a:tabLst>
                <a:tab pos="354965" algn="l"/>
                <a:tab pos="355600" algn="l"/>
              </a:tabLst>
            </a:pPr>
            <a:r>
              <a:rPr lang="uk-UA" sz="3200" b="1" dirty="0"/>
              <a:t>Призначення</a:t>
            </a:r>
            <a:r>
              <a:rPr lang="uk-UA" sz="3200" b="1" spc="-75" dirty="0"/>
              <a:t> </a:t>
            </a:r>
            <a:r>
              <a:rPr lang="uk-UA" sz="3200" b="1" spc="-20" dirty="0"/>
              <a:t>бізнес-моделі</a:t>
            </a:r>
          </a:p>
          <a:p>
            <a:pPr marL="12700" marR="1494790">
              <a:lnSpc>
                <a:spcPct val="100000"/>
              </a:lnSpc>
              <a:spcBef>
                <a:spcPts val="105"/>
              </a:spcBef>
              <a:tabLst>
                <a:tab pos="354965" algn="l"/>
                <a:tab pos="355600" algn="l"/>
              </a:tabLst>
            </a:pPr>
            <a:endParaRPr lang="uk-UA" sz="3200" b="1" spc="-10" dirty="0">
              <a:latin typeface="Calibri"/>
              <a:cs typeface="Calibri"/>
            </a:endParaRPr>
          </a:p>
          <a:p>
            <a:pPr marL="355600" marR="149479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 err="1">
                <a:latin typeface="Calibri"/>
                <a:cs typeface="Calibri"/>
              </a:rPr>
              <a:t>Описує</a:t>
            </a:r>
            <a:r>
              <a:rPr sz="3200" spc="-10" dirty="0">
                <a:latin typeface="Calibri"/>
                <a:cs typeface="Calibri"/>
              </a:rPr>
              <a:t>,</a:t>
            </a:r>
            <a:r>
              <a:rPr sz="3200" spc="-5" dirty="0">
                <a:latin typeface="Calibri"/>
                <a:cs typeface="Calibri"/>
              </a:rPr>
              <a:t> як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компанія</a:t>
            </a:r>
            <a:r>
              <a:rPr sz="3200" dirty="0">
                <a:latin typeface="Calibri"/>
                <a:cs typeface="Calibri"/>
              </a:rPr>
              <a:t> створює, </a:t>
            </a:r>
            <a:r>
              <a:rPr sz="3200" spc="-10" dirty="0">
                <a:latin typeface="Calibri"/>
                <a:cs typeface="Calibri"/>
              </a:rPr>
              <a:t>доставляє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та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реалізує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продукт/послугу</a:t>
            </a:r>
            <a:endParaRPr sz="3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Є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основою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плану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реалізації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стратегії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компанії</a:t>
            </a:r>
            <a:endParaRPr sz="32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5" dirty="0">
                <a:latin typeface="Calibri"/>
                <a:cs typeface="Calibri"/>
              </a:rPr>
              <a:t>Пояснює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взаємодію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внутрішніх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структур,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процесів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та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систем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компанії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2269" y="461899"/>
            <a:ext cx="7893684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Позиціювання</a:t>
            </a:r>
            <a:r>
              <a:rPr spc="-30" dirty="0"/>
              <a:t> </a:t>
            </a:r>
            <a:r>
              <a:rPr spc="-20" dirty="0"/>
              <a:t>продукту</a:t>
            </a:r>
            <a:r>
              <a:rPr spc="-75" dirty="0"/>
              <a:t> </a:t>
            </a:r>
            <a:r>
              <a:rPr dirty="0"/>
              <a:t>стартапу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4358" y="1479996"/>
            <a:ext cx="10213932" cy="497832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50258" y="461899"/>
            <a:ext cx="34905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Змінити</a:t>
            </a:r>
            <a:r>
              <a:rPr spc="-65" dirty="0"/>
              <a:t> </a:t>
            </a:r>
            <a:r>
              <a:rPr spc="-5" dirty="0"/>
              <a:t>ринок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6988"/>
            <a:ext cx="9053830" cy="432816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Міняємо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В2В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на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В2С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6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Міняємо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В2С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на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В2В</a:t>
            </a:r>
            <a:endParaRPr sz="3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40"/>
              </a:spcBef>
              <a:buFont typeface="Arial MT"/>
              <a:buChar char="–"/>
              <a:tabLst>
                <a:tab pos="756920" algn="l"/>
              </a:tabLst>
            </a:pPr>
            <a:r>
              <a:rPr sz="2600" spc="-15" dirty="0">
                <a:latin typeface="Calibri"/>
                <a:cs typeface="Calibri"/>
              </a:rPr>
              <a:t>Що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зміниться?</a:t>
            </a:r>
            <a:endParaRPr sz="26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15"/>
              </a:spcBef>
              <a:buFont typeface="Arial MT"/>
              <a:buChar char="–"/>
              <a:tabLst>
                <a:tab pos="756920" algn="l"/>
              </a:tabLst>
            </a:pPr>
            <a:r>
              <a:rPr sz="2600" spc="-5" dirty="0">
                <a:latin typeface="Calibri"/>
                <a:cs typeface="Calibri"/>
              </a:rPr>
              <a:t>На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що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це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вплине?</a:t>
            </a:r>
            <a:endParaRPr sz="2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3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Міняємо</a:t>
            </a:r>
            <a:r>
              <a:rPr sz="3000" spc="-5" dirty="0">
                <a:latin typeface="Calibri"/>
                <a:cs typeface="Calibri"/>
              </a:rPr>
              <a:t> середній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сегмент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на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дорогий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або </a:t>
            </a:r>
            <a:r>
              <a:rPr sz="3000" spc="-5" dirty="0">
                <a:latin typeface="Calibri"/>
                <a:cs typeface="Calibri"/>
              </a:rPr>
              <a:t>дешевий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 MT"/>
              <a:buChar char="•"/>
            </a:pPr>
            <a:endParaRPr sz="35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25" dirty="0">
                <a:latin typeface="Calibri"/>
                <a:cs typeface="Calibri"/>
              </a:rPr>
              <a:t>Термопринтер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вдома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і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на</a:t>
            </a:r>
            <a:r>
              <a:rPr sz="3000" spc="-10" dirty="0">
                <a:latin typeface="Calibri"/>
                <a:cs typeface="Calibri"/>
              </a:rPr>
              <a:t> роботі</a:t>
            </a:r>
            <a:endParaRPr sz="3000">
              <a:latin typeface="Calibri"/>
              <a:cs typeface="Calibri"/>
            </a:endParaRPr>
          </a:p>
          <a:p>
            <a:pPr marL="355600" marR="5080" indent="-342900">
              <a:lnSpc>
                <a:spcPts val="324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latin typeface="Calibri"/>
                <a:cs typeface="Calibri"/>
              </a:rPr>
              <a:t>Використання </a:t>
            </a:r>
            <a:r>
              <a:rPr sz="3000" spc="-10" dirty="0">
                <a:latin typeface="Calibri"/>
                <a:cs typeface="Calibri"/>
              </a:rPr>
              <a:t>антиугонного</a:t>
            </a:r>
            <a:r>
              <a:rPr sz="3000" spc="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пристрою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на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особистому </a:t>
            </a:r>
            <a:r>
              <a:rPr sz="3000" spc="-66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автомобілі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та </a:t>
            </a:r>
            <a:r>
              <a:rPr sz="3000" dirty="0">
                <a:latin typeface="Calibri"/>
                <a:cs typeface="Calibri"/>
              </a:rPr>
              <a:t>в </a:t>
            </a:r>
            <a:r>
              <a:rPr sz="3000" spc="-5" dirty="0">
                <a:latin typeface="Calibri"/>
                <a:cs typeface="Calibri"/>
              </a:rPr>
              <a:t>логістичній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компанії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24705" y="461899"/>
            <a:ext cx="3945254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Змінити</a:t>
            </a:r>
            <a:r>
              <a:rPr spc="-50" dirty="0"/>
              <a:t> </a:t>
            </a:r>
            <a:r>
              <a:rPr spc="-25" dirty="0"/>
              <a:t>продукт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07355"/>
            <a:ext cx="10808335" cy="3348354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9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Відношення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"Унікальний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продукт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Частий</a:t>
            </a:r>
            <a:r>
              <a:rPr sz="3200" spc="-15" dirty="0">
                <a:latin typeface="Calibri"/>
                <a:cs typeface="Calibri"/>
              </a:rPr>
              <a:t> продукт"</a:t>
            </a:r>
            <a:endParaRPr sz="3200">
              <a:latin typeface="Calibri"/>
              <a:cs typeface="Calibri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69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5" dirty="0">
                <a:latin typeface="Calibri"/>
                <a:cs typeface="Calibri"/>
              </a:rPr>
              <a:t>Частий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продукт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–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дешевше, простіше,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сервіс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доступніше,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торговий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оберт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більше,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вимоги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до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якості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менше,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націнка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менше,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економія 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на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масштабі</a:t>
            </a:r>
            <a:endParaRPr sz="2800">
              <a:latin typeface="Calibri"/>
              <a:cs typeface="Calibri"/>
            </a:endParaRPr>
          </a:p>
          <a:p>
            <a:pPr marL="756285" marR="191770" lvl="1" indent="-287020" algn="just">
              <a:lnSpc>
                <a:spcPct val="100000"/>
              </a:lnSpc>
              <a:spcBef>
                <a:spcPts val="67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20" dirty="0">
                <a:latin typeface="Calibri"/>
                <a:cs typeface="Calibri"/>
              </a:rPr>
              <a:t>Унікальний продукт </a:t>
            </a:r>
            <a:r>
              <a:rPr sz="2800" spc="-5" dirty="0">
                <a:latin typeface="Calibri"/>
                <a:cs typeface="Calibri"/>
              </a:rPr>
              <a:t>– </a:t>
            </a:r>
            <a:r>
              <a:rPr sz="2800" spc="-15" dirty="0">
                <a:latin typeface="Calibri"/>
                <a:cs typeface="Calibri"/>
              </a:rPr>
              <a:t>дорожче, </a:t>
            </a:r>
            <a:r>
              <a:rPr sz="2800" spc="-5" dirty="0">
                <a:latin typeface="Calibri"/>
                <a:cs typeface="Calibri"/>
              </a:rPr>
              <a:t>складніше, сервіс складний та не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частий, </a:t>
            </a:r>
            <a:r>
              <a:rPr sz="2800" spc="-15" dirty="0">
                <a:latin typeface="Calibri"/>
                <a:cs typeface="Calibri"/>
              </a:rPr>
              <a:t>торговий </a:t>
            </a:r>
            <a:r>
              <a:rPr sz="2800" spc="-10" dirty="0">
                <a:latin typeface="Calibri"/>
                <a:cs typeface="Calibri"/>
              </a:rPr>
              <a:t>оберт </a:t>
            </a:r>
            <a:r>
              <a:rPr sz="2800" spc="-5" dirty="0">
                <a:latin typeface="Calibri"/>
                <a:cs typeface="Calibri"/>
              </a:rPr>
              <a:t>менше, </a:t>
            </a:r>
            <a:r>
              <a:rPr sz="2800" spc="-10" dirty="0">
                <a:latin typeface="Calibri"/>
                <a:cs typeface="Calibri"/>
              </a:rPr>
              <a:t>націнка </a:t>
            </a:r>
            <a:r>
              <a:rPr sz="2800" spc="-5" dirty="0">
                <a:latin typeface="Calibri"/>
                <a:cs typeface="Calibri"/>
              </a:rPr>
              <a:t>більше, </a:t>
            </a:r>
            <a:r>
              <a:rPr sz="2800" dirty="0">
                <a:latin typeface="Calibri"/>
                <a:cs typeface="Calibri"/>
              </a:rPr>
              <a:t>вимоги </a:t>
            </a:r>
            <a:r>
              <a:rPr sz="2800" spc="-20" dirty="0">
                <a:latin typeface="Calibri"/>
                <a:cs typeface="Calibri"/>
              </a:rPr>
              <a:t>до </a:t>
            </a:r>
            <a:r>
              <a:rPr sz="2800" spc="-15" dirty="0">
                <a:latin typeface="Calibri"/>
                <a:cs typeface="Calibri"/>
              </a:rPr>
              <a:t>якості </a:t>
            </a:r>
            <a:r>
              <a:rPr sz="2800" spc="-10" dirty="0">
                <a:latin typeface="Calibri"/>
                <a:cs typeface="Calibri"/>
              </a:rPr>
              <a:t> вище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34890" y="461899"/>
            <a:ext cx="25241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Зміна</a:t>
            </a:r>
            <a:r>
              <a:rPr spc="-70" dirty="0"/>
              <a:t> </a:t>
            </a:r>
            <a:r>
              <a:rPr spc="-5" dirty="0"/>
              <a:t>ціни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9922510" cy="285432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Зміни ціни вносять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зміни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інші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області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бізнесу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Знизити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ціну </a:t>
            </a:r>
            <a:r>
              <a:rPr sz="3200" spc="-10" dirty="0">
                <a:latin typeface="Calibri"/>
                <a:cs typeface="Calibri"/>
              </a:rPr>
              <a:t>легко.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Підняти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ціну важче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Акційне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зниження</a:t>
            </a:r>
            <a:r>
              <a:rPr sz="3200" dirty="0">
                <a:latin typeface="Calibri"/>
                <a:cs typeface="Calibri"/>
              </a:rPr>
              <a:t> ціни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призводить</a:t>
            </a:r>
            <a:r>
              <a:rPr sz="3200" spc="-20" dirty="0">
                <a:latin typeface="Calibri"/>
                <a:cs typeface="Calibri"/>
              </a:rPr>
              <a:t> до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нерівномірності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попиту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Споживач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має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заробити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зниження</a:t>
            </a:r>
            <a:r>
              <a:rPr sz="3200" dirty="0">
                <a:latin typeface="Calibri"/>
                <a:cs typeface="Calibri"/>
              </a:rPr>
              <a:t> ціни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02558" y="461899"/>
            <a:ext cx="47885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Простота</a:t>
            </a:r>
            <a:r>
              <a:rPr spc="-75" dirty="0"/>
              <a:t> </a:t>
            </a:r>
            <a:r>
              <a:rPr spc="-10" dirty="0"/>
              <a:t>підтримки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483207"/>
            <a:ext cx="9630410" cy="236664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Доступність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підтримки,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24/7/365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Рівень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кваліфікації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підтримки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Можливість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використання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аутсорсингову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підтримку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Необхідність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використання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спеціального</a:t>
            </a:r>
            <a:r>
              <a:rPr sz="3200" spc="-10" dirty="0">
                <a:latin typeface="Calibri"/>
                <a:cs typeface="Calibri"/>
              </a:rPr>
              <a:t> обладнання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Зменьшуємо</a:t>
            </a:r>
            <a:r>
              <a:rPr spc="-40" dirty="0"/>
              <a:t> </a:t>
            </a:r>
            <a:r>
              <a:rPr dirty="0"/>
              <a:t>час</a:t>
            </a:r>
            <a:r>
              <a:rPr spc="-15" dirty="0"/>
              <a:t> </a:t>
            </a:r>
            <a:r>
              <a:rPr spc="-5" dirty="0"/>
              <a:t>прийняття</a:t>
            </a:r>
            <a:r>
              <a:rPr spc="-40" dirty="0"/>
              <a:t> </a:t>
            </a:r>
            <a:r>
              <a:rPr spc="-5" dirty="0"/>
              <a:t>рішення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59178"/>
            <a:ext cx="10200005" cy="430847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5080" indent="-342900">
              <a:lnSpc>
                <a:spcPts val="3460"/>
              </a:lnSpc>
              <a:spcBef>
                <a:spcPts val="53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Завчасно визначаємо складності споживачів. </a:t>
            </a:r>
            <a:r>
              <a:rPr sz="3200" spc="-20" dirty="0">
                <a:latin typeface="Calibri"/>
                <a:cs typeface="Calibri"/>
              </a:rPr>
              <a:t>Знаходимо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для</a:t>
            </a:r>
            <a:r>
              <a:rPr sz="3200" dirty="0">
                <a:latin typeface="Calibri"/>
                <a:cs typeface="Calibri"/>
              </a:rPr>
              <a:t> них </a:t>
            </a:r>
            <a:r>
              <a:rPr sz="3200" spc="-5" dirty="0">
                <a:latin typeface="Calibri"/>
                <a:cs typeface="Calibri"/>
              </a:rPr>
              <a:t>рішення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9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Створюємо</a:t>
            </a:r>
            <a:r>
              <a:rPr sz="2800" spc="-5" dirty="0">
                <a:latin typeface="Calibri"/>
                <a:cs typeface="Calibri"/>
              </a:rPr>
              <a:t> учбові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ролики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4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Створюємо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потужну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систему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підтримки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30" dirty="0">
                <a:latin typeface="Calibri"/>
                <a:cs typeface="Calibri"/>
              </a:rPr>
              <a:t>Гарантуємо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якість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30" dirty="0">
                <a:latin typeface="Calibri"/>
                <a:cs typeface="Calibri"/>
              </a:rPr>
              <a:t>Гарантуємо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час </a:t>
            </a:r>
            <a:r>
              <a:rPr sz="2800" spc="-15" dirty="0">
                <a:latin typeface="Calibri"/>
                <a:cs typeface="Calibri"/>
              </a:rPr>
              <a:t>роботи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Маркетингові </a:t>
            </a:r>
            <a:r>
              <a:rPr sz="3200" spc="-5" dirty="0">
                <a:latin typeface="Calibri"/>
                <a:cs typeface="Calibri"/>
              </a:rPr>
              <a:t>міри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5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Створення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терміновості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5" dirty="0">
                <a:latin typeface="Calibri"/>
                <a:cs typeface="Calibri"/>
              </a:rPr>
              <a:t>Створення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вигоди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3265" y="461899"/>
            <a:ext cx="41275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Ключові</a:t>
            </a:r>
            <a:r>
              <a:rPr spc="-65" dirty="0"/>
              <a:t> </a:t>
            </a:r>
            <a:r>
              <a:rPr spc="-5" dirty="0"/>
              <a:t>метрики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26489"/>
            <a:ext cx="8986520" cy="41421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Calibri"/>
                <a:cs typeface="Calibri"/>
              </a:rPr>
              <a:t>Все,</a:t>
            </a:r>
            <a:r>
              <a:rPr sz="3000" spc="-20" dirty="0">
                <a:latin typeface="Calibri"/>
                <a:cs typeface="Calibri"/>
              </a:rPr>
              <a:t> що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роблять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люди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в</a:t>
            </a:r>
            <a:r>
              <a:rPr sz="3000" spc="-5" dirty="0">
                <a:latin typeface="Calibri"/>
                <a:cs typeface="Calibri"/>
              </a:rPr>
              <a:t> бізнесі,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можна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поділити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latin typeface="Calibri"/>
                <a:cs typeface="Calibri"/>
              </a:rPr>
              <a:t>Дії,</a:t>
            </a:r>
            <a:r>
              <a:rPr sz="3000" spc="-15" dirty="0">
                <a:latin typeface="Calibri"/>
                <a:cs typeface="Calibri"/>
              </a:rPr>
              <a:t> що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заробляють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гроші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latin typeface="Calibri"/>
                <a:cs typeface="Calibri"/>
              </a:rPr>
              <a:t>Дії,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що </a:t>
            </a:r>
            <a:r>
              <a:rPr sz="3000" spc="-5" dirty="0">
                <a:latin typeface="Calibri"/>
                <a:cs typeface="Calibri"/>
              </a:rPr>
              <a:t>НЕ </a:t>
            </a:r>
            <a:r>
              <a:rPr sz="3000" spc="-10" dirty="0">
                <a:latin typeface="Calibri"/>
                <a:cs typeface="Calibri"/>
              </a:rPr>
              <a:t>заробляють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гроші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000" spc="-10" dirty="0">
                <a:latin typeface="Calibri"/>
                <a:cs typeface="Calibri"/>
              </a:rPr>
              <a:t>Ефективність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дій,</a:t>
            </a:r>
            <a:r>
              <a:rPr sz="3000" spc="-15" dirty="0">
                <a:latin typeface="Calibri"/>
                <a:cs typeface="Calibri"/>
              </a:rPr>
              <a:t> що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заробляють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гроші, </a:t>
            </a:r>
            <a:r>
              <a:rPr sz="3000" spc="-10" dirty="0">
                <a:latin typeface="Calibri"/>
                <a:cs typeface="Calibri"/>
              </a:rPr>
              <a:t>можна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оцінити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000" b="1" spc="-5" dirty="0">
                <a:latin typeface="Calibri"/>
                <a:cs typeface="Calibri"/>
              </a:rPr>
              <a:t>Метрики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Розвитку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продукту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Маркетингу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проекту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15" dirty="0">
                <a:latin typeface="Calibri"/>
                <a:cs typeface="Calibri"/>
              </a:rPr>
              <a:t>Продажів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4208" y="461899"/>
            <a:ext cx="73240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Процедура</a:t>
            </a:r>
            <a:r>
              <a:rPr spc="-45" dirty="0"/>
              <a:t> </a:t>
            </a:r>
            <a:r>
              <a:rPr spc="-5" dirty="0"/>
              <a:t>прийняття</a:t>
            </a:r>
            <a:r>
              <a:rPr spc="-40" dirty="0"/>
              <a:t> </a:t>
            </a:r>
            <a:r>
              <a:rPr spc="-5" dirty="0"/>
              <a:t>рішення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300607" y="1686179"/>
          <a:ext cx="9578338" cy="41540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2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2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3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65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В2В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В2С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99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Хто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шукає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рішення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Технічна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посада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Споживач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924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Хто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є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експертом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рішенні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ОВР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Особа,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що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впливає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рішення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Споживач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912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Хто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є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радником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ОВР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Особа,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що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впливає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рішення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Споживач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924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Хто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приймає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рішення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ОПР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Особа,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що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приймає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рішення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Споживач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992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Хто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платить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гроші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Власник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Споживач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80994" y="461899"/>
            <a:ext cx="542734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Створення</a:t>
            </a:r>
            <a:r>
              <a:rPr spc="-80" dirty="0"/>
              <a:t> </a:t>
            </a:r>
            <a:r>
              <a:rPr spc="-15" dirty="0"/>
              <a:t>екосистеми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3495"/>
            <a:ext cx="5278120" cy="452755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9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latin typeface="Calibri"/>
                <a:cs typeface="Calibri"/>
              </a:rPr>
              <a:t>Наш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бізнес-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самодостатній</a:t>
            </a:r>
            <a:endParaRPr sz="3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45"/>
              </a:spcBef>
              <a:buFont typeface="Arial MT"/>
              <a:buChar char="–"/>
              <a:tabLst>
                <a:tab pos="756920" algn="l"/>
              </a:tabLst>
            </a:pPr>
            <a:r>
              <a:rPr sz="2600" dirty="0">
                <a:latin typeface="Calibri"/>
                <a:cs typeface="Calibri"/>
              </a:rPr>
              <a:t>Тільки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ми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впливаємо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на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бізнес</a:t>
            </a:r>
            <a:endParaRPr sz="26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10"/>
              </a:spcBef>
              <a:buFont typeface="Arial MT"/>
              <a:buChar char="–"/>
              <a:tabLst>
                <a:tab pos="756920" algn="l"/>
              </a:tabLst>
            </a:pPr>
            <a:r>
              <a:rPr sz="2600" dirty="0">
                <a:latin typeface="Calibri"/>
                <a:cs typeface="Calibri"/>
              </a:rPr>
              <a:t>Ми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приєднуємо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партнерів</a:t>
            </a:r>
            <a:endParaRPr sz="26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15"/>
              </a:spcBef>
              <a:buFont typeface="Arial MT"/>
              <a:buChar char="–"/>
              <a:tabLst>
                <a:tab pos="756920" algn="l"/>
              </a:tabLst>
            </a:pPr>
            <a:r>
              <a:rPr sz="2600" dirty="0">
                <a:latin typeface="Calibri"/>
                <a:cs typeface="Calibri"/>
              </a:rPr>
              <a:t>Більшість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ризиків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– наша</a:t>
            </a:r>
            <a:endParaRPr sz="26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10"/>
              </a:spcBef>
              <a:buFont typeface="Arial MT"/>
              <a:buChar char="–"/>
              <a:tabLst>
                <a:tab pos="756920" algn="l"/>
              </a:tabLst>
            </a:pPr>
            <a:r>
              <a:rPr sz="2600" spc="-10" dirty="0">
                <a:latin typeface="Calibri"/>
                <a:cs typeface="Calibri"/>
              </a:rPr>
              <a:t>Простору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для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маневру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-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більше</a:t>
            </a:r>
            <a:endParaRPr sz="2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Наш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бізнес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–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додатковий</a:t>
            </a:r>
            <a:endParaRPr sz="3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40"/>
              </a:spcBef>
              <a:buFont typeface="Arial MT"/>
              <a:buChar char="–"/>
              <a:tabLst>
                <a:tab pos="756920" algn="l"/>
              </a:tabLst>
            </a:pPr>
            <a:r>
              <a:rPr sz="2600" dirty="0">
                <a:latin typeface="Calibri"/>
                <a:cs typeface="Calibri"/>
              </a:rPr>
              <a:t>На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нас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впливає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основний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бізнес</a:t>
            </a:r>
            <a:endParaRPr sz="26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15"/>
              </a:spcBef>
              <a:buFont typeface="Arial MT"/>
              <a:buChar char="–"/>
              <a:tabLst>
                <a:tab pos="756920" algn="l"/>
              </a:tabLst>
            </a:pPr>
            <a:r>
              <a:rPr sz="2600" spc="-5" dirty="0">
                <a:latin typeface="Calibri"/>
                <a:cs typeface="Calibri"/>
              </a:rPr>
              <a:t>Приєднують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нас</a:t>
            </a:r>
            <a:endParaRPr sz="26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10"/>
              </a:spcBef>
              <a:buFont typeface="Arial MT"/>
              <a:buChar char="–"/>
              <a:tabLst>
                <a:tab pos="756920" algn="l"/>
              </a:tabLst>
            </a:pPr>
            <a:r>
              <a:rPr sz="2600" dirty="0">
                <a:latin typeface="Calibri"/>
                <a:cs typeface="Calibri"/>
              </a:rPr>
              <a:t>Більшість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ризиків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– </a:t>
            </a:r>
            <a:r>
              <a:rPr sz="2600" spc="-10" dirty="0">
                <a:latin typeface="Calibri"/>
                <a:cs typeface="Calibri"/>
              </a:rPr>
              <a:t>чужа</a:t>
            </a:r>
            <a:endParaRPr sz="26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15"/>
              </a:spcBef>
              <a:buFont typeface="Arial MT"/>
              <a:buChar char="–"/>
              <a:tabLst>
                <a:tab pos="756920" algn="l"/>
              </a:tabLst>
            </a:pPr>
            <a:r>
              <a:rPr sz="2600" spc="-10" dirty="0">
                <a:latin typeface="Calibri"/>
                <a:cs typeface="Calibri"/>
              </a:rPr>
              <a:t>Простору </a:t>
            </a:r>
            <a:r>
              <a:rPr sz="2600" spc="-5" dirty="0">
                <a:latin typeface="Calibri"/>
                <a:cs typeface="Calibri"/>
              </a:rPr>
              <a:t>для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маневру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-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менше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5832" y="461899"/>
            <a:ext cx="572516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Планування</a:t>
            </a:r>
            <a:r>
              <a:rPr spc="-30" dirty="0"/>
              <a:t> </a:t>
            </a:r>
            <a:r>
              <a:rPr spc="-5" dirty="0"/>
              <a:t>перспектив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3693795" cy="236664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latin typeface="Calibri"/>
                <a:cs typeface="Calibri"/>
              </a:rPr>
              <a:t>Додаткові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товари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latin typeface="Calibri"/>
                <a:cs typeface="Calibri"/>
              </a:rPr>
              <a:t>Додаткові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сервіси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Витратні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матеріали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Запчастини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02329" y="461899"/>
            <a:ext cx="53886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 err="1"/>
              <a:t>Стилі</a:t>
            </a:r>
            <a:r>
              <a:rPr spc="-15" dirty="0"/>
              <a:t> </a:t>
            </a:r>
            <a:r>
              <a:rPr lang="uk-UA" spc="-5" dirty="0"/>
              <a:t>б</a:t>
            </a:r>
            <a:r>
              <a:rPr spc="-5" dirty="0" err="1"/>
              <a:t>ізнес</a:t>
            </a:r>
            <a:r>
              <a:rPr spc="-15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35" dirty="0"/>
              <a:t>моделей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5511800" cy="178117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Орієнтація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клієнтів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Орієнтація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новації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Орієнтація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інфраструктуру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89526" y="461899"/>
            <a:ext cx="301498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Різні</a:t>
            </a:r>
            <a:r>
              <a:rPr spc="-80" dirty="0"/>
              <a:t> </a:t>
            </a:r>
            <a:r>
              <a:rPr dirty="0"/>
              <a:t>бізнеси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07485"/>
            <a:ext cx="7473315" cy="445770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09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Заправляння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картриджів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до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принтерів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5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25" dirty="0">
                <a:latin typeface="Calibri"/>
                <a:cs typeface="Calibri"/>
              </a:rPr>
              <a:t>Додаткові </a:t>
            </a:r>
            <a:r>
              <a:rPr sz="2800" spc="-15" dirty="0">
                <a:latin typeface="Calibri"/>
                <a:cs typeface="Calibri"/>
              </a:rPr>
              <a:t>товари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4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25" dirty="0">
                <a:latin typeface="Calibri"/>
                <a:cs typeface="Calibri"/>
              </a:rPr>
              <a:t>Додаткові </a:t>
            </a:r>
            <a:r>
              <a:rPr sz="2800" spc="-5" dirty="0">
                <a:latin typeface="Calibri"/>
                <a:cs typeface="Calibri"/>
              </a:rPr>
              <a:t>сервіси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Виробництво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вітрогенераторів</a:t>
            </a:r>
            <a:r>
              <a:rPr sz="3200" spc="4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для </a:t>
            </a:r>
            <a:r>
              <a:rPr sz="3200" spc="-15" dirty="0">
                <a:latin typeface="Calibri"/>
                <a:cs typeface="Calibri"/>
              </a:rPr>
              <a:t>селян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5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25" dirty="0">
                <a:latin typeface="Calibri"/>
                <a:cs typeface="Calibri"/>
              </a:rPr>
              <a:t>Додаткові </a:t>
            </a:r>
            <a:r>
              <a:rPr sz="2800" spc="-15" dirty="0">
                <a:latin typeface="Calibri"/>
                <a:cs typeface="Calibri"/>
              </a:rPr>
              <a:t>товари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25" dirty="0">
                <a:latin typeface="Calibri"/>
                <a:cs typeface="Calibri"/>
              </a:rPr>
              <a:t>Додаткові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сервіси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Катання туристів </a:t>
            </a:r>
            <a:r>
              <a:rPr sz="3200" dirty="0">
                <a:latin typeface="Calibri"/>
                <a:cs typeface="Calibri"/>
              </a:rPr>
              <a:t>в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кареті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 </a:t>
            </a:r>
            <a:r>
              <a:rPr sz="3200" spc="-10" dirty="0">
                <a:latin typeface="Calibri"/>
                <a:cs typeface="Calibri"/>
              </a:rPr>
              <a:t>центру</a:t>
            </a:r>
            <a:r>
              <a:rPr sz="3200" dirty="0">
                <a:latin typeface="Calibri"/>
                <a:cs typeface="Calibri"/>
              </a:rPr>
              <a:t> міста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5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25" dirty="0">
                <a:latin typeface="Calibri"/>
                <a:cs typeface="Calibri"/>
              </a:rPr>
              <a:t>Додаткові </a:t>
            </a:r>
            <a:r>
              <a:rPr sz="2800" spc="-15" dirty="0">
                <a:latin typeface="Calibri"/>
                <a:cs typeface="Calibri"/>
              </a:rPr>
              <a:t>товари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25" dirty="0">
                <a:latin typeface="Calibri"/>
                <a:cs typeface="Calibri"/>
              </a:rPr>
              <a:t>Додаткові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сервіси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9426" y="461899"/>
            <a:ext cx="46120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Домашнє</a:t>
            </a:r>
            <a:r>
              <a:rPr spc="-45" dirty="0"/>
              <a:t> </a:t>
            </a:r>
            <a:r>
              <a:rPr spc="-10" dirty="0"/>
              <a:t>завдання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475633"/>
            <a:ext cx="8223250" cy="4449445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472440">
              <a:lnSpc>
                <a:spcPct val="100000"/>
              </a:lnSpc>
              <a:spcBef>
                <a:spcPts val="625"/>
              </a:spcBef>
            </a:pPr>
            <a:r>
              <a:rPr sz="3900" spc="-55" dirty="0">
                <a:latin typeface="Calibri"/>
                <a:cs typeface="Calibri"/>
                <a:hlinkClick r:id="rId2"/>
              </a:rPr>
              <a:t>www.canvanizer.com</a:t>
            </a:r>
            <a:endParaRPr sz="39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Проблема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Споживачі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Рішення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Структура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доходів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Канали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збуту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Відношення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споживачами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(Get,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Keep, Grow)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Метрики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DA408E-FD25-B47C-FE00-38C5BAE25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76200"/>
            <a:ext cx="10820400" cy="615553"/>
          </a:xfrm>
        </p:spPr>
        <p:txBody>
          <a:bodyPr/>
          <a:lstStyle/>
          <a:p>
            <a:r>
              <a:rPr lang="uk-UA" sz="4000" dirty="0"/>
              <a:t>5.4. Сутність та особливості бізнес-плану стартапу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118F53D-B200-E39C-08B2-A7B656085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768786"/>
            <a:ext cx="9597390" cy="5724644"/>
          </a:xfrm>
        </p:spPr>
        <p:txBody>
          <a:bodyPr/>
          <a:lstStyle/>
          <a:p>
            <a:r>
              <a:rPr lang="uk-UA" sz="3600" dirty="0"/>
              <a:t>Бізнес-план стартап-проекту – </a:t>
            </a:r>
            <a:r>
              <a:rPr lang="uk-UA" sz="2400" dirty="0"/>
              <a:t>це документ, який містить опис ключових характеристик (маркетингових, фінансових, організаційних тощо), які повністю висвітлюють сутність запропонованої ідеї та обґрунтовують доцільність інвестування з метою її реалізації.</a:t>
            </a:r>
          </a:p>
          <a:p>
            <a:r>
              <a:rPr lang="uk-UA" sz="3200" b="1" dirty="0"/>
              <a:t>Структура бізнес-плану</a:t>
            </a:r>
            <a:endParaRPr lang="ru-RU" sz="3200" b="1" dirty="0"/>
          </a:p>
          <a:p>
            <a:r>
              <a:rPr lang="ru-RU" sz="2800" dirty="0"/>
              <a:t>1. Резюме </a:t>
            </a:r>
          </a:p>
          <a:p>
            <a:r>
              <a:rPr lang="ru-RU" sz="2800" dirty="0"/>
              <a:t>2. </a:t>
            </a:r>
            <a:r>
              <a:rPr lang="ru-RU" sz="2800" dirty="0" err="1"/>
              <a:t>Опис</a:t>
            </a:r>
            <a:r>
              <a:rPr lang="ru-RU" sz="2800" dirty="0"/>
              <a:t> проекту </a:t>
            </a:r>
          </a:p>
          <a:p>
            <a:r>
              <a:rPr lang="ru-RU" sz="2800" dirty="0"/>
              <a:t>3. </a:t>
            </a:r>
            <a:r>
              <a:rPr lang="ru-RU" sz="2800" dirty="0" err="1"/>
              <a:t>Опис</a:t>
            </a:r>
            <a:r>
              <a:rPr lang="ru-RU" sz="2800" dirty="0"/>
              <a:t> продукту </a:t>
            </a:r>
          </a:p>
          <a:p>
            <a:r>
              <a:rPr lang="ru-RU" sz="2800" dirty="0"/>
              <a:t>4. </a:t>
            </a:r>
            <a:r>
              <a:rPr lang="ru-RU" sz="2800" dirty="0" err="1"/>
              <a:t>Аналіз</a:t>
            </a:r>
            <a:r>
              <a:rPr lang="ru-RU" sz="2800" dirty="0"/>
              <a:t> </a:t>
            </a:r>
            <a:r>
              <a:rPr lang="ru-RU" sz="2800" dirty="0" err="1"/>
              <a:t>галузі</a:t>
            </a:r>
            <a:r>
              <a:rPr lang="ru-RU" sz="2800" dirty="0"/>
              <a:t>/ринку </a:t>
            </a:r>
          </a:p>
          <a:p>
            <a:r>
              <a:rPr lang="ru-RU" sz="2800" dirty="0"/>
              <a:t>5. План маркетингу,  </a:t>
            </a:r>
            <a:r>
              <a:rPr lang="ru-RU" sz="2800" dirty="0" err="1"/>
              <a:t>збуту</a:t>
            </a:r>
            <a:endParaRPr lang="ru-RU" sz="2800" dirty="0"/>
          </a:p>
          <a:p>
            <a:r>
              <a:rPr lang="ru-RU" sz="2800" dirty="0"/>
              <a:t>6. </a:t>
            </a:r>
            <a:r>
              <a:rPr lang="ru-RU" sz="2800" dirty="0" err="1"/>
              <a:t>Виробничий</a:t>
            </a:r>
            <a:r>
              <a:rPr lang="ru-RU" sz="2800" dirty="0"/>
              <a:t> план </a:t>
            </a:r>
          </a:p>
          <a:p>
            <a:r>
              <a:rPr lang="ru-RU" sz="2800" dirty="0"/>
              <a:t>7. </a:t>
            </a:r>
            <a:r>
              <a:rPr lang="ru-RU" sz="2800" dirty="0" err="1"/>
              <a:t>Організаційний</a:t>
            </a:r>
            <a:r>
              <a:rPr lang="ru-RU" sz="2800" dirty="0"/>
              <a:t> план </a:t>
            </a:r>
          </a:p>
          <a:p>
            <a:r>
              <a:rPr lang="ru-RU" sz="2800" dirty="0"/>
              <a:t>8. </a:t>
            </a:r>
            <a:r>
              <a:rPr lang="ru-RU" sz="2800" dirty="0" err="1"/>
              <a:t>Фінансовий</a:t>
            </a:r>
            <a:r>
              <a:rPr lang="ru-RU" sz="2800" dirty="0"/>
              <a:t> план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7354778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D67ABC-513E-38C5-BD84-20189AEB6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412" y="461899"/>
            <a:ext cx="8647175" cy="677108"/>
          </a:xfrm>
        </p:spPr>
        <p:txBody>
          <a:bodyPr/>
          <a:lstStyle/>
          <a:p>
            <a:r>
              <a:rPr lang="uk-UA" dirty="0"/>
              <a:t>5.6 Фінансування стартапу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AFCA608-8F21-242D-A62D-F3FC4F4DF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00607" y="1686178"/>
            <a:ext cx="9597390" cy="4028821"/>
          </a:xfrm>
        </p:spPr>
        <p:txBody>
          <a:bodyPr/>
          <a:lstStyle/>
          <a:p>
            <a:r>
              <a:rPr lang="uk-UA" sz="3200" b="1" dirty="0"/>
              <a:t>Основними етапами формування економічного прототипу стартапу вважають</a:t>
            </a:r>
            <a:r>
              <a:rPr lang="uk-UA" sz="3200" dirty="0"/>
              <a:t>: </a:t>
            </a:r>
          </a:p>
          <a:p>
            <a:r>
              <a:rPr lang="uk-UA" sz="3200" dirty="0"/>
              <a:t>– визначення витрат; </a:t>
            </a:r>
          </a:p>
          <a:p>
            <a:r>
              <a:rPr lang="uk-UA" sz="3200" dirty="0"/>
              <a:t>– аналіз і структуризація доходів, оцінювання операційного прибутку, включення додаткових змінних: амортизації, податків і відсотків; </a:t>
            </a:r>
          </a:p>
          <a:p>
            <a:r>
              <a:rPr lang="uk-UA" sz="3200" dirty="0"/>
              <a:t>– економічне обґрунтування</a:t>
            </a:r>
          </a:p>
        </p:txBody>
      </p:sp>
    </p:spTree>
    <p:extLst>
      <p:ext uri="{BB962C8B-B14F-4D97-AF65-F5344CB8AC3E}">
        <p14:creationId xmlns:p14="http://schemas.microsoft.com/office/powerpoint/2010/main" val="16306607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07793" y="461900"/>
            <a:ext cx="79756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pc="-35" dirty="0"/>
              <a:t>Метод</a:t>
            </a:r>
            <a:r>
              <a:rPr spc="-25" dirty="0"/>
              <a:t> </a:t>
            </a:r>
            <a:r>
              <a:rPr dirty="0"/>
              <a:t>витрат</a:t>
            </a:r>
            <a:r>
              <a:rPr spc="5" dirty="0"/>
              <a:t> </a:t>
            </a:r>
            <a:r>
              <a:rPr spc="-10" dirty="0"/>
              <a:t>(відновлювальний)</a:t>
            </a:r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59940" y="1824355"/>
            <a:ext cx="8007350" cy="331152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 marR="975994">
              <a:lnSpc>
                <a:spcPts val="2110"/>
              </a:lnSpc>
              <a:spcBef>
                <a:spcPts val="605"/>
              </a:spcBef>
            </a:pPr>
            <a:r>
              <a:rPr sz="2200" spc="-5" dirty="0">
                <a:latin typeface="Calibri"/>
                <a:cs typeface="Calibri"/>
              </a:rPr>
              <a:t>Метод,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що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дозволяє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оцінити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реальні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витрати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на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створення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аналогічного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проекту,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виходячи</a:t>
            </a:r>
            <a:r>
              <a:rPr sz="2200" spc="-5" dirty="0">
                <a:latin typeface="Calibri"/>
                <a:cs typeface="Calibri"/>
              </a:rPr>
              <a:t> з: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ts val="2375"/>
              </a:lnSpc>
              <a:spcBef>
                <a:spcPts val="20"/>
              </a:spcBef>
              <a:buFont typeface="Microsoft Sans Serif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latin typeface="Calibri"/>
                <a:cs typeface="Calibri"/>
              </a:rPr>
              <a:t>поточної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ринкової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вартості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фахівців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витрат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за</a:t>
            </a:r>
            <a:r>
              <a:rPr sz="2200" spc="-5" dirty="0">
                <a:latin typeface="Calibri"/>
                <a:cs typeface="Calibri"/>
              </a:rPr>
              <a:t> юридичні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та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10" dirty="0">
                <a:latin typeface="Calibri"/>
                <a:cs typeface="Calibri"/>
              </a:rPr>
              <a:t>офіційні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формальності,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ліцензування,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патентування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тощо.</a:t>
            </a:r>
            <a:endParaRPr sz="220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spcBef>
                <a:spcPts val="530"/>
              </a:spcBef>
              <a:buFont typeface="Microsoft Sans Serif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latin typeface="Calibri"/>
                <a:cs typeface="Calibri"/>
              </a:rPr>
              <a:t>наявних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на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проекті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активів видатків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на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викуп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частки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інвесторів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попередньої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стадії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фінансування.</a:t>
            </a:r>
            <a:endParaRPr sz="2200">
              <a:latin typeface="Calibri"/>
              <a:cs typeface="Calibri"/>
            </a:endParaRPr>
          </a:p>
          <a:p>
            <a:pPr marL="355600" marR="334645" indent="-343535" algn="just">
              <a:lnSpc>
                <a:spcPct val="80100"/>
              </a:lnSpc>
              <a:spcBef>
                <a:spcPts val="525"/>
              </a:spcBef>
              <a:buFont typeface="Microsoft Sans Serif"/>
              <a:buChar char="•"/>
              <a:tabLst>
                <a:tab pos="356235" algn="l"/>
              </a:tabLst>
            </a:pPr>
            <a:r>
              <a:rPr sz="2200" spc="-5" dirty="0">
                <a:latin typeface="Calibri"/>
                <a:cs typeface="Calibri"/>
              </a:rPr>
              <a:t>витрат на послуги </a:t>
            </a:r>
            <a:r>
              <a:rPr sz="2200" spc="-10" dirty="0">
                <a:latin typeface="Calibri"/>
                <a:cs typeface="Calibri"/>
              </a:rPr>
              <a:t>третіх </a:t>
            </a:r>
            <a:r>
              <a:rPr sz="2200" spc="-5" dirty="0">
                <a:latin typeface="Calibri"/>
                <a:cs typeface="Calibri"/>
              </a:rPr>
              <a:t>осіб, пов'язаних з проектом (замовні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маркетингові дослідження, </a:t>
            </a:r>
            <a:r>
              <a:rPr sz="2200" spc="-15" dirty="0">
                <a:latin typeface="Calibri"/>
                <a:cs typeface="Calibri"/>
              </a:rPr>
              <a:t>підготовка </a:t>
            </a:r>
            <a:r>
              <a:rPr sz="2200" spc="-5" dirty="0">
                <a:latin typeface="Calibri"/>
                <a:cs typeface="Calibri"/>
              </a:rPr>
              <a:t>ТЗ, витрати на </a:t>
            </a:r>
            <a:r>
              <a:rPr sz="2200" spc="-10" dirty="0">
                <a:latin typeface="Calibri"/>
                <a:cs typeface="Calibri"/>
              </a:rPr>
              <a:t>оренду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тощо)</a:t>
            </a:r>
            <a:endParaRPr sz="2200">
              <a:latin typeface="Calibri"/>
              <a:cs typeface="Calibri"/>
            </a:endParaRPr>
          </a:p>
          <a:p>
            <a:pPr marL="355600" marR="862330" indent="-343535" algn="just">
              <a:lnSpc>
                <a:spcPct val="80000"/>
              </a:lnSpc>
              <a:spcBef>
                <a:spcPts val="530"/>
              </a:spcBef>
              <a:buFont typeface="Microsoft Sans Serif"/>
              <a:buChar char="•"/>
              <a:tabLst>
                <a:tab pos="356235" algn="l"/>
              </a:tabLst>
            </a:pPr>
            <a:r>
              <a:rPr sz="2200" spc="-10" dirty="0">
                <a:latin typeface="Calibri"/>
                <a:cs typeface="Calibri"/>
              </a:rPr>
              <a:t>поточних </a:t>
            </a:r>
            <a:r>
              <a:rPr sz="2200" spc="-5" dirty="0">
                <a:latin typeface="Calibri"/>
                <a:cs typeface="Calibri"/>
              </a:rPr>
              <a:t>витрат на </a:t>
            </a:r>
            <a:r>
              <a:rPr sz="2200" spc="-15" dirty="0">
                <a:latin typeface="Calibri"/>
                <a:cs typeface="Calibri"/>
              </a:rPr>
              <a:t>рекламу, </a:t>
            </a:r>
            <a:r>
              <a:rPr sz="2200" spc="-5" dirty="0">
                <a:latin typeface="Calibri"/>
                <a:cs typeface="Calibri"/>
              </a:rPr>
              <a:t>просування, набір </a:t>
            </a:r>
            <a:r>
              <a:rPr sz="2200" spc="-20" dirty="0">
                <a:latin typeface="Calibri"/>
                <a:cs typeface="Calibri"/>
              </a:rPr>
              <a:t>аудиторії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проекту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70426" y="461900"/>
            <a:ext cx="38519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pc="-15" dirty="0"/>
              <a:t>Поточні</a:t>
            </a:r>
            <a:r>
              <a:rPr spc="-65" dirty="0"/>
              <a:t> </a:t>
            </a:r>
            <a:r>
              <a:rPr dirty="0"/>
              <a:t>витрати</a:t>
            </a:r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150652"/>
              </p:ext>
            </p:extLst>
          </p:nvPr>
        </p:nvGraphicFramePr>
        <p:xfrm>
          <a:off x="1752599" y="1593850"/>
          <a:ext cx="8514081" cy="42529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40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3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954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 err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Стат</a:t>
                      </a:r>
                      <a:r>
                        <a:rPr lang="uk-UA"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ті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uk-UA"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ви</a:t>
                      </a:r>
                      <a:r>
                        <a:rPr sz="1800" b="1" spc="-5" dirty="0" err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атрат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542">
                <a:tc>
                  <a:txBody>
                    <a:bodyPr/>
                    <a:lstStyle/>
                    <a:p>
                      <a:pPr marL="0" indent="36000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800" spc="-5" dirty="0" err="1">
                          <a:latin typeface="Calibri"/>
                          <a:cs typeface="Calibri"/>
                        </a:rPr>
                        <a:t>Зар</a:t>
                      </a:r>
                      <a:r>
                        <a:rPr lang="uk-UA" sz="1800" spc="-5" dirty="0">
                          <a:latin typeface="Calibri"/>
                          <a:cs typeface="Calibri"/>
                        </a:rPr>
                        <a:t>обітна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плата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(ЗП)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414">
                <a:tc>
                  <a:txBody>
                    <a:bodyPr/>
                    <a:lstStyle/>
                    <a:p>
                      <a:pPr marL="0" indent="36000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uk-UA" sz="1800" spc="-5" dirty="0">
                          <a:latin typeface="Calibri"/>
                          <a:cs typeface="Calibri"/>
                        </a:rPr>
                        <a:t>Податки та нарахування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(ЗП)</a:t>
                      </a:r>
                      <a:endParaRPr lang="uk-UA" sz="1800" spc="-5" dirty="0">
                        <a:latin typeface="Calibri"/>
                        <a:cs typeface="Calibri"/>
                      </a:endParaRPr>
                    </a:p>
                    <a:p>
                      <a:pPr marL="0" indent="36000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541">
                <a:tc>
                  <a:txBody>
                    <a:bodyPr/>
                    <a:lstStyle/>
                    <a:p>
                      <a:pPr marL="0" indent="36000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uk-UA" sz="18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800" dirty="0" err="1">
                          <a:latin typeface="Calibri"/>
                          <a:cs typeface="Calibri"/>
                        </a:rPr>
                        <a:t>ренда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uk-UA" sz="1800" spc="-5" dirty="0">
                          <a:latin typeface="Calibri"/>
                          <a:cs typeface="Calibri"/>
                        </a:rPr>
                        <a:t>приміщень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542">
                <a:tc>
                  <a:txBody>
                    <a:bodyPr/>
                    <a:lstStyle/>
                    <a:p>
                      <a:pPr marL="0" indent="36000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uk-UA" sz="1800" dirty="0">
                          <a:latin typeface="Calibri"/>
                          <a:cs typeface="Calibri"/>
                        </a:rPr>
                        <a:t> Оренда виробничих засобів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541">
                <a:tc>
                  <a:txBody>
                    <a:bodyPr/>
                    <a:lstStyle/>
                    <a:p>
                      <a:pPr marL="0" indent="36000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uk-UA" sz="1800" spc="-10" dirty="0">
                          <a:latin typeface="Calibri"/>
                          <a:cs typeface="Calibri"/>
                        </a:rPr>
                        <a:t> Дослідження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lang="uk-UA" sz="18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800" spc="-10" dirty="0" err="1">
                          <a:latin typeface="Calibri"/>
                          <a:cs typeface="Calibri"/>
                        </a:rPr>
                        <a:t>зр</a:t>
                      </a:r>
                      <a:r>
                        <a:rPr lang="uk-UA" sz="1800" spc="-10" dirty="0">
                          <a:latin typeface="Calibri"/>
                          <a:cs typeface="Calibri"/>
                        </a:rPr>
                        <a:t>об</a:t>
                      </a:r>
                      <a:r>
                        <a:rPr sz="1800" spc="-10" dirty="0" err="1">
                          <a:latin typeface="Calibri"/>
                          <a:cs typeface="Calibri"/>
                        </a:rPr>
                        <a:t>ка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888">
                <a:tc>
                  <a:txBody>
                    <a:bodyPr/>
                    <a:lstStyle/>
                    <a:p>
                      <a:pPr marL="0" indent="36000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Реклама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9542">
                <a:tc>
                  <a:txBody>
                    <a:bodyPr/>
                    <a:lstStyle/>
                    <a:p>
                      <a:pPr marL="0" indent="36000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uk-UA" sz="1800" spc="-5" dirty="0">
                          <a:latin typeface="Calibri"/>
                          <a:cs typeface="Calibri"/>
                        </a:rPr>
                        <a:t>Сировина та матеріали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9541">
                <a:tc>
                  <a:txBody>
                    <a:bodyPr/>
                    <a:lstStyle/>
                    <a:p>
                      <a:pPr marL="0" indent="36000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uk-UA" sz="1800" spc="-10" dirty="0">
                          <a:latin typeface="Calibri"/>
                          <a:cs typeface="Calibri"/>
                        </a:rPr>
                        <a:t>Податки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9478">
                <a:tc>
                  <a:txBody>
                    <a:bodyPr/>
                    <a:lstStyle/>
                    <a:p>
                      <a:pPr marL="0" indent="36000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uk-UA" sz="1800" spc="-5" dirty="0">
                          <a:latin typeface="Calibri"/>
                          <a:cs typeface="Calibri"/>
                        </a:rPr>
                        <a:t>Інші витрати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1741" y="461900"/>
            <a:ext cx="56705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uk-UA" spc="-15" dirty="0"/>
              <a:t>Щ</a:t>
            </a:r>
            <a:r>
              <a:rPr spc="-15" dirty="0"/>
              <a:t>о</a:t>
            </a:r>
            <a:r>
              <a:rPr spc="-25" dirty="0"/>
              <a:t> </a:t>
            </a:r>
            <a:r>
              <a:rPr spc="-10" dirty="0"/>
              <a:t>добре?</a:t>
            </a:r>
            <a:r>
              <a:rPr spc="-35" dirty="0"/>
              <a:t> </a:t>
            </a:r>
            <a:r>
              <a:rPr lang="uk-UA" spc="-15" dirty="0"/>
              <a:t>Щ</a:t>
            </a:r>
            <a:r>
              <a:rPr spc="-15" dirty="0"/>
              <a:t>о</a:t>
            </a:r>
            <a:r>
              <a:rPr spc="-20" dirty="0"/>
              <a:t> </a:t>
            </a:r>
            <a:r>
              <a:rPr dirty="0"/>
              <a:t>погано?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2095983"/>
            <a:ext cx="7510145" cy="3830954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12700">
              <a:spcBef>
                <a:spcPts val="870"/>
              </a:spcBef>
            </a:pPr>
            <a:r>
              <a:rPr sz="3200" b="1" spc="-5" dirty="0">
                <a:latin typeface="Calibri"/>
                <a:cs typeface="Calibri"/>
              </a:rPr>
              <a:t>Добре</a:t>
            </a:r>
            <a:endParaRPr sz="3200">
              <a:latin typeface="Calibri"/>
              <a:cs typeface="Calibri"/>
            </a:endParaRPr>
          </a:p>
          <a:p>
            <a:pPr marL="12700" marR="5080">
              <a:spcBef>
                <a:spcPts val="770"/>
              </a:spcBef>
            </a:pPr>
            <a:r>
              <a:rPr sz="3200" spc="-15" dirty="0">
                <a:latin typeface="Calibri"/>
                <a:cs typeface="Calibri"/>
              </a:rPr>
              <a:t>Дозволяє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оцінити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ефективність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витрачання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коштів командою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стартапу</a:t>
            </a:r>
            <a:endParaRPr sz="3200">
              <a:latin typeface="Calibri"/>
              <a:cs typeface="Calibri"/>
            </a:endParaRPr>
          </a:p>
          <a:p>
            <a:pPr marL="12700">
              <a:spcBef>
                <a:spcPts val="765"/>
              </a:spcBef>
            </a:pPr>
            <a:r>
              <a:rPr sz="3200" b="1" dirty="0">
                <a:latin typeface="Calibri"/>
                <a:cs typeface="Calibri"/>
              </a:rPr>
              <a:t>Погано</a:t>
            </a:r>
            <a:endParaRPr sz="3200">
              <a:latin typeface="Calibri"/>
              <a:cs typeface="Calibri"/>
            </a:endParaRPr>
          </a:p>
          <a:p>
            <a:pPr marL="12700" marR="1007110" algn="just">
              <a:spcBef>
                <a:spcPts val="770"/>
              </a:spcBef>
            </a:pPr>
            <a:r>
              <a:rPr sz="3200" spc="-5" dirty="0">
                <a:latin typeface="Calibri"/>
                <a:cs typeface="Calibri"/>
              </a:rPr>
              <a:t>Не </a:t>
            </a:r>
            <a:r>
              <a:rPr sz="3200" spc="-15" dirty="0">
                <a:latin typeface="Calibri"/>
                <a:cs typeface="Calibri"/>
              </a:rPr>
              <a:t>враховує </a:t>
            </a:r>
            <a:r>
              <a:rPr sz="3200" spc="-5" dirty="0">
                <a:latin typeface="Calibri"/>
                <a:cs typeface="Calibri"/>
              </a:rPr>
              <a:t>вартість </a:t>
            </a:r>
            <a:r>
              <a:rPr sz="3200" spc="-10" dirty="0">
                <a:latin typeface="Calibri"/>
                <a:cs typeface="Calibri"/>
              </a:rPr>
              <a:t>інтелектуальної </a:t>
            </a:r>
            <a:r>
              <a:rPr sz="3200" spc="-5" dirty="0">
                <a:latin typeface="Calibri"/>
                <a:cs typeface="Calibri"/>
              </a:rPr>
              <a:t> власності, оцінку </a:t>
            </a:r>
            <a:r>
              <a:rPr sz="3200" spc="-10" dirty="0">
                <a:latin typeface="Calibri"/>
                <a:cs typeface="Calibri"/>
              </a:rPr>
              <a:t>особистої </a:t>
            </a:r>
            <a:r>
              <a:rPr sz="3200" spc="-5" dirty="0">
                <a:latin typeface="Calibri"/>
                <a:cs typeface="Calibri"/>
              </a:rPr>
              <a:t>ініціативи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стартапера</a:t>
            </a:r>
            <a:r>
              <a:rPr sz="3200" spc="-5" dirty="0">
                <a:latin typeface="Calibri"/>
                <a:cs typeface="Calibri"/>
              </a:rPr>
              <a:t> та </a:t>
            </a:r>
            <a:r>
              <a:rPr sz="3200" dirty="0">
                <a:latin typeface="Calibri"/>
                <a:cs typeface="Calibri"/>
              </a:rPr>
              <a:t>ін.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51199" y="461900"/>
            <a:ext cx="368871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b="1" spc="-35" dirty="0"/>
              <a:t>Метод</a:t>
            </a:r>
            <a:r>
              <a:rPr b="1" spc="-65" dirty="0"/>
              <a:t> </a:t>
            </a:r>
            <a:r>
              <a:rPr b="1" spc="-5" dirty="0"/>
              <a:t>Беркуса</a:t>
            </a:r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59940" y="1544777"/>
            <a:ext cx="8065770" cy="421767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675"/>
              </a:spcBef>
            </a:pPr>
            <a:r>
              <a:rPr sz="2500" spc="-15" dirty="0">
                <a:latin typeface="Calibri"/>
                <a:cs typeface="Calibri"/>
              </a:rPr>
              <a:t>Облік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 err="1">
                <a:latin typeface="Calibri"/>
                <a:cs typeface="Calibri"/>
              </a:rPr>
              <a:t>потенціалу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 err="1">
                <a:latin typeface="Calibri"/>
                <a:cs typeface="Calibri"/>
              </a:rPr>
              <a:t>стартап</a:t>
            </a:r>
            <a:r>
              <a:rPr lang="uk-UA" sz="2500" spc="-5" dirty="0">
                <a:latin typeface="Calibri"/>
                <a:cs typeface="Calibri"/>
              </a:rPr>
              <a:t>у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з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допомогою</a:t>
            </a:r>
            <a:r>
              <a:rPr sz="2500" spc="-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деяких</a:t>
            </a:r>
            <a:r>
              <a:rPr sz="2500" spc="3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емпіричних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коефіцієнтів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до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відновлювального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способу.</a:t>
            </a:r>
            <a:endParaRPr sz="2500" dirty="0">
              <a:latin typeface="Calibri"/>
              <a:cs typeface="Calibri"/>
            </a:endParaRPr>
          </a:p>
          <a:p>
            <a:pPr marL="355600" indent="-343535">
              <a:spcBef>
                <a:spcPts val="25"/>
              </a:spcBef>
              <a:buFont typeface="Microsoft Sans Serif"/>
              <a:buChar char="•"/>
              <a:tabLst>
                <a:tab pos="355600" algn="l"/>
                <a:tab pos="356235" algn="l"/>
              </a:tabLst>
            </a:pPr>
            <a:r>
              <a:rPr sz="2500" spc="-10" dirty="0">
                <a:latin typeface="Calibri"/>
                <a:cs typeface="Calibri"/>
              </a:rPr>
              <a:t>Надбавка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за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привабливу</a:t>
            </a:r>
            <a:r>
              <a:rPr sz="2500" spc="4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ідею</a:t>
            </a:r>
            <a:r>
              <a:rPr sz="2500" spc="-5" dirty="0">
                <a:latin typeface="Calibri"/>
                <a:cs typeface="Calibri"/>
              </a:rPr>
              <a:t> –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20%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–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40%</a:t>
            </a:r>
            <a:endParaRPr sz="2500" dirty="0">
              <a:latin typeface="Calibri"/>
              <a:cs typeface="Calibri"/>
            </a:endParaRPr>
          </a:p>
          <a:p>
            <a:pPr marL="355600" marR="540385" indent="-343535">
              <a:lnSpc>
                <a:spcPts val="2400"/>
              </a:lnSpc>
              <a:spcBef>
                <a:spcPts val="580"/>
              </a:spcBef>
              <a:buFont typeface="Microsoft Sans Serif"/>
              <a:buChar char="•"/>
              <a:tabLst>
                <a:tab pos="355600" algn="l"/>
                <a:tab pos="356235" algn="l"/>
              </a:tabLst>
            </a:pPr>
            <a:r>
              <a:rPr sz="2500" spc="-15" dirty="0">
                <a:latin typeface="Calibri"/>
                <a:cs typeface="Calibri"/>
              </a:rPr>
              <a:t>Надбавка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за грамотний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та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професійний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менеджмент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проекту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-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20%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-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80%</a:t>
            </a:r>
            <a:endParaRPr sz="2500" dirty="0">
              <a:latin typeface="Calibri"/>
              <a:cs typeface="Calibri"/>
            </a:endParaRPr>
          </a:p>
          <a:p>
            <a:pPr marL="355600" marR="653415" indent="-343535">
              <a:lnSpc>
                <a:spcPts val="2400"/>
              </a:lnSpc>
              <a:spcBef>
                <a:spcPts val="600"/>
              </a:spcBef>
              <a:buFont typeface="Microsoft Sans Serif"/>
              <a:buChar char="•"/>
              <a:tabLst>
                <a:tab pos="355600" algn="l"/>
                <a:tab pos="356235" algn="l"/>
              </a:tabLst>
            </a:pPr>
            <a:r>
              <a:rPr sz="2500" spc="-5" dirty="0">
                <a:latin typeface="Calibri"/>
                <a:cs typeface="Calibri"/>
              </a:rPr>
              <a:t>Професійна</a:t>
            </a:r>
            <a:r>
              <a:rPr sz="2500" spc="3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рада</a:t>
            </a:r>
            <a:r>
              <a:rPr sz="2500" spc="3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директорів,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висококваліфікований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ментор</a:t>
            </a:r>
            <a:r>
              <a:rPr sz="2500" spc="-2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проекту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-</a:t>
            </a:r>
            <a:r>
              <a:rPr sz="2500" spc="-10" dirty="0">
                <a:latin typeface="Calibri"/>
                <a:cs typeface="Calibri"/>
              </a:rPr>
              <a:t> 10%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-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40%</a:t>
            </a:r>
            <a:endParaRPr sz="2500" dirty="0">
              <a:latin typeface="Calibri"/>
              <a:cs typeface="Calibri"/>
            </a:endParaRPr>
          </a:p>
          <a:p>
            <a:pPr marL="355600" indent="-343535">
              <a:lnSpc>
                <a:spcPts val="2700"/>
              </a:lnSpc>
              <a:spcBef>
                <a:spcPts val="20"/>
              </a:spcBef>
              <a:buFont typeface="Microsoft Sans Serif"/>
              <a:buChar char="•"/>
              <a:tabLst>
                <a:tab pos="355600" algn="l"/>
                <a:tab pos="356235" algn="l"/>
              </a:tabLst>
            </a:pPr>
            <a:r>
              <a:rPr sz="2500" spc="-15" dirty="0">
                <a:latin typeface="Calibri"/>
                <a:cs typeface="Calibri"/>
              </a:rPr>
              <a:t>Надбавка</a:t>
            </a:r>
            <a:r>
              <a:rPr sz="2500" spc="3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за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унікальність</a:t>
            </a:r>
            <a:r>
              <a:rPr sz="2500" spc="45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ринкової</a:t>
            </a:r>
            <a:r>
              <a:rPr sz="2500" spc="3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позиції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(участь</a:t>
            </a:r>
            <a:endParaRPr sz="2500" dirty="0">
              <a:latin typeface="Calibri"/>
              <a:cs typeface="Calibri"/>
            </a:endParaRPr>
          </a:p>
          <a:p>
            <a:pPr marL="355600" marR="352425">
              <a:lnSpc>
                <a:spcPts val="2400"/>
              </a:lnSpc>
              <a:spcBef>
                <a:spcPts val="284"/>
              </a:spcBef>
            </a:pPr>
            <a:r>
              <a:rPr sz="2500" spc="-15" dirty="0">
                <a:latin typeface="Calibri"/>
                <a:cs typeface="Calibri"/>
              </a:rPr>
              <a:t>держструктур,</a:t>
            </a:r>
            <a:r>
              <a:rPr sz="2500" spc="4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великий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стратегічний</a:t>
            </a:r>
            <a:r>
              <a:rPr sz="2500" spc="2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партнер,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високий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поріг </a:t>
            </a:r>
            <a:r>
              <a:rPr sz="2500" spc="-35" dirty="0">
                <a:latin typeface="Calibri"/>
                <a:cs typeface="Calibri"/>
              </a:rPr>
              <a:t>входу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на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ринок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конкурентів</a:t>
            </a:r>
            <a:r>
              <a:rPr sz="2500" spc="5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і </a:t>
            </a:r>
            <a:r>
              <a:rPr sz="2500" spc="-55" dirty="0">
                <a:latin typeface="Calibri"/>
                <a:cs typeface="Calibri"/>
              </a:rPr>
              <a:t>т.</a:t>
            </a:r>
            <a:r>
              <a:rPr sz="2500" spc="-5" dirty="0">
                <a:latin typeface="Calibri"/>
                <a:cs typeface="Calibri"/>
              </a:rPr>
              <a:t> д.)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-</a:t>
            </a:r>
            <a:r>
              <a:rPr sz="2500" spc="-10" dirty="0">
                <a:latin typeface="Calibri"/>
                <a:cs typeface="Calibri"/>
              </a:rPr>
              <a:t> 10%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-</a:t>
            </a:r>
            <a:r>
              <a:rPr sz="2500" spc="-10" dirty="0">
                <a:latin typeface="Calibri"/>
                <a:cs typeface="Calibri"/>
              </a:rPr>
              <a:t> 20%</a:t>
            </a:r>
            <a:endParaRPr sz="2500" dirty="0">
              <a:latin typeface="Calibri"/>
              <a:cs typeface="Calibri"/>
            </a:endParaRPr>
          </a:p>
          <a:p>
            <a:pPr marL="355600" indent="-343535">
              <a:spcBef>
                <a:spcPts val="20"/>
              </a:spcBef>
              <a:buFont typeface="Microsoft Sans Serif"/>
              <a:buChar char="•"/>
              <a:tabLst>
                <a:tab pos="355600" algn="l"/>
                <a:tab pos="356235" algn="l"/>
              </a:tabLst>
            </a:pPr>
            <a:r>
              <a:rPr sz="2500" spc="-10" dirty="0">
                <a:latin typeface="Calibri"/>
                <a:cs typeface="Calibri"/>
              </a:rPr>
              <a:t>Реалізований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прототип</a:t>
            </a:r>
            <a:r>
              <a:rPr sz="2500" spc="-2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-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20%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-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40%</a:t>
            </a:r>
            <a:endParaRPr sz="2500" dirty="0">
              <a:latin typeface="Calibri"/>
              <a:cs typeface="Calibri"/>
            </a:endParaRPr>
          </a:p>
          <a:p>
            <a:pPr marL="355600" indent="-343535">
              <a:buFont typeface="Microsoft Sans Serif"/>
              <a:buChar char="•"/>
              <a:tabLst>
                <a:tab pos="355600" algn="l"/>
                <a:tab pos="356235" algn="l"/>
              </a:tabLst>
            </a:pPr>
            <a:r>
              <a:rPr sz="2500" spc="-10" dirty="0">
                <a:latin typeface="Calibri"/>
                <a:cs typeface="Calibri"/>
              </a:rPr>
              <a:t>CashFlow</a:t>
            </a:r>
            <a:r>
              <a:rPr sz="2500" spc="-2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- 20%</a:t>
            </a:r>
            <a:r>
              <a:rPr sz="2500" spc="-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-</a:t>
            </a:r>
            <a:r>
              <a:rPr sz="2500" spc="-2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40%</a:t>
            </a:r>
            <a:endParaRPr sz="25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0A1E48-89E5-2E5C-82BF-CB63CDBFF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412" y="461899"/>
            <a:ext cx="8647175" cy="677108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5.2 Структура бізнес-моделі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1923C3F-4048-6C6F-F334-9A2B26A44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00607" y="1686178"/>
            <a:ext cx="9597390" cy="4154984"/>
          </a:xfrm>
        </p:spPr>
        <p:txBody>
          <a:bodyPr/>
          <a:lstStyle/>
          <a:p>
            <a:r>
              <a:rPr lang="uk-UA" dirty="0"/>
              <a:t>- </a:t>
            </a:r>
            <a:r>
              <a:rPr lang="uk-UA" sz="2800" dirty="0"/>
              <a:t>Ключові види діяльності</a:t>
            </a:r>
          </a:p>
          <a:p>
            <a:r>
              <a:rPr lang="uk-UA" sz="2800" dirty="0"/>
              <a:t>- Ключові партнери</a:t>
            </a:r>
          </a:p>
          <a:p>
            <a:r>
              <a:rPr lang="uk-UA" sz="2800" dirty="0"/>
              <a:t>- Ключові ресурси</a:t>
            </a:r>
          </a:p>
          <a:p>
            <a:r>
              <a:rPr lang="uk-UA" sz="2800" dirty="0"/>
              <a:t>- Структура витрат</a:t>
            </a:r>
          </a:p>
          <a:p>
            <a:r>
              <a:rPr lang="uk-UA" sz="2800" dirty="0"/>
              <a:t>- Ціннісна пропозиція</a:t>
            </a:r>
          </a:p>
          <a:p>
            <a:r>
              <a:rPr lang="uk-UA" sz="2800" dirty="0"/>
              <a:t>- Взаємовідносини із споживачами</a:t>
            </a:r>
          </a:p>
          <a:p>
            <a:r>
              <a:rPr lang="uk-UA" sz="2800" dirty="0"/>
              <a:t>- Канали збуту</a:t>
            </a:r>
          </a:p>
          <a:p>
            <a:r>
              <a:rPr lang="uk-UA" sz="2800" dirty="0"/>
              <a:t>- Споживчі сегменти</a:t>
            </a:r>
          </a:p>
          <a:p>
            <a:r>
              <a:rPr lang="uk-UA" sz="2800" dirty="0"/>
              <a:t>- Потоки отриманих доходів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62510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35729" y="461899"/>
            <a:ext cx="43218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latin typeface="Calibri"/>
                <a:cs typeface="Calibri"/>
              </a:rPr>
              <a:t>Цінна</a:t>
            </a:r>
            <a:r>
              <a:rPr b="1" spc="-7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пропозиція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6702425" cy="178117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Сукупність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товарів/послуг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Вирішує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проблеми </a:t>
            </a:r>
            <a:r>
              <a:rPr sz="3200" spc="-5" dirty="0">
                <a:latin typeface="Calibri"/>
                <a:cs typeface="Calibri"/>
              </a:rPr>
              <a:t>споживачів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Має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споживчі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та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ринкові </a:t>
            </a:r>
            <a:r>
              <a:rPr sz="3200" spc="-5" dirty="0">
                <a:latin typeface="Calibri"/>
                <a:cs typeface="Calibri"/>
              </a:rPr>
              <a:t>властивості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88423" y="5404103"/>
            <a:ext cx="2093976" cy="117957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79180" y="2921507"/>
            <a:ext cx="2977905" cy="188366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8382" y="461899"/>
            <a:ext cx="45535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Споживчі</a:t>
            </a:r>
            <a:r>
              <a:rPr spc="-70" dirty="0"/>
              <a:t> </a:t>
            </a:r>
            <a:r>
              <a:rPr spc="-10" dirty="0"/>
              <a:t>сегменти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5760720" cy="4123054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Масовий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ринок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Нішевий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ринок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Дрібна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сегментація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Багатопрофільне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підприємство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Багатосторонні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платформи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4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В2В,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В2С,</a:t>
            </a:r>
            <a:r>
              <a:rPr sz="3200" spc="-10" dirty="0">
                <a:latin typeface="Calibri"/>
                <a:cs typeface="Calibri"/>
              </a:rPr>
              <a:t> В2G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57943" y="5526023"/>
            <a:ext cx="2124455" cy="120091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83752" y="3054095"/>
            <a:ext cx="2898648" cy="18714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6226" y="461899"/>
            <a:ext cx="104978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latin typeface="Calibri"/>
                <a:cs typeface="Calibri"/>
              </a:rPr>
              <a:t>Ціннісна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пропозиція</a:t>
            </a:r>
            <a:r>
              <a:rPr b="1" spc="-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та</a:t>
            </a:r>
            <a:r>
              <a:rPr b="1" spc="-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споживчий</a:t>
            </a:r>
            <a:r>
              <a:rPr b="1" spc="-2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сегмент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848" y="1760218"/>
            <a:ext cx="10814304" cy="49880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42997" y="461899"/>
            <a:ext cx="69049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Якби</a:t>
            </a:r>
            <a:r>
              <a:rPr spc="-25" dirty="0"/>
              <a:t> </a:t>
            </a:r>
            <a:r>
              <a:rPr dirty="0"/>
              <a:t>я</a:t>
            </a:r>
            <a:r>
              <a:rPr spc="-20" dirty="0"/>
              <a:t> </a:t>
            </a:r>
            <a:r>
              <a:rPr spc="-5" dirty="0"/>
              <a:t>слухав</a:t>
            </a:r>
            <a:r>
              <a:rPr spc="-20" dirty="0"/>
              <a:t> </a:t>
            </a:r>
            <a:r>
              <a:rPr dirty="0"/>
              <a:t>своїх</a:t>
            </a:r>
            <a:r>
              <a:rPr spc="-20" dirty="0"/>
              <a:t> </a:t>
            </a:r>
            <a:r>
              <a:rPr dirty="0"/>
              <a:t>клієнтів…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607946"/>
            <a:ext cx="10816590" cy="158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46379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"Якби я слухав своїх клієнтів, мені </a:t>
            </a:r>
            <a:r>
              <a:rPr sz="3200" spc="-5" dirty="0">
                <a:latin typeface="Calibri"/>
                <a:cs typeface="Calibri"/>
              </a:rPr>
              <a:t>би </a:t>
            </a:r>
            <a:r>
              <a:rPr sz="3200" spc="-15" dirty="0">
                <a:latin typeface="Calibri"/>
                <a:cs typeface="Calibri"/>
              </a:rPr>
              <a:t>довелося </a:t>
            </a:r>
            <a:r>
              <a:rPr sz="3200" spc="-5" dirty="0">
                <a:latin typeface="Calibri"/>
                <a:cs typeface="Calibri"/>
              </a:rPr>
              <a:t>дати </a:t>
            </a:r>
            <a:r>
              <a:rPr sz="3200" dirty="0">
                <a:latin typeface="Calibri"/>
                <a:cs typeface="Calibri"/>
              </a:rPr>
              <a:t>їм </a:t>
            </a:r>
            <a:r>
              <a:rPr sz="3200" spc="-5" dirty="0">
                <a:latin typeface="Calibri"/>
                <a:cs typeface="Calibri"/>
              </a:rPr>
              <a:t>більш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швидкого коня"</a:t>
            </a:r>
            <a:endParaRPr sz="3200">
              <a:latin typeface="Calibri"/>
              <a:cs typeface="Calibri"/>
            </a:endParaRPr>
          </a:p>
          <a:p>
            <a:pPr marL="8919845">
              <a:lnSpc>
                <a:spcPct val="100000"/>
              </a:lnSpc>
              <a:spcBef>
                <a:spcPts val="765"/>
              </a:spcBef>
            </a:pPr>
            <a:r>
              <a:rPr sz="3200" spc="-65" dirty="0">
                <a:latin typeface="Calibri"/>
                <a:cs typeface="Calibri"/>
              </a:rPr>
              <a:t>Генрі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Форд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11195" y="3297935"/>
            <a:ext cx="4884420" cy="33162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3514" y="461899"/>
            <a:ext cx="32073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latin typeface="Calibri"/>
                <a:cs typeface="Calibri"/>
              </a:rPr>
              <a:t>Канали</a:t>
            </a:r>
            <a:r>
              <a:rPr b="1" spc="-6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збуту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1020"/>
            <a:ext cx="8726805" cy="449072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spc="-60" dirty="0">
                <a:latin typeface="Calibri"/>
                <a:cs typeface="Calibri"/>
              </a:rPr>
              <a:t>Головне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питання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-5" dirty="0">
                <a:latin typeface="Calibri"/>
                <a:cs typeface="Calibri"/>
              </a:rPr>
              <a:t> ЯК </a:t>
            </a:r>
            <a:r>
              <a:rPr sz="3200" spc="-10" dirty="0">
                <a:latin typeface="Calibri"/>
                <a:cs typeface="Calibri"/>
              </a:rPr>
              <a:t>взаємодіяти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зі </a:t>
            </a:r>
            <a:r>
              <a:rPr sz="3200" spc="-5" dirty="0">
                <a:latin typeface="Calibri"/>
                <a:cs typeface="Calibri"/>
              </a:rPr>
              <a:t>споживачем</a:t>
            </a:r>
            <a:r>
              <a:rPr sz="3200" b="1" spc="-5" dirty="0">
                <a:latin typeface="Calibri"/>
                <a:cs typeface="Calibri"/>
              </a:rPr>
              <a:t>?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b="1" spc="-5" dirty="0">
                <a:latin typeface="Calibri"/>
                <a:cs typeface="Calibri"/>
              </a:rPr>
              <a:t>Канали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збуту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Власні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Партнерські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b="1" spc="-5" dirty="0">
                <a:latin typeface="Calibri"/>
                <a:cs typeface="Calibri"/>
              </a:rPr>
              <a:t>Функції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каналів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збуту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9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5" dirty="0">
                <a:latin typeface="Calibri"/>
                <a:cs typeface="Calibri"/>
              </a:rPr>
              <a:t>Інформаційні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7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20" dirty="0">
                <a:latin typeface="Calibri"/>
                <a:cs typeface="Calibri"/>
              </a:rPr>
              <a:t>Продажі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70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Простпродажні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57943" y="5468111"/>
            <a:ext cx="2124455" cy="120091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1451</TotalTime>
  <Words>1194</Words>
  <Application>Microsoft Office PowerPoint</Application>
  <PresentationFormat>Широкий екран</PresentationFormat>
  <Paragraphs>261</Paragraphs>
  <Slides>37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37</vt:i4>
      </vt:variant>
    </vt:vector>
  </HeadingPairs>
  <TitlesOfParts>
    <vt:vector size="42" baseType="lpstr">
      <vt:lpstr>Arial MT</vt:lpstr>
      <vt:lpstr>Calibri</vt:lpstr>
      <vt:lpstr>Microsoft Sans Serif</vt:lpstr>
      <vt:lpstr>Times New Roman</vt:lpstr>
      <vt:lpstr>Office Theme</vt:lpstr>
      <vt:lpstr>ЗМ 5 Бізнес-модель та бізнес-план стартапу </vt:lpstr>
      <vt:lpstr>5.1 Сутність бізнес-моделі</vt:lpstr>
      <vt:lpstr>Стилі бізнес - моделей</vt:lpstr>
      <vt:lpstr>5.2 Структура бізнес-моделі</vt:lpstr>
      <vt:lpstr>Цінна пропозиція</vt:lpstr>
      <vt:lpstr>Споживчі сегменти</vt:lpstr>
      <vt:lpstr>Ціннісна пропозиція та споживчий сегмент</vt:lpstr>
      <vt:lpstr>Якби я слухав своїх клієнтів…</vt:lpstr>
      <vt:lpstr>Канали збуту</vt:lpstr>
      <vt:lpstr>Взаємовідносини зі споживачами</vt:lpstr>
      <vt:lpstr>Потоки отримання доходу</vt:lpstr>
      <vt:lpstr>Ключові види діяльності</vt:lpstr>
      <vt:lpstr>Ключові ресурси</vt:lpstr>
      <vt:lpstr>Ключові партнери</vt:lpstr>
      <vt:lpstr>Структура собівартості</vt:lpstr>
      <vt:lpstr>Увага!</vt:lpstr>
      <vt:lpstr>Для свого проекту</vt:lpstr>
      <vt:lpstr>5.3 Види бізнес-моделей</vt:lpstr>
      <vt:lpstr>Бізнес - моделі</vt:lpstr>
      <vt:lpstr>Позиціювання продукту стартапу</vt:lpstr>
      <vt:lpstr>Змінити ринок</vt:lpstr>
      <vt:lpstr>Змінити продукт</vt:lpstr>
      <vt:lpstr>Зміна ціни</vt:lpstr>
      <vt:lpstr>Простота підтримки</vt:lpstr>
      <vt:lpstr>Зменьшуємо час прийняття рішення</vt:lpstr>
      <vt:lpstr>Ключові метрики</vt:lpstr>
      <vt:lpstr>Процедура прийняття рішення</vt:lpstr>
      <vt:lpstr>Створення екосистеми</vt:lpstr>
      <vt:lpstr>Планування перспектив</vt:lpstr>
      <vt:lpstr>Різні бізнеси</vt:lpstr>
      <vt:lpstr>Домашнє завдання</vt:lpstr>
      <vt:lpstr>5.4. Сутність та особливості бізнес-плану стартапу</vt:lpstr>
      <vt:lpstr>5.6 Фінансування стартапу</vt:lpstr>
      <vt:lpstr>Метод витрат (відновлювальний)</vt:lpstr>
      <vt:lpstr>Поточні витрати</vt:lpstr>
      <vt:lpstr>Що добре? Що погано?</vt:lpstr>
      <vt:lpstr>Метод Беркуса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Бізнес-модель</dc:title>
  <dc:creator>Strutsynskyi Oleksii</dc:creator>
  <cp:lastModifiedBy>ThinkPad</cp:lastModifiedBy>
  <cp:revision>3</cp:revision>
  <dcterms:created xsi:type="dcterms:W3CDTF">2024-09-02T20:18:28Z</dcterms:created>
  <dcterms:modified xsi:type="dcterms:W3CDTF">2025-09-30T16:25:22Z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2022-04-15T00:00:00Z</vt:filetime>
  </property>
  <property fmtid="{D5CDD505-2E9C-101B-9397-08002B2CF9AE}" pid="3" name="Creator">
    <vt:lpwstr>Microsoft® PowerPoint® для Microsoft 365</vt:lpwstr>
  </property>
  <property fmtid="{D5CDD505-2E9C-101B-9397-08002B2CF9AE}" pid="4" name="LastSaved">
    <vt:filetime>2024-09-02T00:00:00Z</vt:filetime>
  </property>
</Properties>
</file>