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9" r:id="rId3"/>
    <p:sldId id="303" r:id="rId4"/>
    <p:sldId id="290" r:id="rId5"/>
    <p:sldId id="291" r:id="rId6"/>
    <p:sldId id="292" r:id="rId7"/>
    <p:sldId id="293" r:id="rId8"/>
    <p:sldId id="294" r:id="rId9"/>
    <p:sldId id="295" r:id="rId10"/>
    <p:sldId id="296" r:id="rId11"/>
    <p:sldId id="297" r:id="rId12"/>
    <p:sldId id="298" r:id="rId13"/>
    <p:sldId id="299" r:id="rId14"/>
    <p:sldId id="300" r:id="rId15"/>
    <p:sldId id="301" r:id="rId16"/>
    <p:sldId id="308" r:id="rId1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4660"/>
  </p:normalViewPr>
  <p:slideViewPr>
    <p:cSldViewPr snapToGrid="0">
      <p:cViewPr varScale="1">
        <p:scale>
          <a:sx n="67" d="100"/>
          <a:sy n="67" d="100"/>
        </p:scale>
        <p:origin x="6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A2791-AC11-4737-A971-0D465B8DFBAE}" type="datetimeFigureOut">
              <a:rPr lang="hu-HU" smtClean="0"/>
              <a:t>2021. 04. 06.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F8889-F513-4097-A0CA-E9B20D81924E}" type="slidenum">
              <a:rPr lang="hu-HU" smtClean="0"/>
              <a:t>‹№›</a:t>
            </a:fld>
            <a:endParaRPr lang="hu-HU"/>
          </a:p>
        </p:txBody>
      </p:sp>
    </p:spTree>
    <p:extLst>
      <p:ext uri="{BB962C8B-B14F-4D97-AF65-F5344CB8AC3E}">
        <p14:creationId xmlns:p14="http://schemas.microsoft.com/office/powerpoint/2010/main" val="620697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Tree>
    <p:extLst>
      <p:ext uri="{BB962C8B-B14F-4D97-AF65-F5344CB8AC3E}">
        <p14:creationId xmlns:p14="http://schemas.microsoft.com/office/powerpoint/2010/main" val="2716087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2590858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381931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Mintacím szerkesztése</a:t>
            </a:r>
          </a:p>
        </p:txBody>
      </p:sp>
      <p:sp>
        <p:nvSpPr>
          <p:cNvPr id="3" name="Tartalom helye 2"/>
          <p:cNvSpPr>
            <a:spLocks noGrp="1"/>
          </p:cNvSpPr>
          <p:nvPr>
            <p:ph idx="1"/>
          </p:nvPr>
        </p:nvSpPr>
        <p:spPr>
          <a:xfrm>
            <a:off x="838200" y="1480841"/>
            <a:ext cx="10515600" cy="5162719"/>
          </a:xfrm>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Tree>
    <p:extLst>
      <p:ext uri="{BB962C8B-B14F-4D97-AF65-F5344CB8AC3E}">
        <p14:creationId xmlns:p14="http://schemas.microsoft.com/office/powerpoint/2010/main" val="401331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a:xfrm>
            <a:off x="838200" y="6356350"/>
            <a:ext cx="2743200" cy="365125"/>
          </a:xfrm>
          <a:prstGeom prst="rect">
            <a:avLst/>
          </a:prstGeom>
        </p:spPr>
        <p:txBody>
          <a:bodyPr/>
          <a:lstStyle/>
          <a:p>
            <a:fld id="{1B7BA497-DDA1-43A8-80E7-BA9D9BB22D54}" type="datetimeFigureOut">
              <a:rPr lang="hu-HU" smtClean="0"/>
              <a:t>2021. 04. 06.</a:t>
            </a:fld>
            <a:endParaRPr lang="hu-HU"/>
          </a:p>
        </p:txBody>
      </p:sp>
      <p:sp>
        <p:nvSpPr>
          <p:cNvPr id="5" name="Élőláb helye 4"/>
          <p:cNvSpPr>
            <a:spLocks noGrp="1"/>
          </p:cNvSpPr>
          <p:nvPr>
            <p:ph type="ftr" sz="quarter" idx="11"/>
          </p:nvPr>
        </p:nvSpPr>
        <p:spPr>
          <a:xfrm>
            <a:off x="4038600" y="6356350"/>
            <a:ext cx="4114800" cy="365125"/>
          </a:xfrm>
          <a:prstGeom prst="rect">
            <a:avLst/>
          </a:prstGeom>
        </p:spPr>
        <p:txBody>
          <a:bodyPr/>
          <a:lstStyle/>
          <a:p>
            <a:endParaRPr lang="hu-HU"/>
          </a:p>
        </p:txBody>
      </p:sp>
      <p:sp>
        <p:nvSpPr>
          <p:cNvPr id="6" name="Dia számának helye 5"/>
          <p:cNvSpPr>
            <a:spLocks noGrp="1"/>
          </p:cNvSpPr>
          <p:nvPr>
            <p:ph type="sldNum" sz="quarter" idx="12"/>
          </p:nvPr>
        </p:nvSpPr>
        <p:spPr>
          <a:xfrm>
            <a:off x="8610600" y="6356350"/>
            <a:ext cx="2743200" cy="365125"/>
          </a:xfrm>
          <a:prstGeom prst="rect">
            <a:avLst/>
          </a:prstGeom>
        </p:spPr>
        <p:txBody>
          <a:bodyPr/>
          <a:lstStyle/>
          <a:p>
            <a:fld id="{8E30E73D-F95A-4E20-86D8-06EC17AFEB05}" type="slidenum">
              <a:rPr lang="hu-HU" smtClean="0"/>
              <a:t>‹№›</a:t>
            </a:fld>
            <a:endParaRPr lang="hu-HU"/>
          </a:p>
        </p:txBody>
      </p:sp>
    </p:spTree>
    <p:extLst>
      <p:ext uri="{BB962C8B-B14F-4D97-AF65-F5344CB8AC3E}">
        <p14:creationId xmlns:p14="http://schemas.microsoft.com/office/powerpoint/2010/main" val="341964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196244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308019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Tree>
    <p:extLst>
      <p:ext uri="{BB962C8B-B14F-4D97-AF65-F5344CB8AC3E}">
        <p14:creationId xmlns:p14="http://schemas.microsoft.com/office/powerpoint/2010/main" val="419962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a:xfrm>
            <a:off x="838200" y="6356350"/>
            <a:ext cx="2743200" cy="365125"/>
          </a:xfrm>
          <a:prstGeom prst="rect">
            <a:avLst/>
          </a:prstGeom>
        </p:spPr>
        <p:txBody>
          <a:bodyPr/>
          <a:lstStyle/>
          <a:p>
            <a:fld id="{1B7BA497-DDA1-43A8-80E7-BA9D9BB22D54}" type="datetimeFigureOut">
              <a:rPr lang="hu-HU" smtClean="0"/>
              <a:t>2021. 04. 06.</a:t>
            </a:fld>
            <a:endParaRPr lang="hu-HU"/>
          </a:p>
        </p:txBody>
      </p:sp>
      <p:sp>
        <p:nvSpPr>
          <p:cNvPr id="3" name="Élőláb helye 2"/>
          <p:cNvSpPr>
            <a:spLocks noGrp="1"/>
          </p:cNvSpPr>
          <p:nvPr>
            <p:ph type="ftr" sz="quarter" idx="11"/>
          </p:nvPr>
        </p:nvSpPr>
        <p:spPr>
          <a:xfrm>
            <a:off x="4038600" y="6356350"/>
            <a:ext cx="4114800" cy="365125"/>
          </a:xfrm>
          <a:prstGeom prst="rect">
            <a:avLst/>
          </a:prstGeom>
        </p:spPr>
        <p:txBody>
          <a:bodyPr/>
          <a:lstStyle/>
          <a:p>
            <a:endParaRPr lang="hu-HU"/>
          </a:p>
        </p:txBody>
      </p:sp>
      <p:sp>
        <p:nvSpPr>
          <p:cNvPr id="4" name="Dia számának helye 3"/>
          <p:cNvSpPr>
            <a:spLocks noGrp="1"/>
          </p:cNvSpPr>
          <p:nvPr>
            <p:ph type="sldNum" sz="quarter" idx="12"/>
          </p:nvPr>
        </p:nvSpPr>
        <p:spPr>
          <a:xfrm>
            <a:off x="8610600" y="6356350"/>
            <a:ext cx="2743200" cy="365125"/>
          </a:xfrm>
          <a:prstGeom prst="rect">
            <a:avLst/>
          </a:prstGeom>
        </p:spPr>
        <p:txBody>
          <a:bodyPr/>
          <a:lstStyle/>
          <a:p>
            <a:fld id="{8E30E73D-F95A-4E20-86D8-06EC17AFEB05}" type="slidenum">
              <a:rPr lang="hu-HU" smtClean="0"/>
              <a:t>‹№›</a:t>
            </a:fld>
            <a:endParaRPr lang="hu-HU"/>
          </a:p>
        </p:txBody>
      </p:sp>
    </p:spTree>
    <p:extLst>
      <p:ext uri="{BB962C8B-B14F-4D97-AF65-F5344CB8AC3E}">
        <p14:creationId xmlns:p14="http://schemas.microsoft.com/office/powerpoint/2010/main" val="676514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Tree>
    <p:extLst>
      <p:ext uri="{BB962C8B-B14F-4D97-AF65-F5344CB8AC3E}">
        <p14:creationId xmlns:p14="http://schemas.microsoft.com/office/powerpoint/2010/main" val="254052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Tree>
    <p:extLst>
      <p:ext uri="{BB962C8B-B14F-4D97-AF65-F5344CB8AC3E}">
        <p14:creationId xmlns:p14="http://schemas.microsoft.com/office/powerpoint/2010/main" val="196275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846849"/>
            <a:ext cx="10515600" cy="513019"/>
          </a:xfrm>
          <a:prstGeom prst="rect">
            <a:avLst/>
          </a:prstGeom>
        </p:spPr>
        <p:txBody>
          <a:bodyPr vert="horz" lIns="91440" tIns="45720" rIns="91440" bIns="45720" rtlCol="0" anchor="ctr">
            <a:normAutofit/>
          </a:bodyPr>
          <a:lstStyle/>
          <a:p>
            <a:r>
              <a:rPr lang="hu-HU" dirty="0"/>
              <a:t>Mintacím szerkesztése</a:t>
            </a:r>
          </a:p>
        </p:txBody>
      </p:sp>
      <p:sp>
        <p:nvSpPr>
          <p:cNvPr id="3" name="Szöveg helye 2"/>
          <p:cNvSpPr>
            <a:spLocks noGrp="1"/>
          </p:cNvSpPr>
          <p:nvPr>
            <p:ph type="body" idx="1"/>
          </p:nvPr>
        </p:nvSpPr>
        <p:spPr>
          <a:xfrm>
            <a:off x="838200" y="1428652"/>
            <a:ext cx="10515600" cy="44037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pic>
        <p:nvPicPr>
          <p:cNvPr id="8" name="Kép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72456" y="6427509"/>
            <a:ext cx="1719544" cy="429886"/>
          </a:xfrm>
          <a:prstGeom prst="rect">
            <a:avLst/>
          </a:prstGeom>
        </p:spPr>
      </p:pic>
      <p:pic>
        <p:nvPicPr>
          <p:cNvPr id="9" name="Kép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65582" y="5901174"/>
            <a:ext cx="1066857" cy="603582"/>
          </a:xfrm>
          <a:prstGeom prst="rect">
            <a:avLst/>
          </a:prstGeom>
        </p:spPr>
      </p:pic>
      <p:pic>
        <p:nvPicPr>
          <p:cNvPr id="10" name="Kép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555333" y="9894"/>
            <a:ext cx="2626051" cy="673725"/>
          </a:xfrm>
          <a:prstGeom prst="rect">
            <a:avLst/>
          </a:prstGeom>
        </p:spPr>
      </p:pic>
      <p:pic>
        <p:nvPicPr>
          <p:cNvPr id="11" name="Kép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986385" y="6168573"/>
            <a:ext cx="1569813" cy="473436"/>
          </a:xfrm>
          <a:prstGeom prst="rect">
            <a:avLst/>
          </a:prstGeom>
        </p:spPr>
      </p:pic>
      <p:pic>
        <p:nvPicPr>
          <p:cNvPr id="12" name="Kép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7365" y="59627"/>
            <a:ext cx="4961605" cy="654368"/>
          </a:xfrm>
          <a:prstGeom prst="rect">
            <a:avLst/>
          </a:prstGeom>
        </p:spPr>
      </p:pic>
      <p:sp>
        <p:nvSpPr>
          <p:cNvPr id="13" name="Szövegdoboz 12"/>
          <p:cNvSpPr txBox="1"/>
          <p:nvPr userDrawn="1"/>
        </p:nvSpPr>
        <p:spPr>
          <a:xfrm>
            <a:off x="393353" y="5901174"/>
            <a:ext cx="6748701" cy="861774"/>
          </a:xfrm>
          <a:prstGeom prst="rect">
            <a:avLst/>
          </a:prstGeom>
          <a:noFill/>
        </p:spPr>
        <p:txBody>
          <a:bodyPr wrap="square" rtlCol="0">
            <a:spAutoFit/>
          </a:bodyPr>
          <a:lstStyle/>
          <a:p>
            <a:pPr algn="l"/>
            <a:r>
              <a:rPr lang="hu-HU" sz="1400" b="1" dirty="0"/>
              <a:t>Project HUSKROAUA/1702/6.1/0075</a:t>
            </a:r>
          </a:p>
          <a:p>
            <a:pPr algn="l"/>
            <a:r>
              <a:rPr lang="hu-HU" sz="1400" b="1" dirty="0" err="1"/>
              <a:t>Cross-Border</a:t>
            </a:r>
            <a:r>
              <a:rPr lang="hu-HU" sz="1400" b="1" baseline="0" dirty="0"/>
              <a:t> Network of </a:t>
            </a:r>
            <a:r>
              <a:rPr lang="hu-HU" sz="1400" b="1" baseline="0" dirty="0" err="1"/>
              <a:t>Energy</a:t>
            </a:r>
            <a:r>
              <a:rPr lang="hu-HU" sz="1400" b="1" baseline="0" dirty="0"/>
              <a:t> </a:t>
            </a:r>
            <a:r>
              <a:rPr lang="hu-HU" sz="1400" b="1" baseline="0" dirty="0" err="1"/>
              <a:t>Sustainable</a:t>
            </a:r>
            <a:r>
              <a:rPr lang="hu-HU" sz="1400" b="1" baseline="0" dirty="0"/>
              <a:t> </a:t>
            </a:r>
            <a:r>
              <a:rPr lang="hu-HU" sz="1400" b="1" baseline="0" dirty="0" err="1"/>
              <a:t>Universities</a:t>
            </a:r>
            <a:endParaRPr lang="hu-HU" sz="1400" b="1" baseline="0" dirty="0"/>
          </a:p>
          <a:p>
            <a:pPr algn="l"/>
            <a:r>
              <a:rPr lang="hu-HU" sz="1400" b="1" baseline="0" dirty="0"/>
              <a:t>(NET4SENERGY)</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800" dirty="0"/>
              <a:t>The EU is </a:t>
            </a:r>
            <a:r>
              <a:rPr lang="hu-HU" sz="800" dirty="0" err="1"/>
              <a:t>not</a:t>
            </a:r>
            <a:r>
              <a:rPr lang="hu-HU" sz="800" dirty="0"/>
              <a:t> </a:t>
            </a:r>
            <a:r>
              <a:rPr lang="hu-HU" sz="800" dirty="0" err="1"/>
              <a:t>responsible</a:t>
            </a:r>
            <a:r>
              <a:rPr lang="hu-HU" sz="800" dirty="0"/>
              <a:t> </a:t>
            </a:r>
            <a:r>
              <a:rPr lang="hu-HU" sz="800" dirty="0" err="1"/>
              <a:t>for</a:t>
            </a:r>
            <a:r>
              <a:rPr lang="hu-HU" sz="800" dirty="0"/>
              <a:t> </a:t>
            </a:r>
            <a:r>
              <a:rPr lang="hu-HU" sz="800" dirty="0" err="1"/>
              <a:t>the</a:t>
            </a:r>
            <a:r>
              <a:rPr lang="hu-HU" sz="800" dirty="0"/>
              <a:t> </a:t>
            </a:r>
            <a:r>
              <a:rPr lang="hu-HU" sz="800" dirty="0" err="1"/>
              <a:t>contents</a:t>
            </a:r>
            <a:r>
              <a:rPr lang="hu-HU" sz="800" dirty="0"/>
              <a:t> of </a:t>
            </a:r>
            <a:r>
              <a:rPr lang="hu-HU" sz="800" dirty="0" err="1"/>
              <a:t>communication</a:t>
            </a:r>
            <a:r>
              <a:rPr lang="hu-HU" sz="800" dirty="0"/>
              <a:t> </a:t>
            </a:r>
            <a:r>
              <a:rPr lang="hu-HU" sz="800" dirty="0" err="1"/>
              <a:t>materials</a:t>
            </a:r>
            <a:r>
              <a:rPr lang="hu-HU" sz="800" dirty="0"/>
              <a:t> </a:t>
            </a:r>
            <a:r>
              <a:rPr lang="hu-HU" sz="800" dirty="0" err="1"/>
              <a:t>prepared</a:t>
            </a:r>
            <a:r>
              <a:rPr lang="hu-HU" sz="800" dirty="0"/>
              <a:t> </a:t>
            </a:r>
            <a:r>
              <a:rPr lang="hu-HU" sz="800" dirty="0" err="1"/>
              <a:t>by</a:t>
            </a:r>
            <a:r>
              <a:rPr lang="hu-HU" sz="800" dirty="0"/>
              <a:t> </a:t>
            </a:r>
            <a:r>
              <a:rPr lang="hu-HU" sz="800" dirty="0" err="1"/>
              <a:t>grant</a:t>
            </a:r>
            <a:r>
              <a:rPr lang="hu-HU" sz="800" dirty="0"/>
              <a:t> </a:t>
            </a:r>
            <a:r>
              <a:rPr lang="hu-HU" sz="800" dirty="0" err="1"/>
              <a:t>beneficiaries</a:t>
            </a:r>
            <a:endParaRPr lang="hu-HU" sz="800" dirty="0"/>
          </a:p>
        </p:txBody>
      </p:sp>
      <p:sp>
        <p:nvSpPr>
          <p:cNvPr id="14" name="Szövegdoboz 13"/>
          <p:cNvSpPr txBox="1"/>
          <p:nvPr userDrawn="1"/>
        </p:nvSpPr>
        <p:spPr>
          <a:xfrm>
            <a:off x="8460259" y="9894"/>
            <a:ext cx="3593759" cy="707886"/>
          </a:xfrm>
          <a:prstGeom prst="rect">
            <a:avLst/>
          </a:prstGeom>
          <a:noFill/>
        </p:spPr>
        <p:txBody>
          <a:bodyPr wrap="square" rtlCol="0">
            <a:spAutoFit/>
          </a:bodyPr>
          <a:lstStyle/>
          <a:p>
            <a:pPr algn="r"/>
            <a:r>
              <a:rPr lang="hu-HU" sz="1000" b="1" dirty="0"/>
              <a:t>Lead </a:t>
            </a:r>
            <a:r>
              <a:rPr lang="hu-HU" sz="1000" b="1" dirty="0" err="1"/>
              <a:t>beneficiary</a:t>
            </a:r>
            <a:r>
              <a:rPr lang="hu-HU" sz="1000" b="1" dirty="0"/>
              <a:t>: </a:t>
            </a:r>
            <a:r>
              <a:rPr lang="hu-HU" sz="1000" b="1" dirty="0" err="1"/>
              <a:t>Ivano-Frankivsk</a:t>
            </a:r>
            <a:r>
              <a:rPr lang="hu-HU" sz="1000" b="1" dirty="0"/>
              <a:t> National </a:t>
            </a:r>
          </a:p>
          <a:p>
            <a:pPr algn="r"/>
            <a:r>
              <a:rPr lang="hu-HU" sz="1000" b="1" dirty="0" err="1"/>
              <a:t>Technical</a:t>
            </a:r>
            <a:r>
              <a:rPr lang="hu-HU" sz="1000" b="1" dirty="0"/>
              <a:t> University of </a:t>
            </a:r>
            <a:r>
              <a:rPr lang="hu-HU" sz="1000" b="1" dirty="0" err="1"/>
              <a:t>Oil</a:t>
            </a:r>
            <a:r>
              <a:rPr lang="hu-HU" sz="1000" b="1" dirty="0"/>
              <a:t> and </a:t>
            </a:r>
            <a:r>
              <a:rPr lang="hu-HU" sz="1000" b="1" dirty="0" err="1"/>
              <a:t>Gas</a:t>
            </a:r>
            <a:endParaRPr lang="hu-HU" sz="1000" b="1" dirty="0"/>
          </a:p>
          <a:p>
            <a:pPr algn="r"/>
            <a:r>
              <a:rPr lang="hu-HU" sz="1000" b="1" dirty="0"/>
              <a:t>Project </a:t>
            </a:r>
            <a:r>
              <a:rPr lang="hu-HU" sz="1000" b="1" dirty="0" err="1"/>
              <a:t>coordinator</a:t>
            </a:r>
            <a:r>
              <a:rPr lang="hu-HU" sz="1000" b="1" dirty="0"/>
              <a:t>: Prof. Maksym</a:t>
            </a:r>
            <a:r>
              <a:rPr lang="hu-HU" sz="1000" b="1" baseline="0" dirty="0"/>
              <a:t> Karpash</a:t>
            </a:r>
          </a:p>
          <a:p>
            <a:pPr algn="r"/>
            <a:r>
              <a:rPr lang="hu-HU" sz="1000" b="1" baseline="0" dirty="0" err="1"/>
              <a:t>mkarpash</a:t>
            </a:r>
            <a:r>
              <a:rPr lang="hu-HU" sz="1000" b="1" baseline="0" dirty="0"/>
              <a:t>@</a:t>
            </a:r>
            <a:r>
              <a:rPr lang="hu-HU" sz="1000" b="1" baseline="0" dirty="0" err="1"/>
              <a:t>nung.edu.ua</a:t>
            </a:r>
            <a:endParaRPr lang="hu-HU" sz="1000" b="1" dirty="0"/>
          </a:p>
        </p:txBody>
      </p:sp>
    </p:spTree>
    <p:extLst>
      <p:ext uri="{BB962C8B-B14F-4D97-AF65-F5344CB8AC3E}">
        <p14:creationId xmlns:p14="http://schemas.microsoft.com/office/powerpoint/2010/main" val="611093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p:txBody>
          <a:bodyPr/>
          <a:lstStyle/>
          <a:p>
            <a:r>
              <a:rPr lang="hu-HU" dirty="0">
                <a:solidFill>
                  <a:srgbClr val="C00000"/>
                </a:solidFill>
              </a:rPr>
              <a:t>Energy Management in Public </a:t>
            </a:r>
            <a:r>
              <a:rPr lang="en-US" dirty="0">
                <a:solidFill>
                  <a:srgbClr val="C00000"/>
                </a:solidFill>
              </a:rPr>
              <a:t>Institutions</a:t>
            </a:r>
            <a:endParaRPr lang="hu-HU" dirty="0">
              <a:solidFill>
                <a:srgbClr val="C00000"/>
              </a:solidFill>
            </a:endParaRPr>
          </a:p>
        </p:txBody>
      </p:sp>
      <p:sp>
        <p:nvSpPr>
          <p:cNvPr id="5" name="Alcím 4"/>
          <p:cNvSpPr>
            <a:spLocks noGrp="1"/>
          </p:cNvSpPr>
          <p:nvPr>
            <p:ph type="subTitle" idx="1"/>
          </p:nvPr>
        </p:nvSpPr>
        <p:spPr/>
        <p:txBody>
          <a:bodyPr/>
          <a:lstStyle/>
          <a:p>
            <a:r>
              <a:rPr lang="hu-HU" dirty="0"/>
              <a:t>Learning material</a:t>
            </a:r>
            <a:endParaRPr lang="en-US" dirty="0"/>
          </a:p>
          <a:p>
            <a:r>
              <a:rPr lang="en-US" sz="3200" dirty="0">
                <a:solidFill>
                  <a:srgbClr val="C00000"/>
                </a:solidFill>
              </a:rPr>
              <a:t>Module 3</a:t>
            </a:r>
            <a:endParaRPr lang="hu-HU" sz="3200" dirty="0"/>
          </a:p>
          <a:p>
            <a:endParaRPr lang="hu-HU" dirty="0"/>
          </a:p>
        </p:txBody>
      </p:sp>
    </p:spTree>
    <p:extLst>
      <p:ext uri="{BB962C8B-B14F-4D97-AF65-F5344CB8AC3E}">
        <p14:creationId xmlns:p14="http://schemas.microsoft.com/office/powerpoint/2010/main" val="1355681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3430032" y="712960"/>
            <a:ext cx="5707179" cy="646331"/>
          </a:xfrm>
          <a:prstGeom prst="rect">
            <a:avLst/>
          </a:prstGeom>
        </p:spPr>
        <p:txBody>
          <a:bodyPr wrap="square">
            <a:spAutoFit/>
          </a:bodyPr>
          <a:lstStyle/>
          <a:p>
            <a:r>
              <a:rPr lang="sk-SK" sz="3600" dirty="0">
                <a:solidFill>
                  <a:srgbClr val="C00000"/>
                </a:solidFill>
              </a:rPr>
              <a:t>Energy management </a:t>
            </a:r>
            <a:r>
              <a:rPr lang="sk-SK" sz="3600" dirty="0" err="1">
                <a:solidFill>
                  <a:srgbClr val="C00000"/>
                </a:solidFill>
              </a:rPr>
              <a:t>systems</a:t>
            </a:r>
            <a:endParaRPr lang="sk-SK" sz="3600" dirty="0">
              <a:solidFill>
                <a:srgbClr val="C00000"/>
              </a:solidFill>
            </a:endParaRPr>
          </a:p>
        </p:txBody>
      </p:sp>
      <p:sp>
        <p:nvSpPr>
          <p:cNvPr id="12" name="BlokTextu 11"/>
          <p:cNvSpPr txBox="1"/>
          <p:nvPr/>
        </p:nvSpPr>
        <p:spPr>
          <a:xfrm>
            <a:off x="187641" y="1460138"/>
            <a:ext cx="11569148" cy="4524315"/>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t>BEMS</a:t>
            </a:r>
            <a:r>
              <a:rPr lang="en-US" dirty="0"/>
              <a:t>, in its most recent form, benefits from advanced development of intelligent/smart technologies and communications, such as wireless technologies. </a:t>
            </a:r>
            <a:endParaRPr lang="sk-SK" dirty="0"/>
          </a:p>
          <a:p>
            <a:pPr marL="285750" indent="-285750" algn="just">
              <a:buFont typeface="Arial" panose="020B0604020202020204" pitchFamily="34" charset="0"/>
              <a:buChar char="•"/>
            </a:pPr>
            <a:endParaRPr lang="sk-SK" dirty="0"/>
          </a:p>
          <a:p>
            <a:pPr marL="285750" indent="-285750" algn="just">
              <a:buFont typeface="Arial" panose="020B0604020202020204" pitchFamily="34" charset="0"/>
              <a:buChar char="•"/>
            </a:pPr>
            <a:r>
              <a:rPr lang="en-US" dirty="0"/>
              <a:t>These technologies empower BEMS to extend its scope, such as </a:t>
            </a:r>
            <a:r>
              <a:rPr lang="en-US" dirty="0" err="1"/>
              <a:t>optimising</a:t>
            </a:r>
            <a:r>
              <a:rPr lang="en-US" dirty="0"/>
              <a:t> energy efficiency through interoperable services and dynamic control of multiple </a:t>
            </a:r>
            <a:r>
              <a:rPr lang="en-US" dirty="0" err="1"/>
              <a:t>equipments</a:t>
            </a:r>
            <a:r>
              <a:rPr lang="en-US" dirty="0"/>
              <a:t> and technological systems.</a:t>
            </a:r>
            <a:endParaRPr lang="sk-SK" dirty="0"/>
          </a:p>
          <a:p>
            <a:pPr algn="just"/>
            <a:r>
              <a:rPr lang="en-US" dirty="0"/>
              <a:t> </a:t>
            </a:r>
            <a:endParaRPr lang="sk-SK" dirty="0"/>
          </a:p>
          <a:p>
            <a:pPr marL="285750" indent="-285750" algn="just">
              <a:buFont typeface="Arial" panose="020B0604020202020204" pitchFamily="34" charset="0"/>
              <a:buChar char="•"/>
            </a:pPr>
            <a:r>
              <a:rPr lang="en-US" dirty="0"/>
              <a:t>Other advanced approaches include communication among sensors, context-aware, user-adaptive, </a:t>
            </a:r>
            <a:r>
              <a:rPr lang="en-US" dirty="0" err="1"/>
              <a:t>prioritisation</a:t>
            </a:r>
            <a:r>
              <a:rPr lang="en-US" dirty="0"/>
              <a:t> of information, etc. (European Commission, 2009). </a:t>
            </a:r>
            <a:endParaRPr lang="sk-SK" dirty="0"/>
          </a:p>
          <a:p>
            <a:pPr marL="285750" indent="-285750" algn="just">
              <a:buFont typeface="Arial" panose="020B0604020202020204" pitchFamily="34" charset="0"/>
              <a:buChar char="•"/>
            </a:pPr>
            <a:endParaRPr lang="sk-SK" dirty="0"/>
          </a:p>
          <a:p>
            <a:pPr marL="285750" indent="-285750" algn="just">
              <a:buFont typeface="Arial" panose="020B0604020202020204" pitchFamily="34" charset="0"/>
              <a:buChar char="•"/>
            </a:pPr>
            <a:r>
              <a:rPr lang="en-US" dirty="0"/>
              <a:t>For example, lighting sensors from a room’s daylight system can send signals of overcast sky to BEMS. </a:t>
            </a:r>
            <a:endParaRPr lang="sk-SK" dirty="0"/>
          </a:p>
          <a:p>
            <a:pPr marL="285750" indent="-285750" algn="just">
              <a:buFont typeface="Arial" panose="020B0604020202020204" pitchFamily="34" charset="0"/>
              <a:buChar char="•"/>
            </a:pPr>
            <a:endParaRPr lang="sk-SK" dirty="0"/>
          </a:p>
          <a:p>
            <a:pPr marL="285750" indent="-285750" algn="just">
              <a:buFont typeface="Arial" panose="020B0604020202020204" pitchFamily="34" charset="0"/>
              <a:buChar char="•"/>
            </a:pPr>
            <a:r>
              <a:rPr lang="en-US" dirty="0"/>
              <a:t>The system then analyses data from motion sensors installed in the room to detect whether the room is in use, in order to decide to whether to automatically switch on supplemental artificial lighting. </a:t>
            </a:r>
            <a:endParaRPr lang="sk-SK" dirty="0"/>
          </a:p>
          <a:p>
            <a:pPr marL="285750" indent="-285750" algn="just">
              <a:buFont typeface="Arial" panose="020B0604020202020204" pitchFamily="34" charset="0"/>
              <a:buChar char="•"/>
            </a:pPr>
            <a:endParaRPr lang="sk-SK" dirty="0"/>
          </a:p>
          <a:p>
            <a:pPr marL="285750" indent="-285750" algn="just">
              <a:buFont typeface="Arial" panose="020B0604020202020204" pitchFamily="34" charset="0"/>
              <a:buChar char="•"/>
            </a:pPr>
            <a:r>
              <a:rPr lang="en-US" dirty="0"/>
              <a:t>Such data are also used to determine whether air-conditioning in that particular room should be turned off or remain to be on.</a:t>
            </a:r>
            <a:endParaRPr lang="sk-SK" dirty="0"/>
          </a:p>
        </p:txBody>
      </p:sp>
    </p:spTree>
    <p:extLst>
      <p:ext uri="{BB962C8B-B14F-4D97-AF65-F5344CB8AC3E}">
        <p14:creationId xmlns:p14="http://schemas.microsoft.com/office/powerpoint/2010/main" val="2689461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3690118" y="754926"/>
            <a:ext cx="5707179" cy="646331"/>
          </a:xfrm>
          <a:prstGeom prst="rect">
            <a:avLst/>
          </a:prstGeom>
        </p:spPr>
        <p:txBody>
          <a:bodyPr wrap="square">
            <a:spAutoFit/>
          </a:bodyPr>
          <a:lstStyle/>
          <a:p>
            <a:r>
              <a:rPr lang="sk-SK" sz="3600" dirty="0">
                <a:solidFill>
                  <a:srgbClr val="C00000"/>
                </a:solidFill>
              </a:rPr>
              <a:t>Energy management </a:t>
            </a:r>
            <a:r>
              <a:rPr lang="sk-SK" sz="3600" dirty="0" err="1">
                <a:solidFill>
                  <a:srgbClr val="C00000"/>
                </a:solidFill>
              </a:rPr>
              <a:t>systems</a:t>
            </a:r>
            <a:endParaRPr lang="sk-SK" sz="3600" dirty="0">
              <a:solidFill>
                <a:srgbClr val="C00000"/>
              </a:solidFill>
            </a:endParaRPr>
          </a:p>
        </p:txBody>
      </p:sp>
      <p:sp>
        <p:nvSpPr>
          <p:cNvPr id="12" name="BlokTextu 11"/>
          <p:cNvSpPr txBox="1"/>
          <p:nvPr/>
        </p:nvSpPr>
        <p:spPr>
          <a:xfrm>
            <a:off x="187641" y="1767093"/>
            <a:ext cx="11569148" cy="2585323"/>
          </a:xfrm>
          <a:prstGeom prst="rect">
            <a:avLst/>
          </a:prstGeom>
          <a:noFill/>
        </p:spPr>
        <p:txBody>
          <a:bodyPr wrap="square" rtlCol="0">
            <a:spAutoFit/>
          </a:bodyPr>
          <a:lstStyle/>
          <a:p>
            <a:pPr marL="285750" indent="-285750" algn="just">
              <a:buFont typeface="Arial" panose="020B0604020202020204" pitchFamily="34" charset="0"/>
              <a:buChar char="•"/>
            </a:pPr>
            <a:r>
              <a:rPr lang="en-US" dirty="0"/>
              <a:t>Building management systems are most commonly implemented in large projects with extensive mechanical, HVAC, and electrical systems. </a:t>
            </a:r>
            <a:endParaRPr lang="sk-SK" dirty="0"/>
          </a:p>
          <a:p>
            <a:pPr marL="285750" indent="-285750" algn="just">
              <a:buFont typeface="Arial" panose="020B0604020202020204" pitchFamily="34" charset="0"/>
              <a:buChar char="•"/>
            </a:pPr>
            <a:endParaRPr lang="sk-SK" dirty="0"/>
          </a:p>
          <a:p>
            <a:pPr marL="285750" indent="-285750" algn="just">
              <a:buFont typeface="Arial" panose="020B0604020202020204" pitchFamily="34" charset="0"/>
              <a:buChar char="•"/>
            </a:pPr>
            <a:r>
              <a:rPr lang="en-US" dirty="0"/>
              <a:t>Systems linked to a Building management systems typically represent 40% of a building's energy usage; if lighting is included, this number approaches to 70%. </a:t>
            </a:r>
            <a:endParaRPr lang="sk-SK" dirty="0"/>
          </a:p>
          <a:p>
            <a:pPr marL="285750" indent="-285750" algn="just">
              <a:buFont typeface="Arial" panose="020B0604020202020204" pitchFamily="34" charset="0"/>
              <a:buChar char="•"/>
            </a:pPr>
            <a:endParaRPr lang="sk-SK" dirty="0"/>
          </a:p>
          <a:p>
            <a:pPr marL="285750" indent="-285750" algn="just">
              <a:buFont typeface="Arial" panose="020B0604020202020204" pitchFamily="34" charset="0"/>
              <a:buChar char="•"/>
            </a:pPr>
            <a:r>
              <a:rPr lang="en-US" dirty="0"/>
              <a:t>Building management systems systems are a critical component to managing energy demand. </a:t>
            </a:r>
            <a:endParaRPr lang="sk-SK" dirty="0"/>
          </a:p>
          <a:p>
            <a:pPr marL="285750" indent="-285750" algn="just">
              <a:buFont typeface="Arial" panose="020B0604020202020204" pitchFamily="34" charset="0"/>
              <a:buChar char="•"/>
            </a:pPr>
            <a:endParaRPr lang="sk-SK" dirty="0"/>
          </a:p>
          <a:p>
            <a:pPr marL="285750" indent="-285750" algn="just">
              <a:buFont typeface="Arial" panose="020B0604020202020204" pitchFamily="34" charset="0"/>
              <a:buChar char="•"/>
            </a:pPr>
            <a:r>
              <a:rPr lang="en-US" dirty="0"/>
              <a:t>Improperly configured BMS systems are believed to account for 20% of building energy usage</a:t>
            </a:r>
            <a:r>
              <a:rPr lang="sk-SK" dirty="0"/>
              <a:t>.</a:t>
            </a:r>
          </a:p>
        </p:txBody>
      </p:sp>
    </p:spTree>
    <p:extLst>
      <p:ext uri="{BB962C8B-B14F-4D97-AF65-F5344CB8AC3E}">
        <p14:creationId xmlns:p14="http://schemas.microsoft.com/office/powerpoint/2010/main" val="2783577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3568198" y="534493"/>
            <a:ext cx="5707179" cy="646331"/>
          </a:xfrm>
          <a:prstGeom prst="rect">
            <a:avLst/>
          </a:prstGeom>
        </p:spPr>
        <p:txBody>
          <a:bodyPr wrap="square">
            <a:spAutoFit/>
          </a:bodyPr>
          <a:lstStyle/>
          <a:p>
            <a:r>
              <a:rPr lang="sk-SK" sz="3600" dirty="0">
                <a:solidFill>
                  <a:srgbClr val="C00000"/>
                </a:solidFill>
              </a:rPr>
              <a:t>Energy management </a:t>
            </a:r>
            <a:r>
              <a:rPr lang="sk-SK" sz="3600" dirty="0" err="1">
                <a:solidFill>
                  <a:srgbClr val="C00000"/>
                </a:solidFill>
              </a:rPr>
              <a:t>systems</a:t>
            </a:r>
            <a:endParaRPr lang="sk-SK" sz="3600" dirty="0">
              <a:solidFill>
                <a:srgbClr val="C00000"/>
              </a:solidFill>
            </a:endParaRPr>
          </a:p>
        </p:txBody>
      </p:sp>
      <p:sp>
        <p:nvSpPr>
          <p:cNvPr id="12" name="BlokTextu 11"/>
          <p:cNvSpPr txBox="1"/>
          <p:nvPr/>
        </p:nvSpPr>
        <p:spPr>
          <a:xfrm>
            <a:off x="354238" y="1337424"/>
            <a:ext cx="11569148"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a:t>ISO 50001:2011 specifies requirements for establishing, implementing, maintaining and improving an energy management system, whose purpose is to enable an organization to follow a systematic approach in achieving continual improvement of energy performance, including energy efficiency, energy use and consumption.</a:t>
            </a:r>
            <a:endParaRPr lang="sk-SK"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ISO 50001:2011 specifies requirements applicable to energy use and consumption, including measurement, documentation and reporting, design and procurement practices for equipment, systems, processes and personnel that contribute to energy performance.</a:t>
            </a:r>
            <a:endParaRPr lang="sk-SK"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ISO 50001:2011 applies to all variables affecting energy performance that can be monitored and influenced by the organization. ISO 50001:2011 does not prescribe specific performance criteria with respect to energy.</a:t>
            </a:r>
            <a:endParaRPr lang="sk-SK"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ISO 50001:2011 has been designed to be used independently, but it can be aligned or integrated with other management systems.</a:t>
            </a:r>
            <a:endParaRPr lang="sk-SK"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ISO 50001:2011 is applicable to any organization wishing to ensure that it conforms to its stated energy policy and wishing to demonstrate this to others, such conformity being confirmed either by means of self-evaluation and self-declaration of conformity, or by certification of the energy management system by an external organization.</a:t>
            </a:r>
            <a:endParaRPr lang="sk-SK"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ISO 50001:2011 also provides, in Annex A, informative guidance on its use.</a:t>
            </a:r>
          </a:p>
        </p:txBody>
      </p:sp>
    </p:spTree>
    <p:extLst>
      <p:ext uri="{BB962C8B-B14F-4D97-AF65-F5344CB8AC3E}">
        <p14:creationId xmlns:p14="http://schemas.microsoft.com/office/powerpoint/2010/main" val="2096888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656148" y="534023"/>
            <a:ext cx="10077914" cy="646331"/>
          </a:xfrm>
          <a:prstGeom prst="rect">
            <a:avLst/>
          </a:prstGeom>
        </p:spPr>
        <p:txBody>
          <a:bodyPr wrap="square">
            <a:spAutoFit/>
          </a:bodyPr>
          <a:lstStyle/>
          <a:p>
            <a:pPr algn="ctr"/>
            <a:r>
              <a:rPr lang="sk-SK" sz="3600" dirty="0" err="1">
                <a:solidFill>
                  <a:srgbClr val="C00000"/>
                </a:solidFill>
              </a:rPr>
              <a:t>Features</a:t>
            </a:r>
            <a:r>
              <a:rPr lang="sk-SK" sz="3600" dirty="0">
                <a:solidFill>
                  <a:srgbClr val="C00000"/>
                </a:solidFill>
              </a:rPr>
              <a:t> of </a:t>
            </a:r>
            <a:r>
              <a:rPr lang="sk-SK" sz="3600" dirty="0" err="1">
                <a:solidFill>
                  <a:srgbClr val="C00000"/>
                </a:solidFill>
              </a:rPr>
              <a:t>energy</a:t>
            </a:r>
            <a:r>
              <a:rPr lang="sk-SK" sz="3600" dirty="0">
                <a:solidFill>
                  <a:srgbClr val="C00000"/>
                </a:solidFill>
              </a:rPr>
              <a:t> management </a:t>
            </a:r>
            <a:r>
              <a:rPr lang="sk-SK" sz="3600" dirty="0" err="1">
                <a:solidFill>
                  <a:srgbClr val="C00000"/>
                </a:solidFill>
              </a:rPr>
              <a:t>system</a:t>
            </a:r>
            <a:r>
              <a:rPr lang="sk-SK" sz="3600" dirty="0">
                <a:solidFill>
                  <a:srgbClr val="C00000"/>
                </a:solidFill>
              </a:rPr>
              <a:t> </a:t>
            </a:r>
            <a:r>
              <a:rPr lang="en-US" sz="3600" dirty="0">
                <a:solidFill>
                  <a:srgbClr val="C00000"/>
                </a:solidFill>
              </a:rPr>
              <a:t>application</a:t>
            </a:r>
            <a:endParaRPr lang="en-US" sz="2000" dirty="0">
              <a:solidFill>
                <a:srgbClr val="C00000"/>
              </a:solidFill>
            </a:endParaRPr>
          </a:p>
        </p:txBody>
      </p:sp>
      <p:sp>
        <p:nvSpPr>
          <p:cNvPr id="12" name="BlokTextu 11"/>
          <p:cNvSpPr txBox="1"/>
          <p:nvPr/>
        </p:nvSpPr>
        <p:spPr>
          <a:xfrm>
            <a:off x="577926" y="1115626"/>
            <a:ext cx="7091932" cy="5262979"/>
          </a:xfrm>
          <a:prstGeom prst="rect">
            <a:avLst/>
          </a:prstGeom>
          <a:noFill/>
        </p:spPr>
        <p:txBody>
          <a:bodyPr wrap="square" rtlCol="0">
            <a:spAutoFit/>
          </a:bodyPr>
          <a:lstStyle/>
          <a:p>
            <a:pPr marL="342900" indent="-342900" algn="just">
              <a:buFont typeface="Arial" panose="020B0604020202020204" pitchFamily="34" charset="0"/>
              <a:buChar char="•"/>
            </a:pPr>
            <a:r>
              <a:rPr lang="en-US" sz="1600" dirty="0"/>
              <a:t>Automated, Manual control</a:t>
            </a:r>
          </a:p>
          <a:p>
            <a:pPr marL="342900" indent="-342900" algn="just">
              <a:buFont typeface="Arial" panose="020B0604020202020204" pitchFamily="34" charset="0"/>
              <a:buChar char="•"/>
            </a:pPr>
            <a:r>
              <a:rPr lang="en-US" sz="1600" dirty="0"/>
              <a:t>Electricity operator control for Maintenance or holiday features</a:t>
            </a:r>
          </a:p>
          <a:p>
            <a:pPr marL="342900" indent="-342900" algn="just">
              <a:buFont typeface="Arial" panose="020B0604020202020204" pitchFamily="34" charset="0"/>
              <a:buChar char="•"/>
            </a:pPr>
            <a:r>
              <a:rPr lang="en-US" sz="1600" dirty="0"/>
              <a:t>Smart plug control</a:t>
            </a:r>
          </a:p>
          <a:p>
            <a:pPr marL="342900" indent="-342900" algn="just">
              <a:buFont typeface="Arial" panose="020B0604020202020204" pitchFamily="34" charset="0"/>
              <a:buChar char="•"/>
            </a:pPr>
            <a:r>
              <a:rPr lang="en-US" sz="1600" dirty="0"/>
              <a:t>Daily, Monthly and yearly metering of Electricity and consumption and generation from renewables.</a:t>
            </a:r>
          </a:p>
          <a:p>
            <a:pPr marL="342900" indent="-342900" algn="just">
              <a:buFont typeface="Arial" panose="020B0604020202020204" pitchFamily="34" charset="0"/>
              <a:buChar char="•"/>
            </a:pPr>
            <a:r>
              <a:rPr lang="en-US" sz="1600" dirty="0"/>
              <a:t>Battery status indicator</a:t>
            </a:r>
          </a:p>
          <a:p>
            <a:pPr marL="342900" indent="-342900" algn="just">
              <a:buFont typeface="Arial" panose="020B0604020202020204" pitchFamily="34" charset="0"/>
              <a:buChar char="•"/>
            </a:pPr>
            <a:r>
              <a:rPr lang="en-US" sz="1600" dirty="0"/>
              <a:t>Auto control for utilizing electricity from grid and home storage</a:t>
            </a:r>
          </a:p>
          <a:p>
            <a:pPr marL="342900" indent="-342900" algn="just">
              <a:buFont typeface="Arial" panose="020B0604020202020204" pitchFamily="34" charset="0"/>
              <a:buChar char="•"/>
            </a:pPr>
            <a:r>
              <a:rPr lang="en-US" sz="1600" dirty="0"/>
              <a:t>Light dimmer control automatic according to sun rays</a:t>
            </a:r>
          </a:p>
          <a:p>
            <a:pPr marL="342900" indent="-342900" algn="just">
              <a:buFont typeface="Arial" panose="020B0604020202020204" pitchFamily="34" charset="0"/>
              <a:buChar char="•"/>
            </a:pPr>
            <a:r>
              <a:rPr lang="en-US" sz="1600" dirty="0"/>
              <a:t>Time schedule control</a:t>
            </a:r>
          </a:p>
          <a:p>
            <a:pPr marL="342900" indent="-342900" algn="just">
              <a:buFont typeface="Arial" panose="020B0604020202020204" pitchFamily="34" charset="0"/>
              <a:buChar char="•"/>
            </a:pPr>
            <a:r>
              <a:rPr lang="en-US" sz="1600" dirty="0"/>
              <a:t>Group switch control</a:t>
            </a:r>
          </a:p>
          <a:p>
            <a:pPr marL="342900" indent="-342900" algn="just">
              <a:buFont typeface="Arial" panose="020B0604020202020204" pitchFamily="34" charset="0"/>
              <a:buChar char="•"/>
            </a:pPr>
            <a:r>
              <a:rPr lang="en-US" sz="1600" dirty="0"/>
              <a:t>World Wide control</a:t>
            </a:r>
          </a:p>
          <a:p>
            <a:pPr marL="342900" indent="-342900" algn="just">
              <a:buFont typeface="Arial" panose="020B0604020202020204" pitchFamily="34" charset="0"/>
              <a:buChar char="•"/>
            </a:pPr>
            <a:r>
              <a:rPr lang="en-US" sz="1600" dirty="0"/>
              <a:t>Control of Electric Energy, Heating Energy, Cooling Energy</a:t>
            </a:r>
          </a:p>
          <a:p>
            <a:pPr marL="342900" indent="-342900" algn="just">
              <a:buFont typeface="Arial" panose="020B0604020202020204" pitchFamily="34" charset="0"/>
              <a:buChar char="•"/>
            </a:pPr>
            <a:r>
              <a:rPr lang="en-US" sz="1600" dirty="0"/>
              <a:t>Two way communication flow ( Sensing temperature and according to that send turning ON/OFF command)</a:t>
            </a:r>
          </a:p>
          <a:p>
            <a:pPr marL="342900" indent="-342900" algn="just">
              <a:buFont typeface="Arial" panose="020B0604020202020204" pitchFamily="34" charset="0"/>
              <a:buChar char="•"/>
            </a:pPr>
            <a:r>
              <a:rPr lang="en-US" sz="1600" dirty="0"/>
              <a:t>Obey the rules of IOE (Internet of Electricity)</a:t>
            </a:r>
          </a:p>
          <a:p>
            <a:pPr marL="342900" indent="-342900" algn="just">
              <a:buFont typeface="Arial" panose="020B0604020202020204" pitchFamily="34" charset="0"/>
              <a:buChar char="•"/>
            </a:pPr>
            <a:r>
              <a:rPr lang="en-US" sz="1600" dirty="0"/>
              <a:t>Smart lock control</a:t>
            </a:r>
          </a:p>
          <a:p>
            <a:pPr marL="342900" indent="-342900" algn="just">
              <a:buFont typeface="Arial" panose="020B0604020202020204" pitchFamily="34" charset="0"/>
              <a:buChar char="•"/>
            </a:pPr>
            <a:r>
              <a:rPr lang="en-US" sz="1600" dirty="0"/>
              <a:t>Block chain security control or transferring data</a:t>
            </a:r>
          </a:p>
          <a:p>
            <a:pPr marL="342900" indent="-342900" algn="just">
              <a:buFont typeface="Arial" panose="020B0604020202020204" pitchFamily="34" charset="0"/>
              <a:buChar char="•"/>
            </a:pPr>
            <a:r>
              <a:rPr lang="en-US" sz="1600" dirty="0"/>
              <a:t>Two way communication between electricity operator and home application</a:t>
            </a:r>
          </a:p>
          <a:p>
            <a:pPr marL="342900" indent="-342900" algn="just">
              <a:buFont typeface="Arial" panose="020B0604020202020204" pitchFamily="34" charset="0"/>
              <a:buChar char="•"/>
            </a:pPr>
            <a:r>
              <a:rPr lang="en-US" sz="1600" dirty="0"/>
              <a:t>Direct communication with smart meter </a:t>
            </a:r>
          </a:p>
          <a:p>
            <a:pPr marL="342900" indent="-342900" algn="just">
              <a:buFont typeface="Arial" panose="020B0604020202020204" pitchFamily="34" charset="0"/>
              <a:buChar char="•"/>
            </a:pPr>
            <a:r>
              <a:rPr lang="en-US" sz="1600" dirty="0"/>
              <a:t>Alarm control in case of emergency (Police, Ambulance and Fire Van)</a:t>
            </a:r>
          </a:p>
          <a:p>
            <a:pPr marL="285750" indent="-285750">
              <a:buFont typeface="Courier New" panose="02070309020205020404" pitchFamily="49" charset="0"/>
              <a:buChar char="o"/>
            </a:pPr>
            <a:endParaRPr lang="sk-SK" sz="1600" dirty="0"/>
          </a:p>
        </p:txBody>
      </p:sp>
      <p:pic>
        <p:nvPicPr>
          <p:cNvPr id="9" name="Picture 4"/>
          <p:cNvPicPr/>
          <p:nvPr/>
        </p:nvPicPr>
        <p:blipFill>
          <a:blip r:embed="rId2" cstate="print">
            <a:extLst>
              <a:ext uri="{28A0092B-C50C-407E-A947-70E740481C1C}">
                <a14:useLocalDpi xmlns:a14="http://schemas.microsoft.com/office/drawing/2010/main" val="0"/>
              </a:ext>
            </a:extLst>
          </a:blip>
          <a:stretch>
            <a:fillRect/>
          </a:stretch>
        </p:blipFill>
        <p:spPr>
          <a:xfrm>
            <a:off x="8667255" y="2214862"/>
            <a:ext cx="2406968" cy="1804988"/>
          </a:xfrm>
          <a:prstGeom prst="rect">
            <a:avLst/>
          </a:prstGeom>
        </p:spPr>
      </p:pic>
      <p:pic>
        <p:nvPicPr>
          <p:cNvPr id="10" name="Picture 5"/>
          <p:cNvPicPr/>
          <p:nvPr/>
        </p:nvPicPr>
        <p:blipFill>
          <a:blip r:embed="rId3" cstate="print">
            <a:extLst>
              <a:ext uri="{28A0092B-C50C-407E-A947-70E740481C1C}">
                <a14:useLocalDpi xmlns:a14="http://schemas.microsoft.com/office/drawing/2010/main" val="0"/>
              </a:ext>
            </a:extLst>
          </a:blip>
          <a:stretch>
            <a:fillRect/>
          </a:stretch>
        </p:blipFill>
        <p:spPr>
          <a:xfrm>
            <a:off x="9531411" y="2778028"/>
            <a:ext cx="678656" cy="678656"/>
          </a:xfrm>
          <a:prstGeom prst="rect">
            <a:avLst/>
          </a:prstGeom>
        </p:spPr>
      </p:pic>
      <p:pic>
        <p:nvPicPr>
          <p:cNvPr id="13" name="Picture 6"/>
          <p:cNvPicPr/>
          <p:nvPr/>
        </p:nvPicPr>
        <p:blipFill>
          <a:blip r:embed="rId4" cstate="print">
            <a:extLst>
              <a:ext uri="{28A0092B-C50C-407E-A947-70E740481C1C}">
                <a14:useLocalDpi xmlns:a14="http://schemas.microsoft.com/office/drawing/2010/main" val="0"/>
              </a:ext>
            </a:extLst>
          </a:blip>
          <a:stretch>
            <a:fillRect/>
          </a:stretch>
        </p:blipFill>
        <p:spPr>
          <a:xfrm>
            <a:off x="10871816" y="3817444"/>
            <a:ext cx="404813" cy="404813"/>
          </a:xfrm>
          <a:prstGeom prst="rect">
            <a:avLst/>
          </a:prstGeom>
        </p:spPr>
      </p:pic>
      <p:pic>
        <p:nvPicPr>
          <p:cNvPr id="14" name="Picture 7"/>
          <p:cNvPicPr/>
          <p:nvPr/>
        </p:nvPicPr>
        <p:blipFill>
          <a:blip r:embed="rId5" cstate="print">
            <a:extLst>
              <a:ext uri="{28A0092B-C50C-407E-A947-70E740481C1C}">
                <a14:useLocalDpi xmlns:a14="http://schemas.microsoft.com/office/drawing/2010/main" val="0"/>
              </a:ext>
            </a:extLst>
          </a:blip>
          <a:stretch>
            <a:fillRect/>
          </a:stretch>
        </p:blipFill>
        <p:spPr>
          <a:xfrm>
            <a:off x="10461765" y="1763310"/>
            <a:ext cx="612458" cy="612458"/>
          </a:xfrm>
          <a:prstGeom prst="rect">
            <a:avLst/>
          </a:prstGeom>
        </p:spPr>
      </p:pic>
      <p:pic>
        <p:nvPicPr>
          <p:cNvPr id="15" name="Picture 8"/>
          <p:cNvPicPr/>
          <p:nvPr/>
        </p:nvPicPr>
        <p:blipFill>
          <a:blip r:embed="rId6" cstate="print">
            <a:extLst>
              <a:ext uri="{28A0092B-C50C-407E-A947-70E740481C1C}">
                <a14:useLocalDpi xmlns:a14="http://schemas.microsoft.com/office/drawing/2010/main" val="0"/>
              </a:ext>
            </a:extLst>
          </a:blip>
          <a:stretch>
            <a:fillRect/>
          </a:stretch>
        </p:blipFill>
        <p:spPr>
          <a:xfrm>
            <a:off x="9590903" y="1884615"/>
            <a:ext cx="593884" cy="481489"/>
          </a:xfrm>
          <a:prstGeom prst="rect">
            <a:avLst/>
          </a:prstGeom>
        </p:spPr>
      </p:pic>
      <p:pic>
        <p:nvPicPr>
          <p:cNvPr id="16" name="Picture 9"/>
          <p:cNvPicPr/>
          <p:nvPr/>
        </p:nvPicPr>
        <p:blipFill>
          <a:blip r:embed="rId7" cstate="print">
            <a:extLst>
              <a:ext uri="{28A0092B-C50C-407E-A947-70E740481C1C}">
                <a14:useLocalDpi xmlns:a14="http://schemas.microsoft.com/office/drawing/2010/main" val="0"/>
              </a:ext>
            </a:extLst>
          </a:blip>
          <a:stretch>
            <a:fillRect/>
          </a:stretch>
        </p:blipFill>
        <p:spPr>
          <a:xfrm>
            <a:off x="8946903" y="2035854"/>
            <a:ext cx="262890" cy="498634"/>
          </a:xfrm>
          <a:prstGeom prst="rect">
            <a:avLst/>
          </a:prstGeom>
        </p:spPr>
      </p:pic>
      <p:pic>
        <p:nvPicPr>
          <p:cNvPr id="17" name="Picture 10"/>
          <p:cNvPicPr/>
          <p:nvPr/>
        </p:nvPicPr>
        <p:blipFill>
          <a:blip r:embed="rId8" cstate="print">
            <a:extLst>
              <a:ext uri="{28A0092B-C50C-407E-A947-70E740481C1C}">
                <a14:useLocalDpi xmlns:a14="http://schemas.microsoft.com/office/drawing/2010/main" val="0"/>
              </a:ext>
            </a:extLst>
          </a:blip>
          <a:stretch>
            <a:fillRect/>
          </a:stretch>
        </p:blipFill>
        <p:spPr>
          <a:xfrm>
            <a:off x="8147785" y="2446299"/>
            <a:ext cx="864870" cy="631508"/>
          </a:xfrm>
          <a:prstGeom prst="rect">
            <a:avLst/>
          </a:prstGeom>
        </p:spPr>
      </p:pic>
      <p:pic>
        <p:nvPicPr>
          <p:cNvPr id="18" name="Picture 11"/>
          <p:cNvPicPr/>
          <p:nvPr/>
        </p:nvPicPr>
        <p:blipFill>
          <a:blip r:embed="rId9" cstate="print">
            <a:extLst>
              <a:ext uri="{28A0092B-C50C-407E-A947-70E740481C1C}">
                <a14:useLocalDpi xmlns:a14="http://schemas.microsoft.com/office/drawing/2010/main" val="0"/>
              </a:ext>
            </a:extLst>
          </a:blip>
          <a:stretch>
            <a:fillRect/>
          </a:stretch>
        </p:blipFill>
        <p:spPr>
          <a:xfrm>
            <a:off x="8281170" y="4247429"/>
            <a:ext cx="383381" cy="383381"/>
          </a:xfrm>
          <a:prstGeom prst="rect">
            <a:avLst/>
          </a:prstGeom>
        </p:spPr>
      </p:pic>
      <p:pic>
        <p:nvPicPr>
          <p:cNvPr id="19" name="Picture 12"/>
          <p:cNvPicPr/>
          <p:nvPr/>
        </p:nvPicPr>
        <p:blipFill>
          <a:blip r:embed="rId10" cstate="print">
            <a:extLst>
              <a:ext uri="{28A0092B-C50C-407E-A947-70E740481C1C}">
                <a14:useLocalDpi xmlns:a14="http://schemas.microsoft.com/office/drawing/2010/main" val="0"/>
              </a:ext>
            </a:extLst>
          </a:blip>
          <a:stretch>
            <a:fillRect/>
          </a:stretch>
        </p:blipFill>
        <p:spPr>
          <a:xfrm>
            <a:off x="9120722" y="4222257"/>
            <a:ext cx="523399" cy="523399"/>
          </a:xfrm>
          <a:prstGeom prst="rect">
            <a:avLst/>
          </a:prstGeom>
        </p:spPr>
      </p:pic>
      <p:pic>
        <p:nvPicPr>
          <p:cNvPr id="20" name="Picture 13"/>
          <p:cNvPicPr/>
          <p:nvPr/>
        </p:nvPicPr>
        <p:blipFill>
          <a:blip r:embed="rId11" cstate="print">
            <a:extLst>
              <a:ext uri="{28A0092B-C50C-407E-A947-70E740481C1C}">
                <a14:useLocalDpi xmlns:a14="http://schemas.microsoft.com/office/drawing/2010/main" val="0"/>
              </a:ext>
            </a:extLst>
          </a:blip>
          <a:stretch>
            <a:fillRect/>
          </a:stretch>
        </p:blipFill>
        <p:spPr>
          <a:xfrm>
            <a:off x="10100292" y="4086287"/>
            <a:ext cx="496729" cy="496729"/>
          </a:xfrm>
          <a:prstGeom prst="rect">
            <a:avLst/>
          </a:prstGeom>
        </p:spPr>
      </p:pic>
      <p:pic>
        <p:nvPicPr>
          <p:cNvPr id="21"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10612" y="2985520"/>
            <a:ext cx="320513" cy="290598"/>
          </a:xfrm>
          <a:prstGeom prst="rect">
            <a:avLst/>
          </a:prstGeom>
        </p:spPr>
      </p:pic>
      <p:pic>
        <p:nvPicPr>
          <p:cNvPr id="22" name="Picture 15"/>
          <p:cNvPicPr/>
          <p:nvPr/>
        </p:nvPicPr>
        <p:blipFill>
          <a:blip r:embed="rId13" cstate="print">
            <a:extLst>
              <a:ext uri="{28A0092B-C50C-407E-A947-70E740481C1C}">
                <a14:useLocalDpi xmlns:a14="http://schemas.microsoft.com/office/drawing/2010/main" val="0"/>
              </a:ext>
            </a:extLst>
          </a:blip>
          <a:stretch>
            <a:fillRect/>
          </a:stretch>
        </p:blipFill>
        <p:spPr>
          <a:xfrm>
            <a:off x="11393825" y="3439778"/>
            <a:ext cx="377666" cy="377666"/>
          </a:xfrm>
          <a:prstGeom prst="rect">
            <a:avLst/>
          </a:prstGeom>
        </p:spPr>
      </p:pic>
      <p:pic>
        <p:nvPicPr>
          <p:cNvPr id="23" name="Picture 16"/>
          <p:cNvPicPr/>
          <p:nvPr/>
        </p:nvPicPr>
        <p:blipFill>
          <a:blip r:embed="rId14" cstate="print">
            <a:extLst>
              <a:ext uri="{28A0092B-C50C-407E-A947-70E740481C1C}">
                <a14:useLocalDpi xmlns:a14="http://schemas.microsoft.com/office/drawing/2010/main" val="0"/>
              </a:ext>
            </a:extLst>
          </a:blip>
          <a:stretch>
            <a:fillRect/>
          </a:stretch>
        </p:blipFill>
        <p:spPr>
          <a:xfrm>
            <a:off x="11393825" y="2748568"/>
            <a:ext cx="442436" cy="442436"/>
          </a:xfrm>
          <a:prstGeom prst="rect">
            <a:avLst/>
          </a:prstGeom>
        </p:spPr>
      </p:pic>
      <p:pic>
        <p:nvPicPr>
          <p:cNvPr id="24" name="Picture 17"/>
          <p:cNvPicPr/>
          <p:nvPr/>
        </p:nvPicPr>
        <p:blipFill>
          <a:blip r:embed="rId15" cstate="print">
            <a:extLst>
              <a:ext uri="{28A0092B-C50C-407E-A947-70E740481C1C}">
                <a14:useLocalDpi xmlns:a14="http://schemas.microsoft.com/office/drawing/2010/main" val="0"/>
              </a:ext>
            </a:extLst>
          </a:blip>
          <a:stretch>
            <a:fillRect/>
          </a:stretch>
        </p:blipFill>
        <p:spPr>
          <a:xfrm>
            <a:off x="10983535" y="2039364"/>
            <a:ext cx="599123" cy="599123"/>
          </a:xfrm>
          <a:prstGeom prst="rect">
            <a:avLst/>
          </a:prstGeom>
        </p:spPr>
      </p:pic>
      <p:pic>
        <p:nvPicPr>
          <p:cNvPr id="25" name="Picture 18"/>
          <p:cNvPicPr/>
          <p:nvPr/>
        </p:nvPicPr>
        <p:blipFill>
          <a:blip r:embed="rId16" cstate="print">
            <a:extLst>
              <a:ext uri="{28A0092B-C50C-407E-A947-70E740481C1C}">
                <a14:useLocalDpi xmlns:a14="http://schemas.microsoft.com/office/drawing/2010/main" val="0"/>
              </a:ext>
            </a:extLst>
          </a:blip>
          <a:stretch>
            <a:fillRect/>
          </a:stretch>
        </p:blipFill>
        <p:spPr>
          <a:xfrm>
            <a:off x="7845640" y="2997331"/>
            <a:ext cx="399574" cy="399574"/>
          </a:xfrm>
          <a:prstGeom prst="rect">
            <a:avLst/>
          </a:prstGeom>
        </p:spPr>
      </p:pic>
      <p:pic>
        <p:nvPicPr>
          <p:cNvPr id="26" name="Picture 19"/>
          <p:cNvPicPr/>
          <p:nvPr/>
        </p:nvPicPr>
        <p:blipFill>
          <a:blip r:embed="rId17" cstate="print">
            <a:extLst>
              <a:ext uri="{28A0092B-C50C-407E-A947-70E740481C1C}">
                <a14:useLocalDpi xmlns:a14="http://schemas.microsoft.com/office/drawing/2010/main" val="0"/>
              </a:ext>
            </a:extLst>
          </a:blip>
          <a:stretch>
            <a:fillRect/>
          </a:stretch>
        </p:blipFill>
        <p:spPr>
          <a:xfrm>
            <a:off x="7809682" y="3628838"/>
            <a:ext cx="471488" cy="471488"/>
          </a:xfrm>
          <a:prstGeom prst="rect">
            <a:avLst/>
          </a:prstGeom>
        </p:spPr>
      </p:pic>
    </p:spTree>
    <p:extLst>
      <p:ext uri="{BB962C8B-B14F-4D97-AF65-F5344CB8AC3E}">
        <p14:creationId xmlns:p14="http://schemas.microsoft.com/office/powerpoint/2010/main" val="3495492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500433" y="524707"/>
            <a:ext cx="10321754" cy="646331"/>
          </a:xfrm>
          <a:prstGeom prst="rect">
            <a:avLst/>
          </a:prstGeom>
        </p:spPr>
        <p:txBody>
          <a:bodyPr wrap="square">
            <a:spAutoFit/>
          </a:bodyPr>
          <a:lstStyle/>
          <a:p>
            <a:pPr algn="ctr"/>
            <a:r>
              <a:rPr lang="sk-SK" sz="3600" dirty="0" err="1">
                <a:solidFill>
                  <a:srgbClr val="C00000"/>
                </a:solidFill>
              </a:rPr>
              <a:t>Features</a:t>
            </a:r>
            <a:r>
              <a:rPr lang="sk-SK" sz="3600" dirty="0">
                <a:solidFill>
                  <a:srgbClr val="C00000"/>
                </a:solidFill>
              </a:rPr>
              <a:t> of </a:t>
            </a:r>
            <a:r>
              <a:rPr lang="sk-SK" sz="3600" dirty="0" err="1">
                <a:solidFill>
                  <a:srgbClr val="C00000"/>
                </a:solidFill>
              </a:rPr>
              <a:t>energy</a:t>
            </a:r>
            <a:r>
              <a:rPr lang="sk-SK" sz="3600" dirty="0">
                <a:solidFill>
                  <a:srgbClr val="C00000"/>
                </a:solidFill>
              </a:rPr>
              <a:t> management </a:t>
            </a:r>
            <a:r>
              <a:rPr lang="sk-SK" sz="3600" dirty="0" err="1">
                <a:solidFill>
                  <a:srgbClr val="C00000"/>
                </a:solidFill>
              </a:rPr>
              <a:t>system</a:t>
            </a:r>
            <a:r>
              <a:rPr lang="sk-SK" sz="3600" dirty="0">
                <a:solidFill>
                  <a:srgbClr val="C00000"/>
                </a:solidFill>
              </a:rPr>
              <a:t> </a:t>
            </a:r>
            <a:r>
              <a:rPr lang="en-US" sz="3600" dirty="0">
                <a:solidFill>
                  <a:srgbClr val="C00000"/>
                </a:solidFill>
              </a:rPr>
              <a:t>application</a:t>
            </a:r>
            <a:endParaRPr lang="en-US" sz="2000" dirty="0">
              <a:solidFill>
                <a:srgbClr val="C00000"/>
              </a:solidFill>
            </a:endParaRPr>
          </a:p>
        </p:txBody>
      </p:sp>
      <p:sp>
        <p:nvSpPr>
          <p:cNvPr id="12" name="BlokTextu 11"/>
          <p:cNvSpPr txBox="1"/>
          <p:nvPr/>
        </p:nvSpPr>
        <p:spPr>
          <a:xfrm>
            <a:off x="400067" y="3902438"/>
            <a:ext cx="11673412" cy="2308324"/>
          </a:xfrm>
          <a:prstGeom prst="rect">
            <a:avLst/>
          </a:prstGeom>
          <a:noFill/>
        </p:spPr>
        <p:txBody>
          <a:bodyPr wrap="square" rtlCol="0">
            <a:spAutoFit/>
          </a:bodyPr>
          <a:lstStyle/>
          <a:p>
            <a:pPr algn="just"/>
            <a:r>
              <a:rPr lang="en-US" sz="1600" b="1" dirty="0"/>
              <a:t>Home Automation Kit with Application</a:t>
            </a:r>
          </a:p>
          <a:p>
            <a:pPr marL="342900" indent="-342900" algn="just">
              <a:buFont typeface="Arial" panose="020B0604020202020204" pitchFamily="34" charset="0"/>
              <a:buChar char="•"/>
            </a:pPr>
            <a:r>
              <a:rPr lang="en-US" sz="1600" dirty="0"/>
              <a:t>Raspberry pi 4 version with 4 GB RAM and Arduino AT Mega 328</a:t>
            </a:r>
          </a:p>
          <a:p>
            <a:pPr marL="342900" indent="-342900" algn="just">
              <a:buFont typeface="Arial" panose="020B0604020202020204" pitchFamily="34" charset="0"/>
              <a:buChar char="•"/>
            </a:pPr>
            <a:r>
              <a:rPr lang="en-US" sz="1600" dirty="0"/>
              <a:t>32 GB </a:t>
            </a:r>
            <a:r>
              <a:rPr lang="en-US" sz="1600" dirty="0" err="1"/>
              <a:t>MicroSD</a:t>
            </a:r>
            <a:r>
              <a:rPr lang="en-US" sz="1600" dirty="0"/>
              <a:t> card</a:t>
            </a:r>
          </a:p>
          <a:p>
            <a:pPr marL="342900" indent="-342900" algn="just">
              <a:buFont typeface="Arial" panose="020B0604020202020204" pitchFamily="34" charset="0"/>
              <a:buChar char="•"/>
            </a:pPr>
            <a:r>
              <a:rPr lang="en-US" sz="1600" dirty="0"/>
              <a:t>15 Watt power full charger</a:t>
            </a:r>
          </a:p>
          <a:p>
            <a:pPr marL="342900" indent="-342900" algn="just">
              <a:buFont typeface="Arial" panose="020B0604020202020204" pitchFamily="34" charset="0"/>
              <a:buChar char="•"/>
            </a:pPr>
            <a:r>
              <a:rPr lang="en-US" sz="1600" dirty="0"/>
              <a:t>7” inch Display</a:t>
            </a:r>
          </a:p>
          <a:p>
            <a:pPr marL="342900" indent="-342900" algn="just">
              <a:buFont typeface="Arial" panose="020B0604020202020204" pitchFamily="34" charset="0"/>
              <a:buChar char="•"/>
            </a:pPr>
            <a:r>
              <a:rPr lang="en-US" sz="1600" dirty="0"/>
              <a:t>Home Area Network </a:t>
            </a:r>
          </a:p>
          <a:p>
            <a:pPr marL="342900" indent="-342900" algn="just">
              <a:buFont typeface="Arial" panose="020B0604020202020204" pitchFamily="34" charset="0"/>
              <a:buChar char="•"/>
            </a:pPr>
            <a:r>
              <a:rPr lang="en-US" sz="1600" dirty="0"/>
              <a:t>Various Sensors</a:t>
            </a:r>
          </a:p>
          <a:p>
            <a:pPr marL="342900" indent="-342900" algn="just">
              <a:buFont typeface="Arial" panose="020B0604020202020204" pitchFamily="34" charset="0"/>
              <a:buChar char="•"/>
            </a:pPr>
            <a:r>
              <a:rPr lang="en-US" sz="1600" dirty="0"/>
              <a:t>Power Electronic circuit</a:t>
            </a:r>
          </a:p>
          <a:p>
            <a:pPr marL="285750" indent="-285750">
              <a:buFont typeface="Courier New" panose="02070309020205020404" pitchFamily="49" charset="0"/>
              <a:buChar char="o"/>
            </a:pPr>
            <a:endParaRPr lang="sk-SK" sz="1600" dirty="0"/>
          </a:p>
        </p:txBody>
      </p:sp>
      <p:pic>
        <p:nvPicPr>
          <p:cNvPr id="39" name="Picture 3"/>
          <p:cNvPicPr>
            <a:picLocks noChangeAspect="1"/>
          </p:cNvPicPr>
          <p:nvPr/>
        </p:nvPicPr>
        <p:blipFill>
          <a:blip r:embed="rId2"/>
          <a:stretch>
            <a:fillRect/>
          </a:stretch>
        </p:blipFill>
        <p:spPr>
          <a:xfrm>
            <a:off x="9855130" y="2293827"/>
            <a:ext cx="1134333" cy="1094026"/>
          </a:xfrm>
          <a:prstGeom prst="rect">
            <a:avLst/>
          </a:prstGeom>
        </p:spPr>
      </p:pic>
      <p:pic>
        <p:nvPicPr>
          <p:cNvPr id="40" name="Picture 15"/>
          <p:cNvPicPr/>
          <p:nvPr/>
        </p:nvPicPr>
        <p:blipFill>
          <a:blip r:embed="rId3" cstate="print">
            <a:extLst>
              <a:ext uri="{28A0092B-C50C-407E-A947-70E740481C1C}">
                <a14:useLocalDpi xmlns:a14="http://schemas.microsoft.com/office/drawing/2010/main" val="0"/>
              </a:ext>
            </a:extLst>
          </a:blip>
          <a:stretch>
            <a:fillRect/>
          </a:stretch>
        </p:blipFill>
        <p:spPr>
          <a:xfrm>
            <a:off x="823141" y="1606739"/>
            <a:ext cx="2625486" cy="1819225"/>
          </a:xfrm>
          <a:prstGeom prst="rect">
            <a:avLst/>
          </a:prstGeom>
        </p:spPr>
      </p:pic>
      <p:pic>
        <p:nvPicPr>
          <p:cNvPr id="41"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9173" y="1740337"/>
            <a:ext cx="1552027" cy="1552027"/>
          </a:xfrm>
          <a:prstGeom prst="rect">
            <a:avLst/>
          </a:prstGeom>
        </p:spPr>
      </p:pic>
      <p:pic>
        <p:nvPicPr>
          <p:cNvPr id="42" name="Picture 20"/>
          <p:cNvPicPr>
            <a:picLocks noChangeAspect="1"/>
          </p:cNvPicPr>
          <p:nvPr/>
        </p:nvPicPr>
        <p:blipFill>
          <a:blip r:embed="rId5"/>
          <a:stretch>
            <a:fillRect/>
          </a:stretch>
        </p:blipFill>
        <p:spPr>
          <a:xfrm>
            <a:off x="3465451" y="1669038"/>
            <a:ext cx="2195859" cy="1727566"/>
          </a:xfrm>
          <a:prstGeom prst="rect">
            <a:avLst/>
          </a:prstGeom>
        </p:spPr>
      </p:pic>
      <p:sp>
        <p:nvSpPr>
          <p:cNvPr id="43" name="TextBox 21"/>
          <p:cNvSpPr txBox="1"/>
          <p:nvPr/>
        </p:nvSpPr>
        <p:spPr>
          <a:xfrm>
            <a:off x="1434769" y="3425964"/>
            <a:ext cx="1907177" cy="307777"/>
          </a:xfrm>
          <a:prstGeom prst="rect">
            <a:avLst/>
          </a:prstGeom>
          <a:noFill/>
        </p:spPr>
        <p:txBody>
          <a:bodyPr wrap="square" rtlCol="0">
            <a:spAutoFit/>
          </a:bodyPr>
          <a:lstStyle/>
          <a:p>
            <a:r>
              <a:rPr lang="en-IN" sz="1400" dirty="0"/>
              <a:t>Raspberry Pi 4B</a:t>
            </a:r>
            <a:endParaRPr lang="en-US" sz="1400" dirty="0"/>
          </a:p>
        </p:txBody>
      </p:sp>
      <p:sp>
        <p:nvSpPr>
          <p:cNvPr id="44" name="TextBox 22"/>
          <p:cNvSpPr txBox="1"/>
          <p:nvPr/>
        </p:nvSpPr>
        <p:spPr>
          <a:xfrm>
            <a:off x="3606284" y="3407553"/>
            <a:ext cx="1907177" cy="307777"/>
          </a:xfrm>
          <a:prstGeom prst="rect">
            <a:avLst/>
          </a:prstGeom>
          <a:noFill/>
        </p:spPr>
        <p:txBody>
          <a:bodyPr wrap="square" rtlCol="0">
            <a:spAutoFit/>
          </a:bodyPr>
          <a:lstStyle/>
          <a:p>
            <a:r>
              <a:rPr lang="en-IN" sz="1400" dirty="0"/>
              <a:t>Arduino AT Mega 328</a:t>
            </a:r>
            <a:endParaRPr lang="en-US" sz="1400" dirty="0"/>
          </a:p>
        </p:txBody>
      </p:sp>
      <p:sp>
        <p:nvSpPr>
          <p:cNvPr id="45" name="TextBox 23"/>
          <p:cNvSpPr txBox="1"/>
          <p:nvPr/>
        </p:nvSpPr>
        <p:spPr>
          <a:xfrm>
            <a:off x="5601426" y="3263423"/>
            <a:ext cx="2576228" cy="523220"/>
          </a:xfrm>
          <a:prstGeom prst="rect">
            <a:avLst/>
          </a:prstGeom>
          <a:noFill/>
        </p:spPr>
        <p:txBody>
          <a:bodyPr wrap="square" rtlCol="0">
            <a:spAutoFit/>
          </a:bodyPr>
          <a:lstStyle/>
          <a:p>
            <a:pPr algn="ctr"/>
            <a:r>
              <a:rPr lang="en-IN" sz="1400" dirty="0"/>
              <a:t>Touch Screen</a:t>
            </a:r>
          </a:p>
          <a:p>
            <a:pPr algn="ctr"/>
            <a:r>
              <a:rPr lang="en-IN" sz="1400" dirty="0"/>
              <a:t> Monitoring Display</a:t>
            </a:r>
            <a:endParaRPr lang="en-US" sz="1400" dirty="0"/>
          </a:p>
        </p:txBody>
      </p:sp>
      <p:sp>
        <p:nvSpPr>
          <p:cNvPr id="46" name="TextBox 24"/>
          <p:cNvSpPr txBox="1"/>
          <p:nvPr/>
        </p:nvSpPr>
        <p:spPr>
          <a:xfrm>
            <a:off x="9151160" y="3517192"/>
            <a:ext cx="1907177" cy="307777"/>
          </a:xfrm>
          <a:prstGeom prst="rect">
            <a:avLst/>
          </a:prstGeom>
          <a:noFill/>
        </p:spPr>
        <p:txBody>
          <a:bodyPr wrap="square" rtlCol="0">
            <a:spAutoFit/>
          </a:bodyPr>
          <a:lstStyle/>
          <a:p>
            <a:r>
              <a:rPr lang="en-IN" sz="1400" dirty="0"/>
              <a:t>Sensors</a:t>
            </a:r>
            <a:endParaRPr lang="en-US" sz="1400" dirty="0"/>
          </a:p>
        </p:txBody>
      </p:sp>
      <p:pic>
        <p:nvPicPr>
          <p:cNvPr id="47"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0400" y="2733067"/>
            <a:ext cx="809689" cy="698050"/>
          </a:xfrm>
          <a:prstGeom prst="rect">
            <a:avLst/>
          </a:prstGeom>
        </p:spPr>
      </p:pic>
      <p:pic>
        <p:nvPicPr>
          <p:cNvPr id="48"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70292" y="1325017"/>
            <a:ext cx="1109603" cy="948837"/>
          </a:xfrm>
          <a:prstGeom prst="rect">
            <a:avLst/>
          </a:prstGeom>
        </p:spPr>
      </p:pic>
      <p:sp>
        <p:nvSpPr>
          <p:cNvPr id="50" name="Obdĺžnik 49"/>
          <p:cNvSpPr/>
          <p:nvPr/>
        </p:nvSpPr>
        <p:spPr>
          <a:xfrm>
            <a:off x="7089690" y="3909958"/>
            <a:ext cx="6096000" cy="1200329"/>
          </a:xfrm>
          <a:prstGeom prst="rect">
            <a:avLst/>
          </a:prstGeom>
        </p:spPr>
        <p:txBody>
          <a:bodyPr>
            <a:spAutoFit/>
          </a:bodyPr>
          <a:lstStyle/>
          <a:p>
            <a:r>
              <a:rPr lang="en-US" b="1" dirty="0"/>
              <a:t>Development of Application:</a:t>
            </a:r>
          </a:p>
          <a:p>
            <a:pPr marL="285750" indent="-285750">
              <a:buFont typeface="Arial" panose="020B0604020202020204" pitchFamily="34" charset="0"/>
              <a:buChar char="•"/>
            </a:pPr>
            <a:r>
              <a:rPr lang="en-US" dirty="0"/>
              <a:t>Web Application, Mobile Application,</a:t>
            </a:r>
          </a:p>
          <a:p>
            <a:pPr marL="285750" indent="-285750">
              <a:buFont typeface="Arial" panose="020B0604020202020204" pitchFamily="34" charset="0"/>
              <a:buChar char="•"/>
            </a:pPr>
            <a:r>
              <a:rPr lang="en-US" dirty="0"/>
              <a:t>Java/Python/C++ environment for development</a:t>
            </a:r>
          </a:p>
          <a:p>
            <a:pPr marL="285750" indent="-285750">
              <a:buFont typeface="Arial" panose="020B0604020202020204" pitchFamily="34" charset="0"/>
              <a:buChar char="•"/>
            </a:pPr>
            <a:r>
              <a:rPr lang="en-US" dirty="0"/>
              <a:t>Communication using Internet (</a:t>
            </a:r>
            <a:r>
              <a:rPr lang="en-US" dirty="0" err="1"/>
              <a:t>Wifi</a:t>
            </a:r>
            <a:r>
              <a:rPr lang="en-US" dirty="0"/>
              <a:t>)</a:t>
            </a:r>
          </a:p>
        </p:txBody>
      </p:sp>
    </p:spTree>
    <p:extLst>
      <p:ext uri="{BB962C8B-B14F-4D97-AF65-F5344CB8AC3E}">
        <p14:creationId xmlns:p14="http://schemas.microsoft.com/office/powerpoint/2010/main" val="3135998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823752" y="400863"/>
            <a:ext cx="9895862" cy="646331"/>
          </a:xfrm>
          <a:prstGeom prst="rect">
            <a:avLst/>
          </a:prstGeom>
        </p:spPr>
        <p:txBody>
          <a:bodyPr wrap="square">
            <a:spAutoFit/>
          </a:bodyPr>
          <a:lstStyle/>
          <a:p>
            <a:pPr algn="ctr"/>
            <a:r>
              <a:rPr lang="sk-SK" sz="3600" dirty="0" err="1">
                <a:solidFill>
                  <a:srgbClr val="C00000"/>
                </a:solidFill>
              </a:rPr>
              <a:t>Features</a:t>
            </a:r>
            <a:r>
              <a:rPr lang="sk-SK" sz="3600" dirty="0">
                <a:solidFill>
                  <a:srgbClr val="C00000"/>
                </a:solidFill>
              </a:rPr>
              <a:t> of </a:t>
            </a:r>
            <a:r>
              <a:rPr lang="sk-SK" sz="3600" dirty="0" err="1">
                <a:solidFill>
                  <a:srgbClr val="C00000"/>
                </a:solidFill>
              </a:rPr>
              <a:t>energy</a:t>
            </a:r>
            <a:r>
              <a:rPr lang="sk-SK" sz="3600" dirty="0">
                <a:solidFill>
                  <a:srgbClr val="C00000"/>
                </a:solidFill>
              </a:rPr>
              <a:t> management </a:t>
            </a:r>
            <a:r>
              <a:rPr lang="sk-SK" sz="3600" dirty="0" err="1">
                <a:solidFill>
                  <a:srgbClr val="C00000"/>
                </a:solidFill>
              </a:rPr>
              <a:t>system</a:t>
            </a:r>
            <a:r>
              <a:rPr lang="sk-SK" sz="3600" dirty="0">
                <a:solidFill>
                  <a:srgbClr val="C00000"/>
                </a:solidFill>
              </a:rPr>
              <a:t> </a:t>
            </a:r>
            <a:r>
              <a:rPr lang="en-US" sz="3600" dirty="0">
                <a:solidFill>
                  <a:srgbClr val="C00000"/>
                </a:solidFill>
              </a:rPr>
              <a:t>application</a:t>
            </a:r>
            <a:endParaRPr lang="en-US" sz="2000" dirty="0">
              <a:solidFill>
                <a:srgbClr val="C00000"/>
              </a:solidFill>
            </a:endParaRPr>
          </a:p>
        </p:txBody>
      </p:sp>
      <p:pic>
        <p:nvPicPr>
          <p:cNvPr id="21" name="Picture 4"/>
          <p:cNvPicPr/>
          <p:nvPr/>
        </p:nvPicPr>
        <p:blipFill>
          <a:blip r:embed="rId2" cstate="print">
            <a:extLst>
              <a:ext uri="{28A0092B-C50C-407E-A947-70E740481C1C}">
                <a14:useLocalDpi xmlns:a14="http://schemas.microsoft.com/office/drawing/2010/main" val="0"/>
              </a:ext>
            </a:extLst>
          </a:blip>
          <a:stretch>
            <a:fillRect/>
          </a:stretch>
        </p:blipFill>
        <p:spPr>
          <a:xfrm>
            <a:off x="534068" y="1148548"/>
            <a:ext cx="1126088" cy="2002137"/>
          </a:xfrm>
          <a:prstGeom prst="rect">
            <a:avLst/>
          </a:prstGeom>
          <a:ln>
            <a:noFill/>
          </a:ln>
          <a:effectLst>
            <a:outerShdw blurRad="292100" dist="139700" dir="2700000" algn="tl" rotWithShape="0">
              <a:srgbClr val="333333">
                <a:alpha val="65000"/>
              </a:srgbClr>
            </a:outerShdw>
          </a:effectLst>
        </p:spPr>
      </p:pic>
      <p:pic>
        <p:nvPicPr>
          <p:cNvPr id="22" name="Picture 5"/>
          <p:cNvPicPr/>
          <p:nvPr/>
        </p:nvPicPr>
        <p:blipFill>
          <a:blip r:embed="rId3" cstate="print">
            <a:extLst>
              <a:ext uri="{28A0092B-C50C-407E-A947-70E740481C1C}">
                <a14:useLocalDpi xmlns:a14="http://schemas.microsoft.com/office/drawing/2010/main" val="0"/>
              </a:ext>
            </a:extLst>
          </a:blip>
          <a:stretch>
            <a:fillRect/>
          </a:stretch>
        </p:blipFill>
        <p:spPr>
          <a:xfrm>
            <a:off x="2491128" y="1174498"/>
            <a:ext cx="1132135" cy="2012633"/>
          </a:xfrm>
          <a:prstGeom prst="rect">
            <a:avLst/>
          </a:prstGeom>
          <a:ln>
            <a:noFill/>
          </a:ln>
          <a:effectLst>
            <a:outerShdw blurRad="292100" dist="139700" dir="2700000" algn="tl" rotWithShape="0">
              <a:srgbClr val="333333">
                <a:alpha val="65000"/>
              </a:srgbClr>
            </a:outerShdw>
          </a:effectLst>
        </p:spPr>
      </p:pic>
      <p:pic>
        <p:nvPicPr>
          <p:cNvPr id="23" name="Picture 6"/>
          <p:cNvPicPr/>
          <p:nvPr/>
        </p:nvPicPr>
        <p:blipFill>
          <a:blip r:embed="rId4" cstate="print">
            <a:extLst>
              <a:ext uri="{28A0092B-C50C-407E-A947-70E740481C1C}">
                <a14:useLocalDpi xmlns:a14="http://schemas.microsoft.com/office/drawing/2010/main" val="0"/>
              </a:ext>
            </a:extLst>
          </a:blip>
          <a:stretch>
            <a:fillRect/>
          </a:stretch>
        </p:blipFill>
        <p:spPr>
          <a:xfrm>
            <a:off x="4496033" y="1171346"/>
            <a:ext cx="1123109" cy="1996689"/>
          </a:xfrm>
          <a:prstGeom prst="rect">
            <a:avLst/>
          </a:prstGeom>
          <a:ln>
            <a:noFill/>
          </a:ln>
          <a:effectLst>
            <a:outerShdw blurRad="292100" dist="139700" dir="2700000" algn="tl" rotWithShape="0">
              <a:srgbClr val="333333">
                <a:alpha val="65000"/>
              </a:srgbClr>
            </a:outerShdw>
          </a:effectLst>
        </p:spPr>
      </p:pic>
      <p:pic>
        <p:nvPicPr>
          <p:cNvPr id="24" name="Picture 7"/>
          <p:cNvPicPr/>
          <p:nvPr/>
        </p:nvPicPr>
        <p:blipFill>
          <a:blip r:embed="rId5" cstate="print">
            <a:extLst>
              <a:ext uri="{28A0092B-C50C-407E-A947-70E740481C1C}">
                <a14:useLocalDpi xmlns:a14="http://schemas.microsoft.com/office/drawing/2010/main" val="0"/>
              </a:ext>
            </a:extLst>
          </a:blip>
          <a:stretch>
            <a:fillRect/>
          </a:stretch>
        </p:blipFill>
        <p:spPr>
          <a:xfrm>
            <a:off x="8371307" y="1152758"/>
            <a:ext cx="1120242" cy="1991641"/>
          </a:xfrm>
          <a:prstGeom prst="rect">
            <a:avLst/>
          </a:prstGeom>
          <a:ln>
            <a:noFill/>
          </a:ln>
          <a:effectLst>
            <a:outerShdw blurRad="292100" dist="139700" dir="2700000" algn="tl" rotWithShape="0">
              <a:srgbClr val="333333">
                <a:alpha val="65000"/>
              </a:srgbClr>
            </a:outerShdw>
          </a:effectLst>
        </p:spPr>
      </p:pic>
      <p:pic>
        <p:nvPicPr>
          <p:cNvPr id="25" name="Picture 8"/>
          <p:cNvPicPr/>
          <p:nvPr/>
        </p:nvPicPr>
        <p:blipFill>
          <a:blip r:embed="rId6" cstate="print">
            <a:extLst>
              <a:ext uri="{28A0092B-C50C-407E-A947-70E740481C1C}">
                <a14:useLocalDpi xmlns:a14="http://schemas.microsoft.com/office/drawing/2010/main" val="0"/>
              </a:ext>
            </a:extLst>
          </a:blip>
          <a:stretch>
            <a:fillRect/>
          </a:stretch>
        </p:blipFill>
        <p:spPr>
          <a:xfrm>
            <a:off x="6450480" y="1156660"/>
            <a:ext cx="1131116" cy="2011375"/>
          </a:xfrm>
          <a:prstGeom prst="rect">
            <a:avLst/>
          </a:prstGeom>
          <a:ln>
            <a:noFill/>
          </a:ln>
          <a:effectLst>
            <a:outerShdw blurRad="292100" dist="139700" dir="2700000" algn="tl" rotWithShape="0">
              <a:srgbClr val="333333">
                <a:alpha val="65000"/>
              </a:srgbClr>
            </a:outerShdw>
          </a:effectLst>
        </p:spPr>
      </p:pic>
      <p:pic>
        <p:nvPicPr>
          <p:cNvPr id="26" name="Picture 9"/>
          <p:cNvPicPr/>
          <p:nvPr/>
        </p:nvPicPr>
        <p:blipFill>
          <a:blip r:embed="rId7" cstate="print">
            <a:extLst>
              <a:ext uri="{28A0092B-C50C-407E-A947-70E740481C1C}">
                <a14:useLocalDpi xmlns:a14="http://schemas.microsoft.com/office/drawing/2010/main" val="0"/>
              </a:ext>
            </a:extLst>
          </a:blip>
          <a:stretch>
            <a:fillRect/>
          </a:stretch>
        </p:blipFill>
        <p:spPr>
          <a:xfrm>
            <a:off x="10322320" y="1180824"/>
            <a:ext cx="1100925" cy="1957396"/>
          </a:xfrm>
          <a:prstGeom prst="rect">
            <a:avLst/>
          </a:prstGeom>
          <a:ln>
            <a:noFill/>
          </a:ln>
          <a:effectLst>
            <a:outerShdw blurRad="292100" dist="139700" dir="2700000" algn="tl" rotWithShape="0">
              <a:srgbClr val="333333">
                <a:alpha val="65000"/>
              </a:srgbClr>
            </a:outerShdw>
          </a:effectLst>
        </p:spPr>
      </p:pic>
      <p:pic>
        <p:nvPicPr>
          <p:cNvPr id="27" name="Picture 10"/>
          <p:cNvPicPr/>
          <p:nvPr/>
        </p:nvPicPr>
        <p:blipFill>
          <a:blip r:embed="rId8" cstate="print">
            <a:extLst>
              <a:ext uri="{28A0092B-C50C-407E-A947-70E740481C1C}">
                <a14:useLocalDpi xmlns:a14="http://schemas.microsoft.com/office/drawing/2010/main" val="0"/>
              </a:ext>
            </a:extLst>
          </a:blip>
          <a:stretch>
            <a:fillRect/>
          </a:stretch>
        </p:blipFill>
        <p:spPr>
          <a:xfrm>
            <a:off x="1051506" y="3862345"/>
            <a:ext cx="1105580" cy="1965280"/>
          </a:xfrm>
          <a:prstGeom prst="rect">
            <a:avLst/>
          </a:prstGeom>
          <a:ln>
            <a:noFill/>
          </a:ln>
          <a:effectLst>
            <a:outerShdw blurRad="292100" dist="139700" dir="2700000" algn="tl" rotWithShape="0">
              <a:srgbClr val="333333">
                <a:alpha val="65000"/>
              </a:srgbClr>
            </a:outerShdw>
          </a:effectLst>
        </p:spPr>
      </p:pic>
      <p:pic>
        <p:nvPicPr>
          <p:cNvPr id="28" name="Picture 11"/>
          <p:cNvPicPr/>
          <p:nvPr/>
        </p:nvPicPr>
        <p:blipFill>
          <a:blip r:embed="rId9" cstate="print">
            <a:extLst>
              <a:ext uri="{28A0092B-C50C-407E-A947-70E740481C1C}">
                <a14:useLocalDpi xmlns:a14="http://schemas.microsoft.com/office/drawing/2010/main" val="0"/>
              </a:ext>
            </a:extLst>
          </a:blip>
          <a:stretch>
            <a:fillRect/>
          </a:stretch>
        </p:blipFill>
        <p:spPr>
          <a:xfrm>
            <a:off x="5075625" y="3867728"/>
            <a:ext cx="1137445" cy="1992506"/>
          </a:xfrm>
          <a:prstGeom prst="rect">
            <a:avLst/>
          </a:prstGeom>
          <a:ln>
            <a:noFill/>
          </a:ln>
          <a:effectLst>
            <a:outerShdw blurRad="292100" dist="139700" dir="2700000" algn="tl" rotWithShape="0">
              <a:srgbClr val="333333">
                <a:alpha val="65000"/>
              </a:srgbClr>
            </a:outerShdw>
          </a:effectLst>
        </p:spPr>
      </p:pic>
      <p:pic>
        <p:nvPicPr>
          <p:cNvPr id="29" name="Picture 12"/>
          <p:cNvPicPr/>
          <p:nvPr/>
        </p:nvPicPr>
        <p:blipFill>
          <a:blip r:embed="rId10" cstate="print">
            <a:extLst>
              <a:ext uri="{28A0092B-C50C-407E-A947-70E740481C1C}">
                <a14:useLocalDpi xmlns:a14="http://schemas.microsoft.com/office/drawing/2010/main" val="0"/>
              </a:ext>
            </a:extLst>
          </a:blip>
          <a:stretch>
            <a:fillRect/>
          </a:stretch>
        </p:blipFill>
        <p:spPr>
          <a:xfrm>
            <a:off x="7285648" y="3867728"/>
            <a:ext cx="1120757" cy="1992506"/>
          </a:xfrm>
          <a:prstGeom prst="rect">
            <a:avLst/>
          </a:prstGeom>
          <a:ln>
            <a:noFill/>
          </a:ln>
          <a:effectLst>
            <a:outerShdw blurRad="292100" dist="139700" dir="2700000" algn="tl" rotWithShape="0">
              <a:srgbClr val="333333">
                <a:alpha val="65000"/>
              </a:srgbClr>
            </a:outerShdw>
          </a:effectLst>
        </p:spPr>
      </p:pic>
      <p:pic>
        <p:nvPicPr>
          <p:cNvPr id="30" name="Picture 13"/>
          <p:cNvPicPr/>
          <p:nvPr/>
        </p:nvPicPr>
        <p:blipFill>
          <a:blip r:embed="rId11" cstate="print">
            <a:extLst>
              <a:ext uri="{28A0092B-C50C-407E-A947-70E740481C1C}">
                <a14:useLocalDpi xmlns:a14="http://schemas.microsoft.com/office/drawing/2010/main" val="0"/>
              </a:ext>
            </a:extLst>
          </a:blip>
          <a:stretch>
            <a:fillRect/>
          </a:stretch>
        </p:blipFill>
        <p:spPr>
          <a:xfrm>
            <a:off x="9459807" y="3867728"/>
            <a:ext cx="1120897" cy="1992506"/>
          </a:xfrm>
          <a:prstGeom prst="rect">
            <a:avLst/>
          </a:prstGeom>
          <a:ln>
            <a:noFill/>
          </a:ln>
          <a:effectLst>
            <a:outerShdw blurRad="292100" dist="139700" dir="2700000" algn="tl" rotWithShape="0">
              <a:srgbClr val="333333">
                <a:alpha val="65000"/>
              </a:srgbClr>
            </a:outerShdw>
          </a:effectLst>
        </p:spPr>
      </p:pic>
      <p:pic>
        <p:nvPicPr>
          <p:cNvPr id="31" name="Picture 14"/>
          <p:cNvPicPr/>
          <p:nvPr/>
        </p:nvPicPr>
        <p:blipFill>
          <a:blip r:embed="rId12" cstate="print">
            <a:extLst>
              <a:ext uri="{28A0092B-C50C-407E-A947-70E740481C1C}">
                <a14:useLocalDpi xmlns:a14="http://schemas.microsoft.com/office/drawing/2010/main" val="0"/>
              </a:ext>
            </a:extLst>
          </a:blip>
          <a:stretch>
            <a:fillRect/>
          </a:stretch>
        </p:blipFill>
        <p:spPr>
          <a:xfrm>
            <a:off x="3054510" y="3867728"/>
            <a:ext cx="1120701" cy="1992506"/>
          </a:xfrm>
          <a:prstGeom prst="rect">
            <a:avLst/>
          </a:prstGeom>
          <a:ln>
            <a:noFill/>
          </a:ln>
          <a:effectLst>
            <a:outerShdw blurRad="292100" dist="139700" dir="2700000" algn="tl" rotWithShape="0">
              <a:srgbClr val="333333">
                <a:alpha val="65000"/>
              </a:srgbClr>
            </a:outerShdw>
          </a:effectLst>
        </p:spPr>
      </p:pic>
      <p:sp>
        <p:nvSpPr>
          <p:cNvPr id="32" name="Rectangle 15"/>
          <p:cNvSpPr/>
          <p:nvPr/>
        </p:nvSpPr>
        <p:spPr>
          <a:xfrm>
            <a:off x="2565145" y="3237395"/>
            <a:ext cx="1262685" cy="300082"/>
          </a:xfrm>
          <a:prstGeom prst="rect">
            <a:avLst/>
          </a:prstGeom>
        </p:spPr>
        <p:txBody>
          <a:bodyPr wrap="square">
            <a:spAutoFit/>
          </a:bodyPr>
          <a:lstStyle/>
          <a:p>
            <a:r>
              <a:rPr lang="en-US" sz="1350" dirty="0">
                <a:solidFill>
                  <a:srgbClr val="000000"/>
                </a:solidFill>
                <a:latin typeface="Times New Roman" panose="02020603050405020304" pitchFamily="18" charset="0"/>
                <a:ea typeface="Calibri" panose="020F0502020204030204" pitchFamily="34" charset="0"/>
              </a:rPr>
              <a:t>Home Page </a:t>
            </a:r>
            <a:endParaRPr lang="en-US" sz="1350" dirty="0"/>
          </a:p>
        </p:txBody>
      </p:sp>
      <p:sp>
        <p:nvSpPr>
          <p:cNvPr id="33" name="Rectangle 16"/>
          <p:cNvSpPr/>
          <p:nvPr/>
        </p:nvSpPr>
        <p:spPr>
          <a:xfrm>
            <a:off x="591831" y="3174614"/>
            <a:ext cx="1256013" cy="300082"/>
          </a:xfrm>
          <a:prstGeom prst="rect">
            <a:avLst/>
          </a:prstGeom>
        </p:spPr>
        <p:txBody>
          <a:bodyPr wrap="square">
            <a:spAutoFit/>
          </a:bodyPr>
          <a:lstStyle/>
          <a:p>
            <a:r>
              <a:rPr lang="en-US" sz="1350" dirty="0">
                <a:solidFill>
                  <a:srgbClr val="000000"/>
                </a:solidFill>
                <a:latin typeface="Times New Roman" panose="02020603050405020304" pitchFamily="18" charset="0"/>
                <a:ea typeface="Calibri" panose="020F0502020204030204" pitchFamily="34" charset="0"/>
              </a:rPr>
              <a:t>Login Page </a:t>
            </a:r>
            <a:endParaRPr lang="en-US" sz="1350" dirty="0"/>
          </a:p>
        </p:txBody>
      </p:sp>
      <p:sp>
        <p:nvSpPr>
          <p:cNvPr id="34" name="Rectangle 17"/>
          <p:cNvSpPr/>
          <p:nvPr/>
        </p:nvSpPr>
        <p:spPr>
          <a:xfrm>
            <a:off x="4366912" y="3240186"/>
            <a:ext cx="1417425" cy="300082"/>
          </a:xfrm>
          <a:prstGeom prst="rect">
            <a:avLst/>
          </a:prstGeom>
        </p:spPr>
        <p:txBody>
          <a:bodyPr wrap="square">
            <a:spAutoFit/>
          </a:bodyPr>
          <a:lstStyle/>
          <a:p>
            <a:r>
              <a:rPr lang="en-US" sz="1350" dirty="0">
                <a:solidFill>
                  <a:srgbClr val="000000"/>
                </a:solidFill>
                <a:latin typeface="Times New Roman" panose="02020603050405020304" pitchFamily="18" charset="0"/>
                <a:ea typeface="Calibri" panose="020F0502020204030204" pitchFamily="34" charset="0"/>
              </a:rPr>
              <a:t>User Information</a:t>
            </a:r>
            <a:endParaRPr lang="en-US" sz="1350" dirty="0"/>
          </a:p>
        </p:txBody>
      </p:sp>
      <p:sp>
        <p:nvSpPr>
          <p:cNvPr id="35" name="Rectangle 18"/>
          <p:cNvSpPr/>
          <p:nvPr/>
        </p:nvSpPr>
        <p:spPr>
          <a:xfrm>
            <a:off x="8161724" y="3150685"/>
            <a:ext cx="1539407" cy="507831"/>
          </a:xfrm>
          <a:prstGeom prst="rect">
            <a:avLst/>
          </a:prstGeom>
        </p:spPr>
        <p:txBody>
          <a:bodyPr wrap="square">
            <a:spAutoFit/>
          </a:bodyPr>
          <a:lstStyle/>
          <a:p>
            <a:pPr algn="ctr"/>
            <a:r>
              <a:rPr lang="en-US" sz="1350" dirty="0">
                <a:solidFill>
                  <a:srgbClr val="000000"/>
                </a:solidFill>
                <a:latin typeface="Times New Roman" panose="02020603050405020304" pitchFamily="18" charset="0"/>
                <a:ea typeface="Calibri" panose="020F0502020204030204" pitchFamily="34" charset="0"/>
              </a:rPr>
              <a:t>Electricity consumption</a:t>
            </a:r>
            <a:endParaRPr lang="en-US" sz="1350" dirty="0"/>
          </a:p>
        </p:txBody>
      </p:sp>
      <p:sp>
        <p:nvSpPr>
          <p:cNvPr id="36" name="Rectangle 19"/>
          <p:cNvSpPr/>
          <p:nvPr/>
        </p:nvSpPr>
        <p:spPr>
          <a:xfrm>
            <a:off x="6323419" y="3204188"/>
            <a:ext cx="1435013" cy="507831"/>
          </a:xfrm>
          <a:prstGeom prst="rect">
            <a:avLst/>
          </a:prstGeom>
        </p:spPr>
        <p:txBody>
          <a:bodyPr wrap="square">
            <a:spAutoFit/>
          </a:bodyPr>
          <a:lstStyle/>
          <a:p>
            <a:pPr algn="ctr"/>
            <a:r>
              <a:rPr lang="en-US" sz="1350" dirty="0">
                <a:solidFill>
                  <a:srgbClr val="000000"/>
                </a:solidFill>
                <a:latin typeface="Times New Roman" panose="02020603050405020304" pitchFamily="18" charset="0"/>
                <a:ea typeface="Calibri" panose="020F0502020204030204" pitchFamily="34" charset="0"/>
              </a:rPr>
              <a:t>Electricity Generation</a:t>
            </a:r>
            <a:endParaRPr lang="en-US" sz="1350" dirty="0"/>
          </a:p>
        </p:txBody>
      </p:sp>
      <p:sp>
        <p:nvSpPr>
          <p:cNvPr id="37" name="Rectangle 20"/>
          <p:cNvSpPr/>
          <p:nvPr/>
        </p:nvSpPr>
        <p:spPr>
          <a:xfrm>
            <a:off x="10426900" y="3224956"/>
            <a:ext cx="912552" cy="312521"/>
          </a:xfrm>
          <a:prstGeom prst="rect">
            <a:avLst/>
          </a:prstGeom>
        </p:spPr>
        <p:txBody>
          <a:bodyPr wrap="square">
            <a:spAutoFit/>
          </a:bodyPr>
          <a:lstStyle/>
          <a:p>
            <a:pPr algn="ctr">
              <a:lnSpc>
                <a:spcPct val="106000"/>
              </a:lnSpc>
            </a:pPr>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Control</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9" name="Rectangle 21"/>
          <p:cNvSpPr/>
          <p:nvPr/>
        </p:nvSpPr>
        <p:spPr>
          <a:xfrm>
            <a:off x="1272770" y="5827625"/>
            <a:ext cx="1001302" cy="300082"/>
          </a:xfrm>
          <a:prstGeom prst="rect">
            <a:avLst/>
          </a:prstGeom>
        </p:spPr>
        <p:txBody>
          <a:bodyPr wrap="square">
            <a:spAutoFit/>
          </a:bodyPr>
          <a:lstStyle/>
          <a:p>
            <a:r>
              <a:rPr lang="en-US" sz="1350" dirty="0">
                <a:solidFill>
                  <a:srgbClr val="000000"/>
                </a:solidFill>
                <a:latin typeface="Times New Roman" panose="02020603050405020304" pitchFamily="18" charset="0"/>
                <a:ea typeface="Calibri" panose="020F0502020204030204" pitchFamily="34" charset="0"/>
              </a:rPr>
              <a:t>Mode</a:t>
            </a:r>
            <a:endParaRPr lang="en-US" sz="1350" dirty="0"/>
          </a:p>
        </p:txBody>
      </p:sp>
      <p:sp>
        <p:nvSpPr>
          <p:cNvPr id="51" name="Rectangle 22"/>
          <p:cNvSpPr/>
          <p:nvPr/>
        </p:nvSpPr>
        <p:spPr>
          <a:xfrm>
            <a:off x="4685894" y="5860234"/>
            <a:ext cx="1651296" cy="312521"/>
          </a:xfrm>
          <a:prstGeom prst="rect">
            <a:avLst/>
          </a:prstGeom>
        </p:spPr>
        <p:txBody>
          <a:bodyPr wrap="square">
            <a:spAutoFit/>
          </a:bodyPr>
          <a:lstStyle/>
          <a:p>
            <a:pPr indent="342900" algn="ctr">
              <a:lnSpc>
                <a:spcPct val="106000"/>
              </a:lnSpc>
            </a:pPr>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Alert!!!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23"/>
          <p:cNvSpPr/>
          <p:nvPr/>
        </p:nvSpPr>
        <p:spPr>
          <a:xfrm>
            <a:off x="7490714" y="5828968"/>
            <a:ext cx="1259145" cy="312521"/>
          </a:xfrm>
          <a:prstGeom prst="rect">
            <a:avLst/>
          </a:prstGeom>
        </p:spPr>
        <p:txBody>
          <a:bodyPr wrap="square">
            <a:spAutoFit/>
          </a:bodyPr>
          <a:lstStyle/>
          <a:p>
            <a:pPr>
              <a:lnSpc>
                <a:spcPct val="106000"/>
              </a:lnSpc>
            </a:pPr>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Contact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53" name="Rectangle 24"/>
          <p:cNvSpPr/>
          <p:nvPr/>
        </p:nvSpPr>
        <p:spPr>
          <a:xfrm>
            <a:off x="9212885" y="5827625"/>
            <a:ext cx="1380996" cy="312521"/>
          </a:xfrm>
          <a:prstGeom prst="rect">
            <a:avLst/>
          </a:prstGeom>
        </p:spPr>
        <p:txBody>
          <a:bodyPr wrap="square">
            <a:spAutoFit/>
          </a:bodyPr>
          <a:lstStyle/>
          <a:p>
            <a:pPr indent="342900" algn="ctr">
              <a:lnSpc>
                <a:spcPct val="106000"/>
              </a:lnSpc>
            </a:pPr>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About us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54" name="Rectangle 25"/>
          <p:cNvSpPr/>
          <p:nvPr/>
        </p:nvSpPr>
        <p:spPr>
          <a:xfrm>
            <a:off x="2951724" y="5874244"/>
            <a:ext cx="1222651" cy="312521"/>
          </a:xfrm>
          <a:prstGeom prst="rect">
            <a:avLst/>
          </a:prstGeom>
        </p:spPr>
        <p:txBody>
          <a:bodyPr wrap="square">
            <a:spAutoFit/>
          </a:bodyPr>
          <a:lstStyle/>
          <a:p>
            <a:pPr algn="ctr">
              <a:lnSpc>
                <a:spcPct val="106000"/>
              </a:lnSpc>
            </a:pPr>
            <a:r>
              <a:rPr lang="en-US" sz="13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Transfer</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6508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p:txBody>
          <a:bodyPr/>
          <a:lstStyle/>
          <a:p>
            <a:r>
              <a:rPr lang="en-US" dirty="0">
                <a:solidFill>
                  <a:srgbClr val="C00000"/>
                </a:solidFill>
              </a:rPr>
              <a:t>Thank you for your kind attention!</a:t>
            </a:r>
          </a:p>
        </p:txBody>
      </p:sp>
    </p:spTree>
    <p:extLst>
      <p:ext uri="{BB962C8B-B14F-4D97-AF65-F5344CB8AC3E}">
        <p14:creationId xmlns:p14="http://schemas.microsoft.com/office/powerpoint/2010/main" val="766955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59305" y="2204557"/>
            <a:ext cx="10058400" cy="2857010"/>
          </a:xfrm>
        </p:spPr>
        <p:txBody>
          <a:bodyPr>
            <a:normAutofit/>
          </a:bodyPr>
          <a:lstStyle/>
          <a:p>
            <a:pPr algn="ctr"/>
            <a:r>
              <a:rPr lang="en-US" sz="4000" dirty="0">
                <a:solidFill>
                  <a:srgbClr val="C00000"/>
                </a:solidFill>
              </a:rPr>
              <a:t>Features of energy management application for efficient energy supply of public institutions. Systems of energy management. </a:t>
            </a:r>
            <a:br>
              <a:rPr lang="en-US" sz="3200" dirty="0"/>
            </a:br>
            <a:br>
              <a:rPr lang="sk-SK" sz="3200" dirty="0"/>
            </a:br>
            <a:endParaRPr lang="en-US" sz="3200" dirty="0"/>
          </a:p>
        </p:txBody>
      </p:sp>
    </p:spTree>
    <p:extLst>
      <p:ext uri="{BB962C8B-B14F-4D97-AF65-F5344CB8AC3E}">
        <p14:creationId xmlns:p14="http://schemas.microsoft.com/office/powerpoint/2010/main" val="3945175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07350" y="3112100"/>
            <a:ext cx="10058400" cy="2857010"/>
          </a:xfrm>
        </p:spPr>
        <p:txBody>
          <a:bodyPr>
            <a:normAutofit/>
          </a:bodyPr>
          <a:lstStyle/>
          <a:p>
            <a:pPr algn="ctr"/>
            <a:br>
              <a:rPr lang="sk-SK" sz="2800" dirty="0"/>
            </a:br>
            <a:endParaRPr lang="en-US" sz="3200" dirty="0"/>
          </a:p>
        </p:txBody>
      </p:sp>
      <p:sp>
        <p:nvSpPr>
          <p:cNvPr id="3" name="BlokTextu 2"/>
          <p:cNvSpPr txBox="1"/>
          <p:nvPr/>
        </p:nvSpPr>
        <p:spPr>
          <a:xfrm>
            <a:off x="645953" y="711443"/>
            <a:ext cx="11115412" cy="5232202"/>
          </a:xfrm>
          <a:prstGeom prst="rect">
            <a:avLst/>
          </a:prstGeom>
          <a:noFill/>
        </p:spPr>
        <p:txBody>
          <a:bodyPr wrap="square" rtlCol="0">
            <a:spAutoFit/>
          </a:bodyPr>
          <a:lstStyle/>
          <a:p>
            <a:r>
              <a:rPr lang="hu-HU" sz="5400" dirty="0">
                <a:solidFill>
                  <a:srgbClr val="C00000"/>
                </a:solidFill>
              </a:rPr>
              <a:t>Literature</a:t>
            </a:r>
            <a:endParaRPr lang="sk-SK" dirty="0"/>
          </a:p>
          <a:p>
            <a:pPr marL="342900" indent="-342900">
              <a:buFont typeface="+mj-lt"/>
              <a:buAutoNum type="arabicPeriod"/>
            </a:pPr>
            <a:r>
              <a:rPr lang="sk-SK" sz="2000" dirty="0" err="1"/>
              <a:t>Rikin</a:t>
            </a:r>
            <a:r>
              <a:rPr lang="sk-SK" sz="2000" dirty="0"/>
              <a:t> </a:t>
            </a:r>
            <a:r>
              <a:rPr lang="sk-SK" sz="2000" dirty="0" err="1"/>
              <a:t>Tailor</a:t>
            </a:r>
            <a:r>
              <a:rPr lang="sk-SK" sz="2000" dirty="0"/>
              <a:t>, Management </a:t>
            </a:r>
            <a:r>
              <a:rPr lang="sk-SK" sz="2000" dirty="0" err="1"/>
              <a:t>system</a:t>
            </a:r>
            <a:r>
              <a:rPr lang="sk-SK" sz="2000" dirty="0"/>
              <a:t> </a:t>
            </a:r>
            <a:r>
              <a:rPr lang="sk-SK" sz="2000" dirty="0" err="1"/>
              <a:t>for</a:t>
            </a:r>
            <a:r>
              <a:rPr lang="sk-SK" sz="2000" dirty="0"/>
              <a:t> </a:t>
            </a:r>
            <a:r>
              <a:rPr lang="sk-SK" sz="2000" dirty="0" err="1"/>
              <a:t>smart</a:t>
            </a:r>
            <a:r>
              <a:rPr lang="sk-SK" sz="2000" dirty="0"/>
              <a:t> </a:t>
            </a:r>
            <a:r>
              <a:rPr lang="sk-SK" sz="2000" dirty="0" err="1"/>
              <a:t>house</a:t>
            </a:r>
            <a:r>
              <a:rPr lang="sk-SK" sz="2000" dirty="0"/>
              <a:t> and </a:t>
            </a:r>
            <a:r>
              <a:rPr lang="sk-SK" sz="2000" dirty="0" err="1"/>
              <a:t>smart</a:t>
            </a:r>
            <a:r>
              <a:rPr lang="sk-SK" sz="2000" dirty="0"/>
              <a:t> </a:t>
            </a:r>
            <a:r>
              <a:rPr lang="sk-SK" sz="2000" dirty="0" err="1"/>
              <a:t>street</a:t>
            </a:r>
            <a:r>
              <a:rPr lang="sk-SK" sz="2000" dirty="0"/>
              <a:t> , </a:t>
            </a:r>
            <a:r>
              <a:rPr lang="sk-SK" sz="2000" dirty="0" err="1"/>
              <a:t>Diploma</a:t>
            </a:r>
            <a:r>
              <a:rPr lang="sk-SK" sz="2000" dirty="0"/>
              <a:t> </a:t>
            </a:r>
            <a:r>
              <a:rPr lang="sk-SK" sz="2000" dirty="0" err="1"/>
              <a:t>thesis</a:t>
            </a:r>
            <a:r>
              <a:rPr lang="sk-SK" sz="2000" dirty="0"/>
              <a:t>, 2020, TUKE </a:t>
            </a:r>
          </a:p>
          <a:p>
            <a:pPr marL="342900" indent="-342900">
              <a:buFont typeface="+mj-lt"/>
              <a:buAutoNum type="arabicPeriod"/>
            </a:pPr>
            <a:r>
              <a:rPr lang="en-US" sz="2000" dirty="0"/>
              <a:t>PAS – The Energy Management Handbook – Second Edition (2010) ISBN </a:t>
            </a:r>
            <a:r>
              <a:rPr lang="en-US" sz="2000" u="sng" dirty="0"/>
              <a:t>0-9778969-2-7</a:t>
            </a:r>
            <a:endParaRPr lang="sk-SK" sz="2000" u="sng" dirty="0"/>
          </a:p>
          <a:p>
            <a:pPr marL="342900" indent="-342900">
              <a:buFont typeface="+mj-lt"/>
              <a:buAutoNum type="arabicPeriod"/>
            </a:pPr>
            <a:r>
              <a:rPr lang="en-US" sz="2000" dirty="0"/>
              <a:t>Building Automation for Energy Efficiency</a:t>
            </a:r>
            <a:r>
              <a:rPr lang="sk-SK" sz="2000" dirty="0"/>
              <a:t> </a:t>
            </a:r>
            <a:r>
              <a:rPr lang="en-US" sz="2000" dirty="0" err="1"/>
              <a:t>Mojtaba</a:t>
            </a:r>
            <a:r>
              <a:rPr lang="en-US" sz="2000" dirty="0"/>
              <a:t> </a:t>
            </a:r>
            <a:r>
              <a:rPr lang="en-US" sz="2000" dirty="0" err="1"/>
              <a:t>Navvab</a:t>
            </a:r>
            <a:r>
              <a:rPr lang="en-US" sz="2000" dirty="0"/>
              <a:t>, ... Stefano </a:t>
            </a:r>
            <a:r>
              <a:rPr lang="en-US" sz="2000" dirty="0" err="1"/>
              <a:t>Panzieri</a:t>
            </a:r>
            <a:r>
              <a:rPr lang="en-US" sz="2000" dirty="0"/>
              <a:t>, in Handbook of Energy Efficiency in Buildings, 2019</a:t>
            </a:r>
            <a:endParaRPr lang="sk-SK" sz="2000" u="sng" dirty="0"/>
          </a:p>
          <a:p>
            <a:pPr marL="342900" indent="-342900">
              <a:buFont typeface="+mj-lt"/>
              <a:buAutoNum type="arabicPeriod"/>
            </a:pPr>
            <a:r>
              <a:rPr lang="en-US" sz="2000" dirty="0"/>
              <a:t>Energy Management Systems for Hybrid AC/DC </a:t>
            </a:r>
            <a:r>
              <a:rPr lang="en-US" sz="2000" dirty="0" err="1"/>
              <a:t>Microgrids</a:t>
            </a:r>
            <a:r>
              <a:rPr lang="sk-SK" sz="2000" dirty="0"/>
              <a:t> </a:t>
            </a:r>
            <a:r>
              <a:rPr lang="en-US" sz="2000" dirty="0" err="1"/>
              <a:t>Moein</a:t>
            </a:r>
            <a:r>
              <a:rPr lang="en-US" sz="2000" dirty="0"/>
              <a:t> </a:t>
            </a:r>
            <a:r>
              <a:rPr lang="en-US" sz="2000" dirty="0" err="1"/>
              <a:t>Manbachi</a:t>
            </a:r>
            <a:r>
              <a:rPr lang="en-US" sz="2000" dirty="0"/>
              <a:t>, in Operation of Distributed Energy Resources in Smart Distribution Networks, 2018</a:t>
            </a:r>
            <a:endParaRPr lang="sk-SK" sz="2000" dirty="0"/>
          </a:p>
          <a:p>
            <a:pPr marL="342900" indent="-342900">
              <a:buFont typeface="+mj-lt"/>
              <a:buAutoNum type="arabicPeriod"/>
            </a:pPr>
            <a:r>
              <a:rPr lang="en-US" sz="2000" dirty="0"/>
              <a:t>https://www.energy.gov/eere/wipo/energy-management-systems-maximizing-energy-savings-text-version</a:t>
            </a:r>
            <a:endParaRPr lang="sk-SK" sz="2000" dirty="0"/>
          </a:p>
          <a:p>
            <a:pPr marL="342900" indent="-342900">
              <a:buFont typeface="+mj-lt"/>
              <a:buAutoNum type="arabicPeriod"/>
            </a:pPr>
            <a:r>
              <a:rPr lang="en-US" sz="2000" dirty="0"/>
              <a:t>https://www.greenbyte.com/product/centralize?gclid=CjwKCAjwnef6BRAgEiwAgv8mQSzA_jPSVrzCsk8rMlA178_S5IY2_FGElm2ZUUyz554iVaItzDpu8xoCNOgQAvD_BwE</a:t>
            </a:r>
            <a:endParaRPr lang="sk-SK" sz="2000" i="1" dirty="0"/>
          </a:p>
          <a:p>
            <a:pPr marL="342900" indent="-342900">
              <a:buFont typeface="+mj-lt"/>
              <a:buAutoNum type="arabicPeriod"/>
            </a:pPr>
            <a:r>
              <a:rPr lang="sk-SK" sz="2000" i="1" dirty="0" err="1"/>
              <a:t>Communication</a:t>
            </a:r>
            <a:r>
              <a:rPr lang="sk-SK" sz="2000" i="1" dirty="0"/>
              <a:t> </a:t>
            </a:r>
            <a:r>
              <a:rPr lang="sk-SK" sz="2000" i="1" dirty="0" err="1"/>
              <a:t>Based</a:t>
            </a:r>
            <a:r>
              <a:rPr lang="sk-SK" sz="2000" i="1" dirty="0"/>
              <a:t> </a:t>
            </a:r>
            <a:r>
              <a:rPr lang="sk-SK" sz="2000" i="1" dirty="0" err="1"/>
              <a:t>Control</a:t>
            </a:r>
            <a:r>
              <a:rPr lang="sk-SK" sz="2000" i="1" dirty="0"/>
              <a:t> </a:t>
            </a:r>
            <a:r>
              <a:rPr lang="sk-SK" sz="2000" i="1" dirty="0" err="1"/>
              <a:t>for</a:t>
            </a:r>
            <a:r>
              <a:rPr lang="sk-SK" sz="2000" i="1" dirty="0"/>
              <a:t> DC </a:t>
            </a:r>
            <a:r>
              <a:rPr lang="sk-SK" sz="2000" i="1" dirty="0" err="1"/>
              <a:t>Microgrids</a:t>
            </a:r>
            <a:r>
              <a:rPr lang="sk-SK" sz="2000" i="1" dirty="0"/>
              <a:t> – IEEE </a:t>
            </a:r>
            <a:r>
              <a:rPr lang="sk-SK" sz="2000" i="1" dirty="0" err="1"/>
              <a:t>Journals</a:t>
            </a:r>
            <a:r>
              <a:rPr lang="sk-SK" sz="2000" i="1" dirty="0"/>
              <a:t> &amp; </a:t>
            </a:r>
            <a:r>
              <a:rPr lang="sk-SK" sz="2000" i="1" dirty="0" err="1"/>
              <a:t>Magazine</a:t>
            </a:r>
            <a:r>
              <a:rPr lang="sk-SK" sz="2000" i="1" dirty="0"/>
              <a:t>". doi:10.1109/TSG.2018.2791361.</a:t>
            </a:r>
            <a:endParaRPr lang="sk-SK" sz="2000" b="1" dirty="0"/>
          </a:p>
          <a:p>
            <a:pPr marL="342900" indent="-342900">
              <a:buFont typeface="+mj-lt"/>
              <a:buAutoNum type="arabicPeriod"/>
            </a:pPr>
            <a:r>
              <a:rPr lang="sk-SK" sz="2000" i="1" dirty="0"/>
              <a:t>Energy management algorithm for resilient controlled delivery grids – IEEE Conference Publication". doi:</a:t>
            </a:r>
            <a:r>
              <a:rPr lang="sk-SK" sz="2000" i="1" u="sng" dirty="0"/>
              <a:t>10.1109/IAS.2017.8101777</a:t>
            </a:r>
          </a:p>
        </p:txBody>
      </p:sp>
    </p:spTree>
    <p:extLst>
      <p:ext uri="{BB962C8B-B14F-4D97-AF65-F5344CB8AC3E}">
        <p14:creationId xmlns:p14="http://schemas.microsoft.com/office/powerpoint/2010/main" val="1395099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07350" y="3112100"/>
            <a:ext cx="10058400" cy="2857010"/>
          </a:xfrm>
        </p:spPr>
        <p:txBody>
          <a:bodyPr>
            <a:normAutofit/>
          </a:bodyPr>
          <a:lstStyle/>
          <a:p>
            <a:pPr algn="ctr"/>
            <a:br>
              <a:rPr lang="sk-SK" sz="2800" dirty="0"/>
            </a:br>
            <a:endParaRPr lang="en-US" sz="3200" dirty="0"/>
          </a:p>
        </p:txBody>
      </p:sp>
      <p:sp>
        <p:nvSpPr>
          <p:cNvPr id="3" name="Obdĺžnik 2"/>
          <p:cNvSpPr/>
          <p:nvPr/>
        </p:nvSpPr>
        <p:spPr>
          <a:xfrm>
            <a:off x="3707310" y="665691"/>
            <a:ext cx="8484690" cy="707886"/>
          </a:xfrm>
          <a:prstGeom prst="rect">
            <a:avLst/>
          </a:prstGeom>
        </p:spPr>
        <p:txBody>
          <a:bodyPr wrap="square">
            <a:spAutoFit/>
          </a:bodyPr>
          <a:lstStyle/>
          <a:p>
            <a:pPr algn="just">
              <a:spcAft>
                <a:spcPts val="0"/>
              </a:spcAft>
            </a:pPr>
            <a:r>
              <a:rPr lang="en-US" sz="4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sk-SK" sz="4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CONTENTS</a:t>
            </a:r>
            <a:endParaRPr lang="sk-SK" sz="2800" dirty="0">
              <a:effectLst/>
              <a:latin typeface="Times New Roman" panose="02020603050405020304" pitchFamily="18" charset="0"/>
              <a:ea typeface="Times New Roman" panose="02020603050405020304" pitchFamily="18" charset="0"/>
            </a:endParaRPr>
          </a:p>
        </p:txBody>
      </p:sp>
      <p:sp>
        <p:nvSpPr>
          <p:cNvPr id="7" name="BlokTextu 6"/>
          <p:cNvSpPr txBox="1"/>
          <p:nvPr/>
        </p:nvSpPr>
        <p:spPr>
          <a:xfrm>
            <a:off x="2185351" y="1507794"/>
            <a:ext cx="7776375" cy="3539430"/>
          </a:xfrm>
          <a:prstGeom prst="rect">
            <a:avLst/>
          </a:prstGeom>
          <a:noFill/>
        </p:spPr>
        <p:txBody>
          <a:bodyPr wrap="square" rtlCol="0">
            <a:spAutoFit/>
          </a:bodyPr>
          <a:lstStyle/>
          <a:p>
            <a:pPr marL="457200" indent="-457200">
              <a:buFont typeface="Arial" panose="020B0604020202020204" pitchFamily="34" charset="0"/>
              <a:buChar char="•"/>
            </a:pPr>
            <a:r>
              <a:rPr lang="sk-SK" sz="2800" dirty="0"/>
              <a:t>Energy management </a:t>
            </a:r>
            <a:r>
              <a:rPr lang="sk-SK" sz="2800" dirty="0" err="1"/>
              <a:t>systems</a:t>
            </a:r>
            <a:endParaRPr lang="sk-SK" sz="2800" dirty="0"/>
          </a:p>
          <a:p>
            <a:pPr marL="457200" indent="-457200">
              <a:buFont typeface="Arial" panose="020B0604020202020204" pitchFamily="34" charset="0"/>
              <a:buChar char="•"/>
            </a:pPr>
            <a:endParaRPr lang="sk-SK" sz="2800" dirty="0"/>
          </a:p>
          <a:p>
            <a:pPr marL="457200" indent="-457200">
              <a:buFont typeface="Arial" panose="020B0604020202020204" pitchFamily="34" charset="0"/>
              <a:buChar char="•"/>
            </a:pPr>
            <a:r>
              <a:rPr lang="sk-SK" sz="2800" dirty="0" err="1"/>
              <a:t>Building</a:t>
            </a:r>
            <a:r>
              <a:rPr lang="sk-SK" sz="2800" dirty="0"/>
              <a:t> management </a:t>
            </a:r>
            <a:r>
              <a:rPr lang="sk-SK" sz="2800" dirty="0" err="1"/>
              <a:t>systems</a:t>
            </a:r>
            <a:br>
              <a:rPr lang="sk-SK" sz="2800" dirty="0"/>
            </a:br>
            <a:endParaRPr lang="sk-SK" sz="2800" dirty="0"/>
          </a:p>
          <a:p>
            <a:pPr marL="457200" indent="-457200">
              <a:buFont typeface="Arial" panose="020B0604020202020204" pitchFamily="34" charset="0"/>
              <a:buChar char="•"/>
            </a:pPr>
            <a:r>
              <a:rPr lang="sk-SK" sz="2800" dirty="0"/>
              <a:t>General </a:t>
            </a:r>
            <a:r>
              <a:rPr lang="sk-SK" sz="2800" dirty="0" err="1"/>
              <a:t>requirements</a:t>
            </a:r>
            <a:endParaRPr lang="sk-SK" sz="2800" dirty="0"/>
          </a:p>
          <a:p>
            <a:pPr marL="457200" indent="-457200">
              <a:buFont typeface="Arial" panose="020B0604020202020204" pitchFamily="34" charset="0"/>
              <a:buChar char="•"/>
            </a:pPr>
            <a:endParaRPr lang="sk-SK" sz="2800" dirty="0"/>
          </a:p>
          <a:p>
            <a:pPr marL="457200" indent="-457200">
              <a:buFont typeface="Arial" panose="020B0604020202020204" pitchFamily="34" charset="0"/>
              <a:buChar char="•"/>
            </a:pPr>
            <a:r>
              <a:rPr lang="en-US" sz="2800" dirty="0"/>
              <a:t>Features of energy management application for efficient energy supply</a:t>
            </a:r>
          </a:p>
        </p:txBody>
      </p:sp>
    </p:spTree>
    <p:extLst>
      <p:ext uri="{BB962C8B-B14F-4D97-AF65-F5344CB8AC3E}">
        <p14:creationId xmlns:p14="http://schemas.microsoft.com/office/powerpoint/2010/main" val="2765507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3285222" y="614520"/>
            <a:ext cx="5707179" cy="646331"/>
          </a:xfrm>
          <a:prstGeom prst="rect">
            <a:avLst/>
          </a:prstGeom>
        </p:spPr>
        <p:txBody>
          <a:bodyPr wrap="square">
            <a:spAutoFit/>
          </a:bodyPr>
          <a:lstStyle/>
          <a:p>
            <a:r>
              <a:rPr lang="sk-SK" sz="3600" dirty="0">
                <a:solidFill>
                  <a:srgbClr val="C00000"/>
                </a:solidFill>
              </a:rPr>
              <a:t>Energy management </a:t>
            </a:r>
            <a:r>
              <a:rPr lang="sk-SK" sz="3600" dirty="0" err="1">
                <a:solidFill>
                  <a:srgbClr val="C00000"/>
                </a:solidFill>
              </a:rPr>
              <a:t>systems</a:t>
            </a:r>
            <a:endParaRPr lang="sk-SK" sz="3600" dirty="0">
              <a:solidFill>
                <a:srgbClr val="C00000"/>
              </a:solidFill>
            </a:endParaRPr>
          </a:p>
        </p:txBody>
      </p:sp>
      <p:sp>
        <p:nvSpPr>
          <p:cNvPr id="12" name="BlokTextu 11"/>
          <p:cNvSpPr txBox="1"/>
          <p:nvPr/>
        </p:nvSpPr>
        <p:spPr>
          <a:xfrm>
            <a:off x="187641" y="1767093"/>
            <a:ext cx="11569148" cy="2862322"/>
          </a:xfrm>
          <a:prstGeom prst="rect">
            <a:avLst/>
          </a:prstGeom>
          <a:noFill/>
        </p:spPr>
        <p:txBody>
          <a:bodyPr wrap="square" rtlCol="0">
            <a:spAutoFit/>
          </a:bodyPr>
          <a:lstStyle/>
          <a:p>
            <a:pPr marL="285750" indent="-285750" algn="just">
              <a:buFont typeface="Arial" panose="020B0604020202020204" pitchFamily="34" charset="0"/>
              <a:buChar char="•"/>
            </a:pPr>
            <a:r>
              <a:rPr lang="en-US" dirty="0"/>
              <a:t>An </a:t>
            </a:r>
            <a:r>
              <a:rPr lang="sk-SK" b="1" dirty="0"/>
              <a:t>E</a:t>
            </a:r>
            <a:r>
              <a:rPr lang="en-US" b="1" dirty="0" err="1"/>
              <a:t>nergy</a:t>
            </a:r>
            <a:r>
              <a:rPr lang="en-US" b="1" dirty="0"/>
              <a:t> </a:t>
            </a:r>
            <a:r>
              <a:rPr lang="sk-SK" b="1" dirty="0"/>
              <a:t>M</a:t>
            </a:r>
            <a:r>
              <a:rPr lang="en-US" b="1" dirty="0" err="1"/>
              <a:t>anagement</a:t>
            </a:r>
            <a:r>
              <a:rPr lang="en-US" b="1" dirty="0"/>
              <a:t> </a:t>
            </a:r>
            <a:r>
              <a:rPr lang="sk-SK" b="1" dirty="0"/>
              <a:t>S</a:t>
            </a:r>
            <a:r>
              <a:rPr lang="en-US" b="1" dirty="0" err="1"/>
              <a:t>ystem</a:t>
            </a:r>
            <a:r>
              <a:rPr lang="en-US" b="1" dirty="0"/>
              <a:t> (EMS) </a:t>
            </a:r>
            <a:r>
              <a:rPr lang="en-US" dirty="0"/>
              <a:t>is a system of computer-aided tools used by operators of electric utility grids to monitor, control, and optimize the performance of the generation</a:t>
            </a:r>
            <a:r>
              <a:rPr lang="sk-SK" dirty="0"/>
              <a:t>, </a:t>
            </a:r>
            <a:r>
              <a:rPr lang="sk-SK" dirty="0" err="1"/>
              <a:t>consumption</a:t>
            </a:r>
            <a:r>
              <a:rPr lang="en-US" dirty="0"/>
              <a:t> or transmission system. </a:t>
            </a:r>
            <a:endParaRPr lang="sk-SK" dirty="0"/>
          </a:p>
          <a:p>
            <a:pPr marL="285750" indent="-285750" algn="just">
              <a:buFont typeface="Arial" panose="020B0604020202020204" pitchFamily="34" charset="0"/>
              <a:buChar char="•"/>
            </a:pPr>
            <a:endParaRPr lang="sk-SK" dirty="0"/>
          </a:p>
          <a:p>
            <a:pPr marL="285750" indent="-285750" algn="just">
              <a:buFont typeface="Arial" panose="020B0604020202020204" pitchFamily="34" charset="0"/>
              <a:buChar char="•"/>
            </a:pPr>
            <a:r>
              <a:rPr lang="en-US" dirty="0"/>
              <a:t>Also, it can be used in small scale systems like </a:t>
            </a:r>
            <a:r>
              <a:rPr lang="en-US" dirty="0" err="1"/>
              <a:t>microgrids</a:t>
            </a:r>
            <a:r>
              <a:rPr lang="en-US" dirty="0"/>
              <a:t>.</a:t>
            </a:r>
            <a:endParaRPr lang="sk-SK" dirty="0"/>
          </a:p>
          <a:p>
            <a:pPr marL="285750" indent="-285750" algn="just">
              <a:buFont typeface="Arial" panose="020B0604020202020204" pitchFamily="34" charset="0"/>
              <a:buChar char="•"/>
            </a:pPr>
            <a:endParaRPr lang="sk-SK" dirty="0"/>
          </a:p>
          <a:p>
            <a:pPr marL="285750" indent="-285750">
              <a:buFont typeface="Arial" panose="020B0604020202020204" pitchFamily="34" charset="0"/>
              <a:buChar char="•"/>
            </a:pPr>
            <a:r>
              <a:rPr lang="en-US" dirty="0"/>
              <a:t>The computer technology is also referred to as SCADA/EMS or EMS/SCADA. </a:t>
            </a:r>
            <a:endParaRPr lang="sk-SK" dirty="0"/>
          </a:p>
          <a:p>
            <a:pPr marL="285750" indent="-285750">
              <a:buFont typeface="Arial" panose="020B0604020202020204" pitchFamily="34" charset="0"/>
              <a:buChar char="•"/>
            </a:pPr>
            <a:endParaRPr lang="sk-SK" dirty="0"/>
          </a:p>
          <a:p>
            <a:pPr marL="285750" indent="-285750">
              <a:buFont typeface="Arial" panose="020B0604020202020204" pitchFamily="34" charset="0"/>
              <a:buChar char="•"/>
            </a:pPr>
            <a:r>
              <a:rPr lang="en-US" dirty="0"/>
              <a:t>In these respects, the terminology EMS then excludes the monitoring and control functions, but more specifically refers to the collective suite of power network applications and to the generation control and scheduling applications.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20472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3663991" y="611375"/>
            <a:ext cx="5707179" cy="646331"/>
          </a:xfrm>
          <a:prstGeom prst="rect">
            <a:avLst/>
          </a:prstGeom>
        </p:spPr>
        <p:txBody>
          <a:bodyPr wrap="square">
            <a:spAutoFit/>
          </a:bodyPr>
          <a:lstStyle/>
          <a:p>
            <a:r>
              <a:rPr lang="sk-SK" sz="3600" dirty="0">
                <a:solidFill>
                  <a:srgbClr val="C00000"/>
                </a:solidFill>
              </a:rPr>
              <a:t>Energy management </a:t>
            </a:r>
            <a:r>
              <a:rPr lang="sk-SK" sz="3600" dirty="0" err="1">
                <a:solidFill>
                  <a:srgbClr val="C00000"/>
                </a:solidFill>
              </a:rPr>
              <a:t>systems</a:t>
            </a:r>
            <a:endParaRPr lang="sk-SK" sz="3600" dirty="0">
              <a:solidFill>
                <a:srgbClr val="C00000"/>
              </a:solidFill>
            </a:endParaRPr>
          </a:p>
        </p:txBody>
      </p:sp>
      <p:sp>
        <p:nvSpPr>
          <p:cNvPr id="12" name="BlokTextu 11"/>
          <p:cNvSpPr txBox="1"/>
          <p:nvPr/>
        </p:nvSpPr>
        <p:spPr>
          <a:xfrm>
            <a:off x="187641" y="1767093"/>
            <a:ext cx="11569148" cy="4247317"/>
          </a:xfrm>
          <a:prstGeom prst="rect">
            <a:avLst/>
          </a:prstGeom>
          <a:noFill/>
        </p:spPr>
        <p:txBody>
          <a:bodyPr wrap="square" rtlCol="0">
            <a:spAutoFit/>
          </a:bodyPr>
          <a:lstStyle/>
          <a:p>
            <a:pPr marL="285750" indent="-285750" algn="just">
              <a:buFont typeface="Arial" panose="020B0604020202020204" pitchFamily="34" charset="0"/>
              <a:buChar char="•"/>
            </a:pPr>
            <a:r>
              <a:rPr lang="en-US" b="1" i="1" dirty="0"/>
              <a:t>Building energy management system </a:t>
            </a:r>
            <a:r>
              <a:rPr lang="sk-SK" b="1" i="1" dirty="0"/>
              <a:t>(BEMS)</a:t>
            </a:r>
            <a:r>
              <a:rPr lang="en-US" dirty="0"/>
              <a:t> is a computer based control system installed in buildings. </a:t>
            </a:r>
            <a:endParaRPr lang="sk-SK" dirty="0"/>
          </a:p>
          <a:p>
            <a:pPr marL="285750" indent="-285750" algn="just">
              <a:buFont typeface="Arial" panose="020B0604020202020204" pitchFamily="34" charset="0"/>
              <a:buChar char="•"/>
            </a:pPr>
            <a:endParaRPr lang="sk-SK" dirty="0"/>
          </a:p>
          <a:p>
            <a:pPr marL="285750" indent="-285750" algn="just">
              <a:buFont typeface="Arial" panose="020B0604020202020204" pitchFamily="34" charset="0"/>
              <a:buChar char="•"/>
            </a:pPr>
            <a:r>
              <a:rPr lang="en-US" dirty="0"/>
              <a:t>BEMS integrates the monitor and control of mechanical and electrical systems within a building into an overall control and </a:t>
            </a:r>
            <a:r>
              <a:rPr lang="en-US" dirty="0" err="1"/>
              <a:t>optimisation</a:t>
            </a:r>
            <a:r>
              <a:rPr lang="en-US" dirty="0"/>
              <a:t> strategy related to energy, occupant comfort, etc. </a:t>
            </a:r>
            <a:endParaRPr lang="sk-SK" dirty="0"/>
          </a:p>
          <a:p>
            <a:pPr algn="just"/>
            <a:endParaRPr lang="sk-SK" dirty="0"/>
          </a:p>
          <a:p>
            <a:pPr marL="285750" indent="-285750" algn="just">
              <a:buFont typeface="Arial" panose="020B0604020202020204" pitchFamily="34" charset="0"/>
              <a:buChar char="•"/>
            </a:pPr>
            <a:endParaRPr lang="sk-SK" dirty="0"/>
          </a:p>
          <a:p>
            <a:pPr marL="285750" indent="-285750" algn="just">
              <a:buFont typeface="Arial" panose="020B0604020202020204" pitchFamily="34" charset="0"/>
              <a:buChar char="•"/>
            </a:pPr>
            <a:r>
              <a:rPr lang="en-US" dirty="0"/>
              <a:t>BEMS also gathers, analyses and controls building performance data such as temperature, humidity, levels of carbon dioxide, room illumination, etc., of various spaces in a building. BEMS’s components are generally laid out in a four-level system:</a:t>
            </a:r>
            <a:endParaRPr lang="sk-SK" dirty="0"/>
          </a:p>
          <a:p>
            <a:pPr marL="285750" indent="-285750" algn="just">
              <a:buFont typeface="Arial" panose="020B0604020202020204" pitchFamily="34" charset="0"/>
              <a:buChar char="•"/>
            </a:pPr>
            <a:endParaRPr lang="en-US" dirty="0"/>
          </a:p>
          <a:p>
            <a:pPr marL="742950" lvl="1" indent="-285750">
              <a:buFont typeface="Arial" panose="020B0604020202020204" pitchFamily="34" charset="0"/>
              <a:buChar char="•"/>
            </a:pPr>
            <a:r>
              <a:rPr lang="en-US" dirty="0"/>
              <a:t>Sensors, switches, etc., at the field (equipment) level</a:t>
            </a:r>
          </a:p>
          <a:p>
            <a:pPr marL="742950" lvl="1" indent="-285750">
              <a:buFont typeface="Arial" panose="020B0604020202020204" pitchFamily="34" charset="0"/>
              <a:buChar char="•"/>
            </a:pPr>
            <a:r>
              <a:rPr lang="en-US" dirty="0"/>
              <a:t>Outstations and discrete controllers at the control level</a:t>
            </a:r>
          </a:p>
          <a:p>
            <a:pPr marL="742950" lvl="1" indent="-285750">
              <a:buFont typeface="Arial" panose="020B0604020202020204" pitchFamily="34" charset="0"/>
              <a:buChar char="•"/>
            </a:pPr>
            <a:r>
              <a:rPr lang="en-US" dirty="0"/>
              <a:t>Central station with a computer based control system at the operation level</a:t>
            </a:r>
          </a:p>
          <a:p>
            <a:pPr marL="742950" lvl="1" indent="-285750">
              <a:buFont typeface="Arial" panose="020B0604020202020204" pitchFamily="34" charset="0"/>
              <a:buChar char="•"/>
            </a:pPr>
            <a:r>
              <a:rPr lang="en-US" dirty="0"/>
              <a:t>Central station communication via gateways at the management level.</a:t>
            </a:r>
          </a:p>
          <a:p>
            <a:pPr marL="285750" indent="-285750">
              <a:buFont typeface="Courier New" panose="02070309020205020404" pitchFamily="49" charset="0"/>
              <a:buChar char="o"/>
            </a:pPr>
            <a:endParaRPr lang="sk-SK" dirty="0"/>
          </a:p>
        </p:txBody>
      </p:sp>
    </p:spTree>
    <p:extLst>
      <p:ext uri="{BB962C8B-B14F-4D97-AF65-F5344CB8AC3E}">
        <p14:creationId xmlns:p14="http://schemas.microsoft.com/office/powerpoint/2010/main" val="3276440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3655283" y="585034"/>
            <a:ext cx="5707179" cy="646331"/>
          </a:xfrm>
          <a:prstGeom prst="rect">
            <a:avLst/>
          </a:prstGeom>
        </p:spPr>
        <p:txBody>
          <a:bodyPr wrap="square">
            <a:spAutoFit/>
          </a:bodyPr>
          <a:lstStyle/>
          <a:p>
            <a:r>
              <a:rPr lang="sk-SK" sz="3600" dirty="0">
                <a:solidFill>
                  <a:srgbClr val="C00000"/>
                </a:solidFill>
              </a:rPr>
              <a:t>Energy management </a:t>
            </a:r>
            <a:r>
              <a:rPr lang="sk-SK" sz="3600" dirty="0" err="1">
                <a:solidFill>
                  <a:srgbClr val="C00000"/>
                </a:solidFill>
              </a:rPr>
              <a:t>systems</a:t>
            </a:r>
            <a:endParaRPr lang="sk-SK" sz="3600" dirty="0">
              <a:solidFill>
                <a:srgbClr val="C00000"/>
              </a:solidFill>
            </a:endParaRPr>
          </a:p>
        </p:txBody>
      </p:sp>
      <p:sp>
        <p:nvSpPr>
          <p:cNvPr id="3" name="BlokTextu 2"/>
          <p:cNvSpPr txBox="1"/>
          <p:nvPr/>
        </p:nvSpPr>
        <p:spPr>
          <a:xfrm>
            <a:off x="729950" y="1408882"/>
            <a:ext cx="10199681" cy="4524315"/>
          </a:xfrm>
          <a:prstGeom prst="rect">
            <a:avLst/>
          </a:prstGeom>
          <a:noFill/>
        </p:spPr>
        <p:txBody>
          <a:bodyPr wrap="square" rtlCol="0">
            <a:spAutoFit/>
          </a:bodyPr>
          <a:lstStyle/>
          <a:p>
            <a:r>
              <a:rPr lang="en-US" b="1" dirty="0"/>
              <a:t>A list of systems that can be monitored or controlled by a B</a:t>
            </a:r>
            <a:r>
              <a:rPr lang="sk-SK" b="1" dirty="0"/>
              <a:t>E</a:t>
            </a:r>
            <a:r>
              <a:rPr lang="en-US" b="1" dirty="0"/>
              <a:t>MS are shown below:</a:t>
            </a:r>
          </a:p>
          <a:p>
            <a:endParaRPr lang="en-US" dirty="0"/>
          </a:p>
          <a:p>
            <a:pPr marL="742950" lvl="1" indent="-285750">
              <a:buFont typeface="Arial" panose="020B0604020202020204" pitchFamily="34" charset="0"/>
              <a:buChar char="•"/>
            </a:pPr>
            <a:r>
              <a:rPr lang="en-US" dirty="0"/>
              <a:t>Illumination (lighting) control</a:t>
            </a:r>
          </a:p>
          <a:p>
            <a:pPr marL="742950" lvl="1" indent="-285750">
              <a:buFont typeface="Arial" panose="020B0604020202020204" pitchFamily="34" charset="0"/>
              <a:buChar char="•"/>
            </a:pPr>
            <a:r>
              <a:rPr lang="en-US" dirty="0"/>
              <a:t>Electric power control</a:t>
            </a:r>
          </a:p>
          <a:p>
            <a:pPr marL="742950" lvl="1" indent="-285750">
              <a:buFont typeface="Arial" panose="020B0604020202020204" pitchFamily="34" charset="0"/>
              <a:buChar char="•"/>
            </a:pPr>
            <a:r>
              <a:rPr lang="en-US" dirty="0"/>
              <a:t>Heating, ventilation, and air conditioning</a:t>
            </a:r>
          </a:p>
          <a:p>
            <a:pPr marL="742950" lvl="1" indent="-285750">
              <a:buFont typeface="Arial" panose="020B0604020202020204" pitchFamily="34" charset="0"/>
              <a:buChar char="•"/>
            </a:pPr>
            <a:r>
              <a:rPr lang="en-US" dirty="0"/>
              <a:t>Security and observation</a:t>
            </a:r>
          </a:p>
          <a:p>
            <a:pPr marL="742950" lvl="1" indent="-285750">
              <a:buFont typeface="Arial" panose="020B0604020202020204" pitchFamily="34" charset="0"/>
              <a:buChar char="•"/>
            </a:pPr>
            <a:r>
              <a:rPr lang="en-US" dirty="0"/>
              <a:t>Access control</a:t>
            </a:r>
          </a:p>
          <a:p>
            <a:pPr marL="742950" lvl="1" indent="-285750">
              <a:buFont typeface="Arial" panose="020B0604020202020204" pitchFamily="34" charset="0"/>
              <a:buChar char="•"/>
            </a:pPr>
            <a:r>
              <a:rPr lang="en-US" dirty="0"/>
              <a:t>Fire alarm system</a:t>
            </a:r>
          </a:p>
          <a:p>
            <a:pPr marL="742950" lvl="1" indent="-285750">
              <a:buFont typeface="Arial" panose="020B0604020202020204" pitchFamily="34" charset="0"/>
              <a:buChar char="•"/>
            </a:pPr>
            <a:r>
              <a:rPr lang="en-US" dirty="0"/>
              <a:t>Lifts, elevators etc.</a:t>
            </a:r>
          </a:p>
          <a:p>
            <a:pPr marL="742950" lvl="1" indent="-285750">
              <a:buFont typeface="Arial" panose="020B0604020202020204" pitchFamily="34" charset="0"/>
              <a:buChar char="•"/>
            </a:pPr>
            <a:r>
              <a:rPr lang="en-US" dirty="0"/>
              <a:t>Plumbing</a:t>
            </a:r>
          </a:p>
          <a:p>
            <a:pPr marL="742950" lvl="1" indent="-285750">
              <a:buFont typeface="Arial" panose="020B0604020202020204" pitchFamily="34" charset="0"/>
              <a:buChar char="•"/>
            </a:pPr>
            <a:r>
              <a:rPr lang="en-US" dirty="0"/>
              <a:t>Closed-circuit television (CCTV)</a:t>
            </a:r>
          </a:p>
          <a:p>
            <a:pPr marL="742950" lvl="1" indent="-285750">
              <a:buFont typeface="Arial" panose="020B0604020202020204" pitchFamily="34" charset="0"/>
              <a:buChar char="•"/>
            </a:pPr>
            <a:r>
              <a:rPr lang="en-US" dirty="0"/>
              <a:t>Other engineering systems</a:t>
            </a:r>
          </a:p>
          <a:p>
            <a:pPr marL="742950" lvl="1" indent="-285750">
              <a:buFont typeface="Arial" panose="020B0604020202020204" pitchFamily="34" charset="0"/>
              <a:buChar char="•"/>
            </a:pPr>
            <a:r>
              <a:rPr lang="en-US" dirty="0"/>
              <a:t>Control Panel</a:t>
            </a:r>
          </a:p>
          <a:p>
            <a:pPr marL="742950" lvl="1" indent="-285750">
              <a:buFont typeface="Arial" panose="020B0604020202020204" pitchFamily="34" charset="0"/>
              <a:buChar char="•"/>
            </a:pPr>
            <a:r>
              <a:rPr lang="en-US" dirty="0"/>
              <a:t>PA system</a:t>
            </a:r>
          </a:p>
          <a:p>
            <a:pPr marL="742950" lvl="1" indent="-285750">
              <a:buFont typeface="Arial" panose="020B0604020202020204" pitchFamily="34" charset="0"/>
              <a:buChar char="•"/>
            </a:pPr>
            <a:r>
              <a:rPr lang="en-US" dirty="0"/>
              <a:t>Alarm Monitor</a:t>
            </a:r>
          </a:p>
          <a:p>
            <a:pPr marL="742950" lvl="1" indent="-285750">
              <a:buFont typeface="Arial" panose="020B0604020202020204" pitchFamily="34" charset="0"/>
              <a:buChar char="•"/>
            </a:pPr>
            <a:r>
              <a:rPr lang="en-US" dirty="0"/>
              <a:t>Security Automation</a:t>
            </a:r>
          </a:p>
        </p:txBody>
      </p:sp>
    </p:spTree>
    <p:extLst>
      <p:ext uri="{BB962C8B-B14F-4D97-AF65-F5344CB8AC3E}">
        <p14:creationId xmlns:p14="http://schemas.microsoft.com/office/powerpoint/2010/main" val="212338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3655283" y="534493"/>
            <a:ext cx="5707179" cy="646331"/>
          </a:xfrm>
          <a:prstGeom prst="rect">
            <a:avLst/>
          </a:prstGeom>
        </p:spPr>
        <p:txBody>
          <a:bodyPr wrap="square">
            <a:spAutoFit/>
          </a:bodyPr>
          <a:lstStyle/>
          <a:p>
            <a:r>
              <a:rPr lang="sk-SK" sz="3600" dirty="0">
                <a:solidFill>
                  <a:srgbClr val="C00000"/>
                </a:solidFill>
              </a:rPr>
              <a:t>Energy management </a:t>
            </a:r>
            <a:r>
              <a:rPr lang="sk-SK" sz="3600" dirty="0" err="1">
                <a:solidFill>
                  <a:srgbClr val="C00000"/>
                </a:solidFill>
              </a:rPr>
              <a:t>systems</a:t>
            </a:r>
            <a:endParaRPr lang="sk-SK" sz="3600" dirty="0">
              <a:solidFill>
                <a:srgbClr val="C00000"/>
              </a:solidFill>
            </a:endParaRPr>
          </a:p>
        </p:txBody>
      </p:sp>
      <p:sp>
        <p:nvSpPr>
          <p:cNvPr id="3" name="BlokTextu 2"/>
          <p:cNvSpPr txBox="1"/>
          <p:nvPr/>
        </p:nvSpPr>
        <p:spPr>
          <a:xfrm>
            <a:off x="729950" y="1408882"/>
            <a:ext cx="10199681" cy="3693319"/>
          </a:xfrm>
          <a:prstGeom prst="rect">
            <a:avLst/>
          </a:prstGeom>
          <a:noFill/>
        </p:spPr>
        <p:txBody>
          <a:bodyPr wrap="square" rtlCol="0">
            <a:spAutoFit/>
          </a:bodyPr>
          <a:lstStyle/>
          <a:p>
            <a:pPr marL="285750" indent="-285750">
              <a:buFont typeface="Arial" panose="020B0604020202020204" pitchFamily="34" charset="0"/>
              <a:buChar char="•"/>
            </a:pPr>
            <a:r>
              <a:rPr lang="en-US" b="1" dirty="0"/>
              <a:t>Many benefits exist when a BMS is installed in a building, some of them are:</a:t>
            </a:r>
            <a:endParaRPr lang="sk-SK" b="1" dirty="0"/>
          </a:p>
          <a:p>
            <a:pPr marL="285750" indent="-285750">
              <a:buFont typeface="Arial" panose="020B0604020202020204" pitchFamily="34" charset="0"/>
              <a:buChar char="•"/>
            </a:pPr>
            <a:endParaRPr lang="sk-SK" dirty="0"/>
          </a:p>
          <a:p>
            <a:pPr marL="742950" lvl="1" indent="-285750">
              <a:buFont typeface="Arial" panose="020B0604020202020204" pitchFamily="34" charset="0"/>
              <a:buChar char="•"/>
            </a:pPr>
            <a:r>
              <a:rPr lang="en-US" dirty="0"/>
              <a:t>Possibility of individual room control</a:t>
            </a:r>
          </a:p>
          <a:p>
            <a:pPr marL="742950" lvl="1" indent="-285750">
              <a:buFont typeface="Arial" panose="020B0604020202020204" pitchFamily="34" charset="0"/>
              <a:buChar char="•"/>
            </a:pPr>
            <a:r>
              <a:rPr lang="en-US" dirty="0"/>
              <a:t>Increased staff productivity</a:t>
            </a:r>
          </a:p>
          <a:p>
            <a:pPr marL="742950" lvl="1" indent="-285750">
              <a:buFont typeface="Arial" panose="020B0604020202020204" pitchFamily="34" charset="0"/>
              <a:buChar char="•"/>
            </a:pPr>
            <a:r>
              <a:rPr lang="en-US" dirty="0"/>
              <a:t>Effective monitoring and targeting of energy consumption</a:t>
            </a:r>
          </a:p>
          <a:p>
            <a:pPr marL="742950" lvl="1" indent="-285750">
              <a:buFont typeface="Arial" panose="020B0604020202020204" pitchFamily="34" charset="0"/>
              <a:buChar char="•"/>
            </a:pPr>
            <a:r>
              <a:rPr lang="en-US" dirty="0"/>
              <a:t>Improved plant reliability and life</a:t>
            </a:r>
          </a:p>
          <a:p>
            <a:pPr marL="742950" lvl="1" indent="-285750">
              <a:buFont typeface="Arial" panose="020B0604020202020204" pitchFamily="34" charset="0"/>
              <a:buChar char="•"/>
            </a:pPr>
            <a:r>
              <a:rPr lang="en-US" dirty="0"/>
              <a:t>Effective response to HVAC-related complaints</a:t>
            </a:r>
          </a:p>
          <a:p>
            <a:pPr marL="742950" lvl="1" indent="-285750">
              <a:buFont typeface="Arial" panose="020B0604020202020204" pitchFamily="34" charset="0"/>
              <a:buChar char="•"/>
            </a:pPr>
            <a:r>
              <a:rPr lang="en-US" dirty="0"/>
              <a:t>Save time and money during the maintenance</a:t>
            </a:r>
          </a:p>
          <a:p>
            <a:pPr marL="742950" lvl="1" indent="-285750">
              <a:buFont typeface="Arial" panose="020B0604020202020204" pitchFamily="34" charset="0"/>
              <a:buChar char="•"/>
            </a:pPr>
            <a:r>
              <a:rPr lang="en-US" dirty="0"/>
              <a:t>Occupancy sensors allow automatic setback override during unoccupied periods as well as adaptive occupancy scheduling.</a:t>
            </a:r>
          </a:p>
          <a:p>
            <a:pPr marL="742950" lvl="1" indent="-285750">
              <a:buFont typeface="Arial" panose="020B0604020202020204" pitchFamily="34" charset="0"/>
              <a:buChar char="•"/>
            </a:pPr>
            <a:r>
              <a:rPr lang="en-US" dirty="0"/>
              <a:t>Lighting controls reduce unnecessary artificial lighting via motion sensors and schedules as well as by controlling daylight harvesting louvers</a:t>
            </a:r>
          </a:p>
          <a:p>
            <a:pPr marL="742950" lvl="1" indent="-285750">
              <a:buFont typeface="Arial" panose="020B0604020202020204" pitchFamily="34" charset="0"/>
              <a:buChar char="•"/>
            </a:pPr>
            <a:r>
              <a:rPr lang="en-US" dirty="0"/>
              <a:t>Controllers save water and energy by controlling rainwater harvesting and landscape irrigation</a:t>
            </a:r>
          </a:p>
        </p:txBody>
      </p:sp>
    </p:spTree>
    <p:extLst>
      <p:ext uri="{BB962C8B-B14F-4D97-AF65-F5344CB8AC3E}">
        <p14:creationId xmlns:p14="http://schemas.microsoft.com/office/powerpoint/2010/main" val="2325544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3655283" y="534493"/>
            <a:ext cx="5707179" cy="646331"/>
          </a:xfrm>
          <a:prstGeom prst="rect">
            <a:avLst/>
          </a:prstGeom>
        </p:spPr>
        <p:txBody>
          <a:bodyPr wrap="square">
            <a:spAutoFit/>
          </a:bodyPr>
          <a:lstStyle/>
          <a:p>
            <a:r>
              <a:rPr lang="sk-SK" sz="3600" dirty="0">
                <a:solidFill>
                  <a:srgbClr val="C00000"/>
                </a:solidFill>
              </a:rPr>
              <a:t>Energy management </a:t>
            </a:r>
            <a:r>
              <a:rPr lang="sk-SK" sz="3600" dirty="0" err="1">
                <a:solidFill>
                  <a:srgbClr val="C00000"/>
                </a:solidFill>
              </a:rPr>
              <a:t>systems</a:t>
            </a:r>
            <a:endParaRPr lang="sk-SK" sz="3600" dirty="0">
              <a:solidFill>
                <a:srgbClr val="C00000"/>
              </a:solidFill>
            </a:endParaRPr>
          </a:p>
        </p:txBody>
      </p:sp>
      <p:sp>
        <p:nvSpPr>
          <p:cNvPr id="3" name="BlokTextu 2"/>
          <p:cNvSpPr txBox="1"/>
          <p:nvPr/>
        </p:nvSpPr>
        <p:spPr>
          <a:xfrm>
            <a:off x="678072" y="1180824"/>
            <a:ext cx="10199681" cy="4524315"/>
          </a:xfrm>
          <a:prstGeom prst="rect">
            <a:avLst/>
          </a:prstGeom>
          <a:noFill/>
        </p:spPr>
        <p:txBody>
          <a:bodyPr wrap="square" rtlCol="0">
            <a:spAutoFit/>
          </a:bodyPr>
          <a:lstStyle/>
          <a:p>
            <a:pPr marL="285750" indent="-285750">
              <a:buFont typeface="Arial" panose="020B0604020202020204" pitchFamily="34" charset="0"/>
              <a:buChar char="•"/>
            </a:pPr>
            <a:r>
              <a:rPr lang="en-US" b="1" dirty="0"/>
              <a:t>Many benefits exist</a:t>
            </a:r>
            <a:r>
              <a:rPr lang="sk-SK" b="1" dirty="0"/>
              <a:t> </a:t>
            </a:r>
            <a:r>
              <a:rPr lang="sk-SK" b="1" dirty="0" err="1"/>
              <a:t>for</a:t>
            </a:r>
            <a:r>
              <a:rPr lang="en-US" b="1" dirty="0"/>
              <a:t> </a:t>
            </a:r>
            <a:r>
              <a:rPr lang="sk-SK" b="1" dirty="0"/>
              <a:t>b</a:t>
            </a:r>
            <a:r>
              <a:rPr lang="en-US" b="1" dirty="0" err="1"/>
              <a:t>uilding</a:t>
            </a:r>
            <a:r>
              <a:rPr lang="en-US" b="1" dirty="0"/>
              <a:t> managers</a:t>
            </a:r>
            <a:r>
              <a:rPr lang="sk-SK" b="1" dirty="0"/>
              <a:t>:</a:t>
            </a:r>
          </a:p>
          <a:p>
            <a:pPr marL="285750" indent="-285750">
              <a:buFont typeface="Arial" panose="020B0604020202020204" pitchFamily="34" charset="0"/>
              <a:buChar char="•"/>
            </a:pPr>
            <a:endParaRPr lang="sk-SK" b="1" dirty="0"/>
          </a:p>
          <a:p>
            <a:pPr marL="742950" lvl="1" indent="-285750">
              <a:buFont typeface="Arial" panose="020B0604020202020204" pitchFamily="34" charset="0"/>
              <a:buChar char="•"/>
            </a:pPr>
            <a:r>
              <a:rPr lang="en-US" dirty="0"/>
              <a:t>Higher rental value</a:t>
            </a:r>
          </a:p>
          <a:p>
            <a:pPr marL="742950" lvl="1" indent="-285750">
              <a:buFont typeface="Arial" panose="020B0604020202020204" pitchFamily="34" charset="0"/>
              <a:buChar char="•"/>
            </a:pPr>
            <a:r>
              <a:rPr lang="en-US" dirty="0"/>
              <a:t>Flexibility on change of building use</a:t>
            </a:r>
          </a:p>
          <a:p>
            <a:pPr marL="742950" lvl="1" indent="-285750">
              <a:buFont typeface="Arial" panose="020B0604020202020204" pitchFamily="34" charset="0"/>
              <a:buChar char="•"/>
            </a:pPr>
            <a:r>
              <a:rPr lang="en-US" dirty="0"/>
              <a:t>Individual tenant billing for services facilities time saving</a:t>
            </a:r>
          </a:p>
          <a:p>
            <a:pPr marL="742950" lvl="1" indent="-285750">
              <a:buFont typeface="Arial" panose="020B0604020202020204" pitchFamily="34" charset="0"/>
              <a:buChar char="•"/>
            </a:pPr>
            <a:r>
              <a:rPr lang="en-US" dirty="0"/>
              <a:t>Remote monitoring of the plants (such as AHU's, fire pumps, plumbing pumps, electrical supply, STP, WTP, greywater treatment plant etc.)</a:t>
            </a:r>
          </a:p>
          <a:p>
            <a:pPr marL="742950" lvl="1" indent="-285750">
              <a:buFont typeface="Arial" panose="020B0604020202020204" pitchFamily="34" charset="0"/>
              <a:buChar char="•"/>
            </a:pPr>
            <a:r>
              <a:rPr lang="en-US" dirty="0"/>
              <a:t>Ease of maintenance</a:t>
            </a:r>
          </a:p>
          <a:p>
            <a:endParaRPr lang="sk-SK" dirty="0"/>
          </a:p>
          <a:p>
            <a:r>
              <a:rPr lang="sk-SK" b="1" dirty="0" err="1"/>
              <a:t>Benefits</a:t>
            </a:r>
            <a:r>
              <a:rPr lang="sk-SK" b="1" dirty="0"/>
              <a:t> </a:t>
            </a:r>
            <a:r>
              <a:rPr lang="sk-SK" b="1" dirty="0" err="1"/>
              <a:t>for</a:t>
            </a:r>
            <a:r>
              <a:rPr lang="sk-SK" b="1" dirty="0"/>
              <a:t> m</a:t>
            </a:r>
            <a:r>
              <a:rPr lang="en-US" b="1" dirty="0" err="1"/>
              <a:t>aintenance</a:t>
            </a:r>
            <a:r>
              <a:rPr lang="en-US" b="1" dirty="0"/>
              <a:t> companies</a:t>
            </a:r>
            <a:r>
              <a:rPr lang="sk-SK" b="1" dirty="0"/>
              <a:t>:</a:t>
            </a:r>
          </a:p>
          <a:p>
            <a:endParaRPr lang="en-US" b="1" dirty="0"/>
          </a:p>
          <a:p>
            <a:pPr marL="742950" lvl="1" indent="-285750">
              <a:buFont typeface="Arial" panose="020B0604020202020204" pitchFamily="34" charset="0"/>
              <a:buChar char="•"/>
            </a:pPr>
            <a:r>
              <a:rPr lang="en-US" dirty="0"/>
              <a:t>Ease of information availability</a:t>
            </a:r>
          </a:p>
          <a:p>
            <a:pPr marL="742950" lvl="1" indent="-285750">
              <a:buFont typeface="Arial" panose="020B0604020202020204" pitchFamily="34" charset="0"/>
              <a:buChar char="•"/>
            </a:pPr>
            <a:r>
              <a:rPr lang="en-US" dirty="0"/>
              <a:t>Computerized maintenance scheduling</a:t>
            </a:r>
          </a:p>
          <a:p>
            <a:pPr marL="742950" lvl="1" indent="-285750">
              <a:buFont typeface="Arial" panose="020B0604020202020204" pitchFamily="34" charset="0"/>
              <a:buChar char="•"/>
            </a:pPr>
            <a:r>
              <a:rPr lang="en-US" dirty="0"/>
              <a:t>Effective use of maintenance staff</a:t>
            </a:r>
          </a:p>
          <a:p>
            <a:pPr marL="742950" lvl="1" indent="-285750">
              <a:buFont typeface="Arial" panose="020B0604020202020204" pitchFamily="34" charset="0"/>
              <a:buChar char="•"/>
            </a:pPr>
            <a:r>
              <a:rPr lang="en-US" dirty="0"/>
              <a:t>Early detection of problems or service work easy</a:t>
            </a:r>
          </a:p>
          <a:p>
            <a:pPr marL="742950" lvl="1" indent="-285750">
              <a:buFont typeface="Arial" panose="020B0604020202020204" pitchFamily="34" charset="0"/>
              <a:buChar char="•"/>
            </a:pPr>
            <a:r>
              <a:rPr lang="en-US" dirty="0"/>
              <a:t>More satisfied occupants</a:t>
            </a:r>
            <a:endParaRPr lang="sk-SK" dirty="0"/>
          </a:p>
        </p:txBody>
      </p:sp>
    </p:spTree>
    <p:extLst>
      <p:ext uri="{BB962C8B-B14F-4D97-AF65-F5344CB8AC3E}">
        <p14:creationId xmlns:p14="http://schemas.microsoft.com/office/powerpoint/2010/main" val="2448274485"/>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1405</Words>
  <Application>Microsoft Office PowerPoint</Application>
  <PresentationFormat>Широкий екран</PresentationFormat>
  <Paragraphs>169</Paragraphs>
  <Slides>16</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16</vt:i4>
      </vt:variant>
    </vt:vector>
  </HeadingPairs>
  <TitlesOfParts>
    <vt:vector size="22" baseType="lpstr">
      <vt:lpstr>Arial</vt:lpstr>
      <vt:lpstr>Calibri</vt:lpstr>
      <vt:lpstr>Calibri Light</vt:lpstr>
      <vt:lpstr>Courier New</vt:lpstr>
      <vt:lpstr>Times New Roman</vt:lpstr>
      <vt:lpstr>Office-téma</vt:lpstr>
      <vt:lpstr>Energy Management in Public Institutions</vt:lpstr>
      <vt:lpstr>Features of energy management application for efficient energy supply of public institutions. Systems of energy management.   </vt:lpstr>
      <vt:lpstr> </vt:lpstr>
      <vt:lpstr>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Thank you for your kind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Dr. Péter Zsolt</dc:creator>
  <cp:lastModifiedBy>TVS</cp:lastModifiedBy>
  <cp:revision>48</cp:revision>
  <dcterms:created xsi:type="dcterms:W3CDTF">2020-06-05T09:09:37Z</dcterms:created>
  <dcterms:modified xsi:type="dcterms:W3CDTF">2021-04-06T08:55:12Z</dcterms:modified>
</cp:coreProperties>
</file>