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5" r:id="rId1"/>
  </p:sldMasterIdLst>
  <p:notesMasterIdLst>
    <p:notesMasterId r:id="rId17"/>
  </p:notesMasterIdLst>
  <p:sldIdLst>
    <p:sldId id="256" r:id="rId2"/>
    <p:sldId id="257" r:id="rId3"/>
    <p:sldId id="258" r:id="rId4"/>
    <p:sldId id="267" r:id="rId5"/>
    <p:sldId id="259" r:id="rId6"/>
    <p:sldId id="268" r:id="rId7"/>
    <p:sldId id="260" r:id="rId8"/>
    <p:sldId id="269" r:id="rId9"/>
    <p:sldId id="262" r:id="rId10"/>
    <p:sldId id="263" r:id="rId11"/>
    <p:sldId id="270" r:id="rId12"/>
    <p:sldId id="264" r:id="rId13"/>
    <p:sldId id="271" r:id="rId14"/>
    <p:sldId id="261" r:id="rId15"/>
    <p:sldId id="265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0038A89-B9E4-4CDA-AB01-C76ADCAB603A}" v="21" dt="2025-03-03T16:52:44.21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2858" autoAdjust="0"/>
    <p:restoredTop sz="97589" autoAdjust="0"/>
  </p:normalViewPr>
  <p:slideViewPr>
    <p:cSldViewPr snapToGrid="0">
      <p:cViewPr varScale="1">
        <p:scale>
          <a:sx n="172" d="100"/>
          <a:sy n="172" d="100"/>
        </p:scale>
        <p:origin x="894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ataliia Klochko" userId="17be4d6c-242b-4065-a58a-3cce66d52f49" providerId="ADAL" clId="{C0038A89-B9E4-4CDA-AB01-C76ADCAB603A}"/>
    <pc:docChg chg="custSel delSld modSld sldOrd">
      <pc:chgData name="Nataliia Klochko" userId="17be4d6c-242b-4065-a58a-3cce66d52f49" providerId="ADAL" clId="{C0038A89-B9E4-4CDA-AB01-C76ADCAB603A}" dt="2025-03-17T10:48:30.452" v="55"/>
      <pc:docMkLst>
        <pc:docMk/>
      </pc:docMkLst>
      <pc:sldChg chg="modSp mod">
        <pc:chgData name="Nataliia Klochko" userId="17be4d6c-242b-4065-a58a-3cce66d52f49" providerId="ADAL" clId="{C0038A89-B9E4-4CDA-AB01-C76ADCAB603A}" dt="2025-03-03T16:49:35.615" v="6" actId="27636"/>
        <pc:sldMkLst>
          <pc:docMk/>
          <pc:sldMk cId="2621505980" sldId="256"/>
        </pc:sldMkLst>
        <pc:spChg chg="mod">
          <ac:chgData name="Nataliia Klochko" userId="17be4d6c-242b-4065-a58a-3cce66d52f49" providerId="ADAL" clId="{C0038A89-B9E4-4CDA-AB01-C76ADCAB603A}" dt="2025-03-03T16:49:35.615" v="6" actId="27636"/>
          <ac:spMkLst>
            <pc:docMk/>
            <pc:sldMk cId="2621505980" sldId="256"/>
            <ac:spMk id="2" creationId="{8C8EDF30-9AD3-9F9C-12BA-A0F91EB694C7}"/>
          </ac:spMkLst>
        </pc:spChg>
      </pc:sldChg>
      <pc:sldChg chg="modSp mod">
        <pc:chgData name="Nataliia Klochko" userId="17be4d6c-242b-4065-a58a-3cce66d52f49" providerId="ADAL" clId="{C0038A89-B9E4-4CDA-AB01-C76ADCAB603A}" dt="2025-03-03T16:50:30.531" v="20" actId="20577"/>
        <pc:sldMkLst>
          <pc:docMk/>
          <pc:sldMk cId="3944122180" sldId="259"/>
        </pc:sldMkLst>
        <pc:spChg chg="mod">
          <ac:chgData name="Nataliia Klochko" userId="17be4d6c-242b-4065-a58a-3cce66d52f49" providerId="ADAL" clId="{C0038A89-B9E4-4CDA-AB01-C76ADCAB603A}" dt="2025-03-03T16:50:30.531" v="20" actId="20577"/>
          <ac:spMkLst>
            <pc:docMk/>
            <pc:sldMk cId="3944122180" sldId="259"/>
            <ac:spMk id="4" creationId="{9E53638D-4896-810C-DC16-417507D09DB8}"/>
          </ac:spMkLst>
        </pc:spChg>
      </pc:sldChg>
      <pc:sldChg chg="modSp mod">
        <pc:chgData name="Nataliia Klochko" userId="17be4d6c-242b-4065-a58a-3cce66d52f49" providerId="ADAL" clId="{C0038A89-B9E4-4CDA-AB01-C76ADCAB603A}" dt="2025-03-03T16:50:21.405" v="18" actId="1076"/>
        <pc:sldMkLst>
          <pc:docMk/>
          <pc:sldMk cId="2313352140" sldId="260"/>
        </pc:sldMkLst>
        <pc:spChg chg="mod">
          <ac:chgData name="Nataliia Klochko" userId="17be4d6c-242b-4065-a58a-3cce66d52f49" providerId="ADAL" clId="{C0038A89-B9E4-4CDA-AB01-C76ADCAB603A}" dt="2025-03-03T16:50:21.405" v="18" actId="1076"/>
          <ac:spMkLst>
            <pc:docMk/>
            <pc:sldMk cId="2313352140" sldId="260"/>
            <ac:spMk id="4" creationId="{1BD91238-8E85-EB70-13BB-B06CDF270AE3}"/>
          </ac:spMkLst>
        </pc:spChg>
      </pc:sldChg>
      <pc:sldChg chg="ord">
        <pc:chgData name="Nataliia Klochko" userId="17be4d6c-242b-4065-a58a-3cce66d52f49" providerId="ADAL" clId="{C0038A89-B9E4-4CDA-AB01-C76ADCAB603A}" dt="2025-03-17T10:48:30.452" v="55"/>
        <pc:sldMkLst>
          <pc:docMk/>
          <pc:sldMk cId="3916819710" sldId="261"/>
        </pc:sldMkLst>
      </pc:sldChg>
      <pc:sldChg chg="modSp mod">
        <pc:chgData name="Nataliia Klochko" userId="17be4d6c-242b-4065-a58a-3cce66d52f49" providerId="ADAL" clId="{C0038A89-B9E4-4CDA-AB01-C76ADCAB603A}" dt="2025-03-03T16:51:07.152" v="28" actId="20577"/>
        <pc:sldMkLst>
          <pc:docMk/>
          <pc:sldMk cId="3525000649" sldId="262"/>
        </pc:sldMkLst>
        <pc:spChg chg="mod">
          <ac:chgData name="Nataliia Klochko" userId="17be4d6c-242b-4065-a58a-3cce66d52f49" providerId="ADAL" clId="{C0038A89-B9E4-4CDA-AB01-C76ADCAB603A}" dt="2025-03-03T16:51:07.152" v="28" actId="20577"/>
          <ac:spMkLst>
            <pc:docMk/>
            <pc:sldMk cId="3525000649" sldId="262"/>
            <ac:spMk id="4" creationId="{18ABAA78-0AD3-9E14-8509-A66326E0B785}"/>
          </ac:spMkLst>
        </pc:spChg>
      </pc:sldChg>
      <pc:sldChg chg="modSp mod">
        <pc:chgData name="Nataliia Klochko" userId="17be4d6c-242b-4065-a58a-3cce66d52f49" providerId="ADAL" clId="{C0038A89-B9E4-4CDA-AB01-C76ADCAB603A}" dt="2025-03-03T16:51:25.553" v="32" actId="20577"/>
        <pc:sldMkLst>
          <pc:docMk/>
          <pc:sldMk cId="932584765" sldId="263"/>
        </pc:sldMkLst>
        <pc:spChg chg="mod">
          <ac:chgData name="Nataliia Klochko" userId="17be4d6c-242b-4065-a58a-3cce66d52f49" providerId="ADAL" clId="{C0038A89-B9E4-4CDA-AB01-C76ADCAB603A}" dt="2025-03-03T16:51:25.553" v="32" actId="20577"/>
          <ac:spMkLst>
            <pc:docMk/>
            <pc:sldMk cId="932584765" sldId="263"/>
            <ac:spMk id="4" creationId="{0809A9E6-1237-B23B-B7BA-E840A964D762}"/>
          </ac:spMkLst>
        </pc:spChg>
      </pc:sldChg>
      <pc:sldChg chg="modSp mod">
        <pc:chgData name="Nataliia Klochko" userId="17be4d6c-242b-4065-a58a-3cce66d52f49" providerId="ADAL" clId="{C0038A89-B9E4-4CDA-AB01-C76ADCAB603A}" dt="2025-03-03T16:52:01.740" v="40" actId="20577"/>
        <pc:sldMkLst>
          <pc:docMk/>
          <pc:sldMk cId="4226312884" sldId="264"/>
        </pc:sldMkLst>
        <pc:spChg chg="mod">
          <ac:chgData name="Nataliia Klochko" userId="17be4d6c-242b-4065-a58a-3cce66d52f49" providerId="ADAL" clId="{C0038A89-B9E4-4CDA-AB01-C76ADCAB603A}" dt="2025-03-03T16:52:01.740" v="40" actId="20577"/>
          <ac:spMkLst>
            <pc:docMk/>
            <pc:sldMk cId="4226312884" sldId="264"/>
            <ac:spMk id="4" creationId="{49ED79DF-102C-F322-07D5-F3C05A55300E}"/>
          </ac:spMkLst>
        </pc:spChg>
      </pc:sldChg>
      <pc:sldChg chg="modSp">
        <pc:chgData name="Nataliia Klochko" userId="17be4d6c-242b-4065-a58a-3cce66d52f49" providerId="ADAL" clId="{C0038A89-B9E4-4CDA-AB01-C76ADCAB603A}" dt="2025-03-03T16:52:44.214" v="53" actId="255"/>
        <pc:sldMkLst>
          <pc:docMk/>
          <pc:sldMk cId="1444664077" sldId="265"/>
        </pc:sldMkLst>
        <pc:spChg chg="mod">
          <ac:chgData name="Nataliia Klochko" userId="17be4d6c-242b-4065-a58a-3cce66d52f49" providerId="ADAL" clId="{C0038A89-B9E4-4CDA-AB01-C76ADCAB603A}" dt="2025-03-03T16:52:44.214" v="53" actId="255"/>
          <ac:spMkLst>
            <pc:docMk/>
            <pc:sldMk cId="1444664077" sldId="265"/>
            <ac:spMk id="4" creationId="{D76B5766-D08E-5FCE-8337-89991420A4C7}"/>
          </ac:spMkLst>
        </pc:spChg>
      </pc:sldChg>
      <pc:sldChg chg="del">
        <pc:chgData name="Nataliia Klochko" userId="17be4d6c-242b-4065-a58a-3cce66d52f49" providerId="ADAL" clId="{C0038A89-B9E4-4CDA-AB01-C76ADCAB603A}" dt="2025-03-03T16:42:23.463" v="4" actId="47"/>
        <pc:sldMkLst>
          <pc:docMk/>
          <pc:sldMk cId="4155703837" sldId="266"/>
        </pc:sldMkLst>
      </pc:sldChg>
      <pc:sldChg chg="modSp mod">
        <pc:chgData name="Nataliia Klochko" userId="17be4d6c-242b-4065-a58a-3cce66d52f49" providerId="ADAL" clId="{C0038A89-B9E4-4CDA-AB01-C76ADCAB603A}" dt="2025-03-03T14:30:06.697" v="1" actId="27636"/>
        <pc:sldMkLst>
          <pc:docMk/>
          <pc:sldMk cId="3703629838" sldId="268"/>
        </pc:sldMkLst>
        <pc:spChg chg="mod">
          <ac:chgData name="Nataliia Klochko" userId="17be4d6c-242b-4065-a58a-3cce66d52f49" providerId="ADAL" clId="{C0038A89-B9E4-4CDA-AB01-C76ADCAB603A}" dt="2025-03-03T14:30:06.697" v="1" actId="27636"/>
          <ac:spMkLst>
            <pc:docMk/>
            <pc:sldMk cId="3703629838" sldId="268"/>
            <ac:spMk id="3" creationId="{5D57C5EB-E668-1C71-111A-A8127372FE26}"/>
          </ac:spMkLst>
        </pc:spChg>
      </pc:sldChg>
      <pc:sldChg chg="modSp mod">
        <pc:chgData name="Nataliia Klochko" userId="17be4d6c-242b-4065-a58a-3cce66d52f49" providerId="ADAL" clId="{C0038A89-B9E4-4CDA-AB01-C76ADCAB603A}" dt="2025-03-03T16:50:41.586" v="22" actId="27636"/>
        <pc:sldMkLst>
          <pc:docMk/>
          <pc:sldMk cId="1886429332" sldId="269"/>
        </pc:sldMkLst>
        <pc:spChg chg="mod">
          <ac:chgData name="Nataliia Klochko" userId="17be4d6c-242b-4065-a58a-3cce66d52f49" providerId="ADAL" clId="{C0038A89-B9E4-4CDA-AB01-C76ADCAB603A}" dt="2025-03-03T16:50:41.586" v="22" actId="27636"/>
          <ac:spMkLst>
            <pc:docMk/>
            <pc:sldMk cId="1886429332" sldId="269"/>
            <ac:spMk id="3" creationId="{7708F258-B0A5-5F98-70F9-8AED41116F85}"/>
          </ac:spMkLst>
        </pc:spChg>
      </pc:sldChg>
      <pc:sldChg chg="modSp">
        <pc:chgData name="Nataliia Klochko" userId="17be4d6c-242b-4065-a58a-3cce66d52f49" providerId="ADAL" clId="{C0038A89-B9E4-4CDA-AB01-C76ADCAB603A}" dt="2025-03-03T16:51:44.620" v="36" actId="14100"/>
        <pc:sldMkLst>
          <pc:docMk/>
          <pc:sldMk cId="3551935101" sldId="270"/>
        </pc:sldMkLst>
        <pc:spChg chg="mod">
          <ac:chgData name="Nataliia Klochko" userId="17be4d6c-242b-4065-a58a-3cce66d52f49" providerId="ADAL" clId="{C0038A89-B9E4-4CDA-AB01-C76ADCAB603A}" dt="2025-03-03T16:51:44.620" v="36" actId="14100"/>
          <ac:spMkLst>
            <pc:docMk/>
            <pc:sldMk cId="3551935101" sldId="270"/>
            <ac:spMk id="4" creationId="{ABE7E833-0598-FA8B-F097-3700CB737FF4}"/>
          </ac:spMkLst>
        </pc:spChg>
      </pc:sldChg>
      <pc:sldChg chg="modSp mod">
        <pc:chgData name="Nataliia Klochko" userId="17be4d6c-242b-4065-a58a-3cce66d52f49" providerId="ADAL" clId="{C0038A89-B9E4-4CDA-AB01-C76ADCAB603A}" dt="2025-03-03T16:52:22.776" v="51" actId="20577"/>
        <pc:sldMkLst>
          <pc:docMk/>
          <pc:sldMk cId="107342771" sldId="271"/>
        </pc:sldMkLst>
        <pc:spChg chg="mod">
          <ac:chgData name="Nataliia Klochko" userId="17be4d6c-242b-4065-a58a-3cce66d52f49" providerId="ADAL" clId="{C0038A89-B9E4-4CDA-AB01-C76ADCAB603A}" dt="2025-03-03T16:52:22.776" v="51" actId="20577"/>
          <ac:spMkLst>
            <pc:docMk/>
            <pc:sldMk cId="107342771" sldId="271"/>
            <ac:spMk id="4" creationId="{31D0838E-CD9C-6E62-EF92-EA9EB7F90A38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6CBFAA-4F01-4CB2-8D3B-A518A13D12ED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06247B-EF21-42ED-8E1D-9853C298D3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14802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06247B-EF21-42ED-8E1D-9853C298D3F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8840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DE1A06-8754-4870-9E44-E39BADAD98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527F020-BBC3-49BB-91C2-5B2CBD64B3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7C0C22-EBDA-4130-87AE-CB28BC19B0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3/17/2025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A419A8-07CA-4A4C-AEC2-C40D4D50AF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FA7B86-E610-42EA-B4DC-C2F44778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8A7BA06D-B3FF-4E91-8639-B4569AE3AA23}"/>
              </a:ext>
            </a:extLst>
          </p:cNvPr>
          <p:cNvSpPr/>
          <p:nvPr/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Arc 7">
            <a:extLst>
              <a:ext uri="{FF2B5EF4-FFF2-40B4-BE49-F238E27FC236}">
                <a16:creationId xmlns:a16="http://schemas.microsoft.com/office/drawing/2014/main" id="{2B30C86D-5A07-48BC-9C9D-6F9A2DB1E9E1}"/>
              </a:ext>
            </a:extLst>
          </p:cNvPr>
          <p:cNvSpPr/>
          <p:nvPr/>
        </p:nvSpPr>
        <p:spPr>
          <a:xfrm rot="10800000" flipV="1">
            <a:off x="555710" y="106482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246629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F6E5D1-6D19-4E7F-9B4E-42326B771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AD2A06C-F91A-4ADC-9CD2-61F0A4D7EE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43AA9A-2280-4F63-8B3D-20742AE690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0D986B-E58E-43B6-8A80-FFA9D8F74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140D36-2E71-4F27-967F-7A3E4C6EE1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C1609904-5327-4D2C-A445-B270A00F3B5F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30FC7BEC-08C5-4D95-9C84-B48BC8AD1C94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812532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81FEA3D-0C7F-45CD-B6A0-942F707B36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8B8A12-BCE6-4D03-A637-1DEC8924BE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49755-9FF4-428A-AEB7-1A64774667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141836-11E2-49FD-877D-53B74514A9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D24C42-4B05-4EEF-BE14-29041EC9C0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5BADDEB1-F604-408B-B02A-A2814606E6AF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D8DF7987-332F-4D6C-81C3-990F39C76C96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557378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9FF209-11EE-4A3F-9685-A155FECD0D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47AF11-F208-4FDA-9E19-D6CA347213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85974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E82FA1-02B7-467E-9F16-D178149407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3/17/2025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389247-FB8A-4494-859B-B3754B02A5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CA5B62-3338-46A5-B381-A63B88CB0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23DA7759-3209-4FE2-96D1-4EEDD81E9EA0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41460DAD-8769-4C9F-9C8C-BB0443909D76}"/>
              </a:ext>
            </a:extLst>
          </p:cNvPr>
          <p:cNvSpPr/>
          <p:nvPr/>
        </p:nvSpPr>
        <p:spPr>
          <a:xfrm flipH="1">
            <a:off x="123536" y="5717905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346127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4C0001-5D76-45A0-A9F4-7172BDDD5D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1462C4-0E4B-4DB7-A8BF-FE55142760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A5F313-1240-47AE-A026-7F349292B5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448158-6132-4335-B8E1-F6A8963837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94C5B6-1598-48B4-9B3A-3078FDBE90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FEDBDD32-D3EE-4848-A112-BA814D4631CD}"/>
              </a:ext>
            </a:extLst>
          </p:cNvPr>
          <p:cNvSpPr/>
          <p:nvPr/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Arc 9">
            <a:extLst>
              <a:ext uri="{FF2B5EF4-FFF2-40B4-BE49-F238E27FC236}">
                <a16:creationId xmlns:a16="http://schemas.microsoft.com/office/drawing/2014/main" id="{61350361-843C-49D0-BD6A-ECDBA3842BA0}"/>
              </a:ext>
            </a:extLst>
          </p:cNvPr>
          <p:cNvSpPr/>
          <p:nvPr/>
        </p:nvSpPr>
        <p:spPr>
          <a:xfrm rot="10800000" flipV="1">
            <a:off x="555710" y="106482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448257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ABFD05-2CB2-4A7E-89E7-57615BA82B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9532B8-D460-476D-816F-725E8D96C0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6F7120F-70AF-4ED5-B364-3AA55C6B44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D8B65F-F709-469F-9961-4D01896CAA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81C6BC-B23D-48BC-AD44-654DDB8D01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00D60B-86A1-479D-BCE8-06D2C3DBC9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B4EC5136-99DA-40B5-8F79-5C3A56D38BA1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4F8FB775-26C4-41BA-837C-4478D48D215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32738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92983E-E761-4429-9203-7FE8B2DB6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21E9B7-62BE-49BA-AC6B-55250D6627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41A3FD-B90A-4C31-BD6B-581F9E2E0E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60D1D55-B722-4968-B171-AF3B462DDA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71085A8-02C2-4E7F-935E-5AEECBAD19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A8A5018-8A77-40E8-B159-4894ECF228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AD79441-8908-4461-9FDD-BCE638837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8D29F7D-B101-4950-A2C0-F350FB26D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62D7398-9A79-4B24-9C7D-F0DEED57C70B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C07F28CD-1873-4E36-A064-2D25E0A8501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807602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11BF3-02E8-4EB7-818E-652B82CF2C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54D3190-B78C-42F1-9D62-F523886BBE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381C40-F9FC-4D58-8508-F0632DF5A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01CBCC-4CC2-49BD-B155-01E0F4D79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DC13EF9C-0B5A-4364-91AA-E5DD5B536E54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8F674475-6327-490A-BD7F-084F5C07F2E4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88322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7024287-C9B9-48AC-8E4D-A282DE2F44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D34C9A2-75A7-4164-B3B8-E6A9D60BA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BE73CE-2859-4D49-A9EC-26AF3FBDF6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AA5ED585-FEBB-4DAD-84C0-97BEE6C360C3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EF6AC352-A720-4DB3-87CA-A33B0607CA2F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191292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FFC812-4DB6-4F98-9404-29C191D3BA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F0855E-0CD6-47DD-B648-4C84C783D7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50082B-17D7-4D61-8AEB-81517D85D2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A70783-FF31-4C4E-9196-EB169B2097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92E260-747D-40FD-A062-9DD5E6835A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7E50A0-1E05-49C5-88C9-4626775120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2C155C63-9F58-4422-B669-F97486280671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385DBA62-0EDB-47AA-86C7-90463BC9B308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949487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1D7521-E43D-41D1-B458-26B20DC6DD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2472CF2-2653-4B98-A416-D7A0A860EC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6EF87F5-0B10-4AC7-9599-F088C5E796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A07CB7-0520-4D64-B76C-C31AC55783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EEB226-AD45-45DF-AAB5-5513AE732A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E96AEB-9481-4CCE-B110-FEDD334835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6BA9707F-7BCE-464F-BF45-E216527084EE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BC589723-2CC8-49D1-B4E1-36FECED6A2D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151545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7EC5685-19F1-49DA-ADE5-D5D32F1659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FC0A4D-22A1-4554-B5DE-887974F4DF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9D5CDC-F2CE-410E-AD13-DDC235C71C6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82EDB8D0-98ED-4B86-9D5F-E61ADC70144D}" type="datetimeFigureOut">
              <a:rPr lang="en-US" smtClean="0"/>
              <a:pPr/>
              <a:t>3/17/2025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40CD45-794A-4BB0-A427-0CE61AEAF4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B3AB91-9588-4071-92D2-364F4A6ED0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4854181D-6920-4594-9A5D-6CE56DC9F8B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6762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14" r:id="rId5"/>
    <p:sldLayoutId id="2147483719" r:id="rId6"/>
    <p:sldLayoutId id="2147483715" r:id="rId7"/>
    <p:sldLayoutId id="2147483716" r:id="rId8"/>
    <p:sldLayoutId id="2147483717" r:id="rId9"/>
    <p:sldLayoutId id="2147483718" r:id="rId10"/>
    <p:sldLayoutId id="214748372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" name="Rectangle 5">
            <a:extLst>
              <a:ext uri="{FF2B5EF4-FFF2-40B4-BE49-F238E27FC236}">
                <a16:creationId xmlns:a16="http://schemas.microsoft.com/office/drawing/2014/main" id="{D0461F72-A27E-48C5-A99A-B5EEDA7456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C8EDF30-9AD3-9F9C-12BA-A0F91EB694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349167"/>
            <a:ext cx="9144000" cy="1748373"/>
          </a:xfrm>
        </p:spPr>
        <p:txBody>
          <a:bodyPr>
            <a:normAutofit fontScale="90000"/>
          </a:bodyPr>
          <a:lstStyle/>
          <a:p>
            <a:r>
              <a:rPr lang="en-US" sz="4200" b="1" i="0" u="none" strike="noStrike" dirty="0">
                <a:effectLst/>
                <a:latin typeface="Times New Roman" panose="02020603050405020304" pitchFamily="18" charset="0"/>
              </a:rPr>
              <a:t>Research methods in the energy industry.</a:t>
            </a:r>
            <a:br>
              <a:rPr lang="en-US" sz="4200" b="1" i="0" u="none" strike="noStrike" dirty="0">
                <a:effectLst/>
                <a:latin typeface="Times New Roman" panose="02020603050405020304" pitchFamily="18" charset="0"/>
              </a:rPr>
            </a:br>
            <a:r>
              <a:rPr lang="en-US" sz="4200" b="1" i="0" u="none" strike="noStrike" dirty="0">
                <a:effectLst/>
                <a:latin typeface="Times New Roman" panose="02020603050405020304" pitchFamily="18" charset="0"/>
              </a:rPr>
              <a:t> Methods of analysis and synthesis</a:t>
            </a:r>
            <a:endParaRPr lang="en-US" sz="4200" b="1" dirty="0"/>
          </a:p>
        </p:txBody>
      </p:sp>
      <p:pic>
        <p:nvPicPr>
          <p:cNvPr id="4" name="Picture 3" descr="Abstract smoke background">
            <a:extLst>
              <a:ext uri="{FF2B5EF4-FFF2-40B4-BE49-F238E27FC236}">
                <a16:creationId xmlns:a16="http://schemas.microsoft.com/office/drawing/2014/main" id="{D320F338-B795-0061-A29E-7711446AA6A9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t="6400" b="9014"/>
          <a:stretch/>
        </p:blipFill>
        <p:spPr>
          <a:xfrm>
            <a:off x="3915694" y="643467"/>
            <a:ext cx="4360611" cy="2452830"/>
          </a:xfrm>
          <a:custGeom>
            <a:avLst/>
            <a:gdLst/>
            <a:ahLst/>
            <a:cxnLst/>
            <a:rect l="l" t="t" r="r" b="b"/>
            <a:pathLst>
              <a:path w="9143998" h="2473607">
                <a:moveTo>
                  <a:pt x="64634" y="0"/>
                </a:moveTo>
                <a:lnTo>
                  <a:pt x="9079363" y="0"/>
                </a:lnTo>
                <a:cubicBezTo>
                  <a:pt x="9115060" y="0"/>
                  <a:pt x="9143998" y="28938"/>
                  <a:pt x="9143998" y="64635"/>
                </a:cubicBezTo>
                <a:lnTo>
                  <a:pt x="9143998" y="2408972"/>
                </a:lnTo>
                <a:cubicBezTo>
                  <a:pt x="9143998" y="2444669"/>
                  <a:pt x="9115060" y="2473607"/>
                  <a:pt x="9079363" y="2473607"/>
                </a:cubicBezTo>
                <a:lnTo>
                  <a:pt x="64634" y="2473607"/>
                </a:lnTo>
                <a:cubicBezTo>
                  <a:pt x="46786" y="2473607"/>
                  <a:pt x="30627" y="2466373"/>
                  <a:pt x="18930" y="2454676"/>
                </a:cubicBezTo>
                <a:lnTo>
                  <a:pt x="0" y="2408974"/>
                </a:lnTo>
                <a:lnTo>
                  <a:pt x="0" y="64633"/>
                </a:lnTo>
                <a:lnTo>
                  <a:pt x="18930" y="18931"/>
                </a:lnTo>
                <a:cubicBezTo>
                  <a:pt x="30627" y="7235"/>
                  <a:pt x="46786" y="0"/>
                  <a:pt x="64634" y="0"/>
                </a:cubicBezTo>
                <a:close/>
              </a:path>
            </a:pathLst>
          </a:custGeom>
        </p:spPr>
      </p:pic>
      <p:sp>
        <p:nvSpPr>
          <p:cNvPr id="7" name="Oval 6">
            <a:extLst>
              <a:ext uri="{FF2B5EF4-FFF2-40B4-BE49-F238E27FC236}">
                <a16:creationId xmlns:a16="http://schemas.microsoft.com/office/drawing/2014/main" id="{DF382E8D-312B-4792-A211-0BDE37F6F5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65562" y="2623216"/>
            <a:ext cx="546100" cy="5461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5B9BD5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Arc 7">
            <a:extLst>
              <a:ext uri="{FF2B5EF4-FFF2-40B4-BE49-F238E27FC236}">
                <a16:creationId xmlns:a16="http://schemas.microsoft.com/office/drawing/2014/main" id="{036F9B07-02BE-4BD5-BA9D-E91B8A456B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38539" y="361268"/>
            <a:ext cx="2987899" cy="2987899"/>
          </a:xfrm>
          <a:prstGeom prst="arc">
            <a:avLst>
              <a:gd name="adj1" fmla="val 14441841"/>
              <a:gd name="adj2" fmla="val 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215059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97F5F9-1C97-6286-E016-29599C8A05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Challenges in Energy Research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0809A9E6-1237-B23B-B7BA-E840A964D762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0" y="3170721"/>
            <a:ext cx="10253128" cy="11695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Data Availability: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Lack of accurate and comprehensive data, especially in developing regions.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Complexity of Systems: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The integration of diverse energy sources and technologies.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Uncertainty and Variability: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Unpredictable variables in energy demand, prices, and renewable energy availability. </a:t>
            </a:r>
          </a:p>
        </p:txBody>
      </p:sp>
    </p:spTree>
    <p:extLst>
      <p:ext uri="{BB962C8B-B14F-4D97-AF65-F5344CB8AC3E}">
        <p14:creationId xmlns:p14="http://schemas.microsoft.com/office/powerpoint/2010/main" val="9325847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>
            <a:extLst>
              <a:ext uri="{FF2B5EF4-FFF2-40B4-BE49-F238E27FC236}">
                <a16:creationId xmlns:a16="http://schemas.microsoft.com/office/drawing/2014/main" id="{ABE7E833-0598-FA8B-F097-3700CB737FF4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253906" y="151179"/>
            <a:ext cx="11684809" cy="65556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Energy Research Challenges</a:t>
            </a: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Energy research faces several key challenges that impact the transition to sustainable, clean energy solutions: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Technological Innovation and Development</a:t>
            </a: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Scalability: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Many renewable energy technologies, like solar and wind, struggle with scaling up to meet global energy demands. 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Energy Storage: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Effective, long-term, low-cost energy storage remains a barrier for intermittent energy sources. 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Efficiency: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Improving the efficiency of renewable energy technologies (e.g., solar panels) is still a major focus. 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Cost Reduction: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High initial investment costs for renewable energy technologies and grid upgrades remain significant challenges.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2"/>
              <a:tabLst/>
            </a:pP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Environmental Concerns</a:t>
            </a: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Energy Extraction Impact: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Renewable technologies such as bioenergy and hydropower can have negative environmental consequences if not carefully managed. 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Carbon Footprint: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Some technologies still have carbon footprints during production, installation, and maintenance. 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Environmental Balance: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Ensuring energy demands are met while minimizing environmental impacts is a continual struggle.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3"/>
              <a:tabLst/>
            </a:pP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Policy &amp; Regulation</a:t>
            </a: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Inconsistent Policies: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The lack of standardized energy policies across regions can slow technological adoption. 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Fossil Fuel Subsidies: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Government subsidies for fossil fuels continue to undermine the competitiveness of renewable energy. 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Grid Integration: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Existing energy grids, built for centralized fossil fuel energy, are not always adaptable to decentralized renewable sources.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4"/>
              <a:tabLst/>
            </a:pP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Funding &amp; Investment</a:t>
            </a: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High Initial Capital: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Many energy technologies require significant upfront investments, limiting access to them, especially in developing regions. 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Private Sector Investment: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Insufficient private sector investment in energy technologies can slow down innovation and adoption.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5"/>
              <a:tabLst/>
            </a:pP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Global Energy Equity</a:t>
            </a: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Access to Energy: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A large portion of the global population still lacks reliable, affordable energy access. 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Energy Poverty: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Ensuring equitable energy access for developing regions is a critical challenge for researchers and policymakers.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In conclusion, addressing these challenges will require a combination of technological innovation, policy reform, investment, and global cooperation to ensure a sustainable and equitable energy future.</a:t>
            </a:r>
          </a:p>
        </p:txBody>
      </p:sp>
    </p:spTree>
    <p:extLst>
      <p:ext uri="{BB962C8B-B14F-4D97-AF65-F5344CB8AC3E}">
        <p14:creationId xmlns:p14="http://schemas.microsoft.com/office/powerpoint/2010/main" val="35519351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D7C41F-9027-F3F7-3860-D5ABD30A6F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Future Trends in Energy Research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49ED79DF-102C-F322-07D5-F3C05A55300E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0" y="3170721"/>
            <a:ext cx="10362132" cy="11695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AI and Machine Learning: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Improved predictive models for energy demand and generation.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Decentralized Energy Systems: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Distributed generation, microgrids, and blockchain for energy transactions.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Sustainability Metrics: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Increased focus on carbon footprint, environmental impact, and circular economy principles. </a:t>
            </a:r>
          </a:p>
        </p:txBody>
      </p:sp>
    </p:spTree>
    <p:extLst>
      <p:ext uri="{BB962C8B-B14F-4D97-AF65-F5344CB8AC3E}">
        <p14:creationId xmlns:p14="http://schemas.microsoft.com/office/powerpoint/2010/main" val="42263128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>
            <a:extLst>
              <a:ext uri="{FF2B5EF4-FFF2-40B4-BE49-F238E27FC236}">
                <a16:creationId xmlns:a16="http://schemas.microsoft.com/office/drawing/2014/main" id="{31D0838E-CD9C-6E62-EF92-EA9EB7F90A38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610602" y="948249"/>
            <a:ext cx="10970795" cy="4832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Renewable Energy Growth: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Advancements in solar, wind, and offshore wind technologies are making clean energy more efficient and affordable.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Energy Storage &amp; Smart Grids: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Next-gen batteries (e.g., solid-state) and smart grids with AI integration will enhance energy storage and distribution.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Decarbonization: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Green hydrogen and carbon capture technologies are key to reducing emissions in hard-to-abate sectors.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Advanced Nuclear: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Small Modular Reactors (SMRs) and fusion energy hold promise for safe, sustainable power.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AI &amp; Data in Energy: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AI and big data will optimize energy management, improve grid reliability, and reduce waste.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Electrification &amp; Efficiency: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The shift to electric vehicles (EVs) and innovations in energy-efficient technologies will drive a low-carbon future.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Decentralized Systems: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Microgrids and peer-to-peer energy trading will enable local energy generation and distribution.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Bioenergy &amp; Circular Economy: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Advanced biofuels and circular energy models will support sustainable energy solutions.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Global Collaboration &amp; Access: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Off-grid renewable solutions and international cooperation will expand energy access worldwide. </a:t>
            </a:r>
          </a:p>
        </p:txBody>
      </p:sp>
    </p:spTree>
    <p:extLst>
      <p:ext uri="{BB962C8B-B14F-4D97-AF65-F5344CB8AC3E}">
        <p14:creationId xmlns:p14="http://schemas.microsoft.com/office/powerpoint/2010/main" val="1073427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D786C8-2C7F-8CF7-5BC7-7C4D9DA6F5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 Case Study: Renewable Energy Integration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C3D88BB3-5E45-2B8D-BD3C-46C1618AC97A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938462" y="1462677"/>
            <a:ext cx="9715501" cy="53953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indent="0">
              <a:buNone/>
            </a:pPr>
            <a:r>
              <a:rPr lang="en-US" sz="1400" b="1" dirty="0"/>
              <a:t>Overview: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b="1" dirty="0"/>
              <a:t>Focus:</a:t>
            </a:r>
            <a:r>
              <a:rPr lang="en-US" sz="1400" dirty="0"/>
              <a:t> Integrating renewable sources (wind, solar) into energy grids.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b="1" dirty="0"/>
              <a:t>Location:</a:t>
            </a:r>
            <a:r>
              <a:rPr lang="en-US" sz="1400" dirty="0"/>
              <a:t> Example from </a:t>
            </a:r>
            <a:r>
              <a:rPr lang="en-US" sz="1400" b="1" dirty="0"/>
              <a:t>Germany's </a:t>
            </a:r>
            <a:r>
              <a:rPr lang="en-US" sz="1400" b="1" dirty="0" err="1"/>
              <a:t>Energiewende</a:t>
            </a:r>
            <a:r>
              <a:rPr lang="en-US" sz="1400" dirty="0"/>
              <a:t> or </a:t>
            </a:r>
            <a:r>
              <a:rPr lang="en-US" sz="1400" b="1" dirty="0"/>
              <a:t>California</a:t>
            </a:r>
            <a:r>
              <a:rPr lang="en-US" sz="1400" dirty="0"/>
              <a:t>.</a:t>
            </a:r>
          </a:p>
          <a:p>
            <a:pPr marL="0" indent="0">
              <a:buNone/>
            </a:pPr>
            <a:r>
              <a:rPr lang="en-US" sz="1400" b="1" dirty="0"/>
              <a:t>Key Strategies: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b="1" dirty="0"/>
              <a:t>Grid Modernization:</a:t>
            </a:r>
            <a:r>
              <a:rPr lang="en-US" sz="1400" dirty="0"/>
              <a:t> Smart grids for real-time energy management.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b="1" dirty="0"/>
              <a:t>Energy Storage:</a:t>
            </a:r>
            <a:r>
              <a:rPr lang="en-US" sz="1400" dirty="0"/>
              <a:t> Battery and pumped hydro storage for peak management.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b="1" dirty="0"/>
              <a:t>Policy &amp; Incentives:</a:t>
            </a:r>
            <a:r>
              <a:rPr lang="en-US" sz="1400" dirty="0"/>
              <a:t> Government support through subsidies, feed-in tariffs.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b="1" dirty="0"/>
              <a:t>Demand Response:</a:t>
            </a:r>
            <a:r>
              <a:rPr lang="en-US" sz="1400" dirty="0"/>
              <a:t> Shifting energy use during high renewable output.</a:t>
            </a:r>
          </a:p>
          <a:p>
            <a:pPr marL="0" indent="0">
              <a:buNone/>
            </a:pPr>
            <a:r>
              <a:rPr lang="en-US" sz="1400" b="1" dirty="0"/>
              <a:t>Outcomes: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Reduced </a:t>
            </a:r>
            <a:r>
              <a:rPr lang="en-US" sz="1400" b="1" dirty="0"/>
              <a:t>carbon emissions</a:t>
            </a:r>
            <a:r>
              <a:rPr lang="en-US" sz="14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Increased </a:t>
            </a:r>
            <a:r>
              <a:rPr lang="en-US" sz="1400" b="1" dirty="0"/>
              <a:t>renewable energy share</a:t>
            </a:r>
            <a:r>
              <a:rPr lang="en-US" sz="1400" dirty="0"/>
              <a:t> (e.g., Germany &gt;40% renewable).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Enhanced </a:t>
            </a:r>
            <a:r>
              <a:rPr lang="en-US" sz="1400" b="1" dirty="0"/>
              <a:t>energy security</a:t>
            </a:r>
            <a:r>
              <a:rPr lang="en-US" sz="1400" dirty="0"/>
              <a:t>.</a:t>
            </a:r>
          </a:p>
          <a:p>
            <a:pPr marL="0" indent="0">
              <a:buNone/>
            </a:pPr>
            <a:r>
              <a:rPr lang="en-US" sz="1400" b="1" dirty="0"/>
              <a:t>Lessons Learned: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Importance of </a:t>
            </a:r>
            <a:r>
              <a:rPr lang="en-US" sz="1400" b="1" dirty="0"/>
              <a:t>grid interconnection</a:t>
            </a:r>
            <a:r>
              <a:rPr lang="en-US" sz="1400" dirty="0"/>
              <a:t> across regions.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Continuous innovation in </a:t>
            </a:r>
            <a:r>
              <a:rPr lang="en-US" sz="1400" b="1" dirty="0"/>
              <a:t>energy storage</a:t>
            </a:r>
            <a:r>
              <a:rPr lang="en-US" sz="1400" dirty="0"/>
              <a:t> and </a:t>
            </a:r>
            <a:r>
              <a:rPr lang="en-US" sz="1400" b="1" dirty="0"/>
              <a:t>smart grids</a:t>
            </a:r>
            <a:r>
              <a:rPr lang="en-US" sz="14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b="1" dirty="0"/>
              <a:t>Collaboration</a:t>
            </a:r>
            <a:r>
              <a:rPr lang="en-US" sz="1400" dirty="0"/>
              <a:t> between government, industry, and consumers.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68197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879BBB-1122-0F12-CD4D-FE98403ED0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Conclusion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D76B5766-D08E-5FCE-8337-89991420A4C7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0" y="3278442"/>
            <a:ext cx="8826455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Recap of research methods (analysis and synthesis) in the energy industry.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The importance of using a combination of methods for holistic energy research.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Future outlook for energy research and its impact on sustainability, innovation, and policy-making. </a:t>
            </a:r>
          </a:p>
        </p:txBody>
      </p:sp>
    </p:spTree>
    <p:extLst>
      <p:ext uri="{BB962C8B-B14F-4D97-AF65-F5344CB8AC3E}">
        <p14:creationId xmlns:p14="http://schemas.microsoft.com/office/powerpoint/2010/main" val="14446640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43C0D9-1D9F-FAD0-AFC6-5D1E6F73F5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Introduction to Research in the Energy Industry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B68B3D0D-3E1E-2327-B86C-B5C39BEC488C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0" y="2162753"/>
            <a:ext cx="11072262" cy="3185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indent="0">
              <a:buNone/>
            </a:pPr>
            <a:r>
              <a:rPr lang="en-US" sz="1400" b="1" dirty="0"/>
              <a:t>Why Research is Crucial: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b="1" dirty="0"/>
              <a:t>Advancing Renewable Energy:</a:t>
            </a:r>
            <a:r>
              <a:rPr lang="en-US" sz="1400" dirty="0"/>
              <a:t> Development of solar, wind, bioenergy, and other renewable sources.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b="1" dirty="0"/>
              <a:t>Improving Energy Efficiency:</a:t>
            </a:r>
            <a:r>
              <a:rPr lang="en-US" sz="1400" dirty="0"/>
              <a:t> Innovations in appliances, smart grids, and buildings to reduce consumption.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b="1" dirty="0"/>
              <a:t>Climate Change Mitigation:</a:t>
            </a:r>
            <a:r>
              <a:rPr lang="en-US" sz="1400" dirty="0"/>
              <a:t> Reducing emissions through clean technologies and carbon capture.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b="1" dirty="0"/>
              <a:t>Energy Storage Solutions:</a:t>
            </a:r>
            <a:r>
              <a:rPr lang="en-US" sz="1400" dirty="0"/>
              <a:t> Enhancing reliability of intermittent renewable energy sources (e.g., batteries, hydrogen storage).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b="1" dirty="0"/>
              <a:t>Grid Modernization:</a:t>
            </a:r>
            <a:r>
              <a:rPr lang="en-US" sz="1400" dirty="0"/>
              <a:t> Creating flexible, resilient smart grids for better integration of renewable energy.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b="1" dirty="0"/>
              <a:t>Economic Growth &amp; Job Creation:</a:t>
            </a:r>
            <a:r>
              <a:rPr lang="en-US" sz="1400" dirty="0"/>
              <a:t> Fostering innovation, creating new industries, and boosting the economy.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b="1" dirty="0"/>
              <a:t>Global Energy Access:</a:t>
            </a:r>
            <a:r>
              <a:rPr lang="en-US" sz="1400" dirty="0"/>
              <a:t> Expanding affordable energy to underserved regions through off-grid solutions.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b="1" dirty="0"/>
              <a:t>Reducing Fossil Fuel Dependence:</a:t>
            </a:r>
            <a:r>
              <a:rPr lang="en-US" sz="1400" dirty="0"/>
              <a:t> Advancing alternatives to secure energy independence and stability.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b="1" dirty="0"/>
              <a:t>Public Health &amp; Environmental Benefits:</a:t>
            </a:r>
            <a:r>
              <a:rPr lang="en-US" sz="1400" dirty="0"/>
              <a:t> Reducing pollution and improving air quality for healthier communities.</a:t>
            </a:r>
          </a:p>
        </p:txBody>
      </p:sp>
    </p:spTree>
    <p:extLst>
      <p:ext uri="{BB962C8B-B14F-4D97-AF65-F5344CB8AC3E}">
        <p14:creationId xmlns:p14="http://schemas.microsoft.com/office/powerpoint/2010/main" val="29065534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0470FB-2E0F-0B45-679B-F166A1EB5D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Types of Research Methods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11995446-F03A-61FC-92D8-A3B7C8B95E11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508334" y="2588877"/>
            <a:ext cx="11175332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Qualitative Research: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Involves understanding perspectives, behaviors, and motivations. (e.g., case studies, interviews)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lang="en-US" altLang="en-US" sz="1400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Quantitative Research: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Focuses on numerical data and statistical analysis. (e.g., surveys, modeling, experiments)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lang="en-US" altLang="en-US" sz="1400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Mixed Methods: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Combining both qualitative and quantitative approaches.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0056266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5EB2C1-D7C6-EF52-B0B6-2D65E29393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2026" y="1233014"/>
            <a:ext cx="10515600" cy="439197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400" b="1" dirty="0"/>
              <a:t>Types of Research Methods in the Energy Industry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b="1" dirty="0"/>
              <a:t>Experimental Research:</a:t>
            </a:r>
            <a:r>
              <a:rPr lang="en-US" sz="1400" dirty="0"/>
              <a:t> Testing new energy technologies under controlled conditions (e.g., solar panels, wind turbines).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b="1" dirty="0"/>
              <a:t>Computational Modeling &amp; Simulation:</a:t>
            </a:r>
            <a:r>
              <a:rPr lang="en-US" sz="1400" dirty="0"/>
              <a:t> Predicting energy system behavior using mathematical models (e.g., grid performance, energy storage optimization).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b="1" dirty="0"/>
              <a:t>Field Research:</a:t>
            </a:r>
            <a:r>
              <a:rPr lang="en-US" sz="1400" dirty="0"/>
              <a:t> Collecting real-world data from operational systems (e.g., monitoring wind farm efficiency, energy audits).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b="1" dirty="0"/>
              <a:t>Case Studies:</a:t>
            </a:r>
            <a:r>
              <a:rPr lang="en-US" sz="1400" dirty="0"/>
              <a:t> Analyzing real-life examples to identify successful strategies (e.g., renewable energy transitions, energy-efficient cities).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b="1" dirty="0"/>
              <a:t>Surveys &amp; Interviews:</a:t>
            </a:r>
            <a:r>
              <a:rPr lang="en-US" sz="1400" dirty="0"/>
              <a:t> Gathering insights from experts and stakeholders (e.g., consumer behavior, industry trends).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b="1" dirty="0"/>
              <a:t>Life Cycle Assessment (LCA):</a:t>
            </a:r>
            <a:r>
              <a:rPr lang="en-US" sz="1400" dirty="0"/>
              <a:t> Evaluating the environmental impact of energy technologies over their lifespan (e.g., biofuels, electric vehicles).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b="1" dirty="0"/>
              <a:t>Analytical Research:</a:t>
            </a:r>
            <a:r>
              <a:rPr lang="en-US" sz="1400" dirty="0"/>
              <a:t> Analyzing existing data to forecast trends and outcomes (e.g., energy consumption patterns, policy impacts).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b="1" dirty="0"/>
              <a:t>Action Research:</a:t>
            </a:r>
            <a:r>
              <a:rPr lang="en-US" sz="1400" dirty="0"/>
              <a:t> Solving practical energy challenges through collaboration and real-time implementation (e.g., renewable tech pilots, community energy projects).</a:t>
            </a:r>
          </a:p>
          <a:p>
            <a:pPr marL="0" indent="0">
              <a:buNone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681249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4EBB17-6CA2-C2B6-9AE1-48B1BB0701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Methods of Analysis in Energy Research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9E53638D-4896-810C-DC16-417507D09DB8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748966" y="2477563"/>
            <a:ext cx="10694068" cy="1600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Data Analytics: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Use of big data, machine learning, and artificial intelligence to analyze energy consumption, efficiency, and forecasting.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Statistical Modeling: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Regression analysis, time series analysis, and econometrics for predicting energy trends.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Simulation Models: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Modeling the behavior of energy systems to predict outcomes (e.g., energy system optimization, demand response). </a:t>
            </a:r>
          </a:p>
        </p:txBody>
      </p:sp>
    </p:spTree>
    <p:extLst>
      <p:ext uri="{BB962C8B-B14F-4D97-AF65-F5344CB8AC3E}">
        <p14:creationId xmlns:p14="http://schemas.microsoft.com/office/powerpoint/2010/main" val="39441221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57C5EB-E668-1C71-111A-A8127372FE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1400" b="1" dirty="0"/>
              <a:t>Key Methods of Analysis in Energy Research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b="1" dirty="0"/>
              <a:t>Statistical Analysis:</a:t>
            </a:r>
            <a:r>
              <a:rPr lang="en-US" sz="1400" dirty="0"/>
              <a:t> Identifying trends in energy consumption and forecasting demand.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b="1" dirty="0"/>
              <a:t>Optimization Techniques:</a:t>
            </a:r>
            <a:r>
              <a:rPr lang="en-US" sz="1400" dirty="0"/>
              <a:t> Finding efficient solutions for energy production, distribution, and storage.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b="1" dirty="0"/>
              <a:t>Economic Analysis:</a:t>
            </a:r>
            <a:r>
              <a:rPr lang="en-US" sz="1400" dirty="0"/>
              <a:t> Assessing the financial viability and impact of energy technologies.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b="1" dirty="0"/>
              <a:t>Environmental Impact Assessment (EIA):</a:t>
            </a:r>
            <a:r>
              <a:rPr lang="en-US" sz="1400" dirty="0"/>
              <a:t> Evaluating the environmental effects of energy systems (e.g., carbon footprint, LCA).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b="1" dirty="0"/>
              <a:t>Sensitivity Analysis:</a:t>
            </a:r>
            <a:r>
              <a:rPr lang="en-US" sz="1400" dirty="0"/>
              <a:t> Analyzing how changes in variables affect energy system performance.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b="1" dirty="0"/>
              <a:t>System Dynamics Modeling:</a:t>
            </a:r>
            <a:r>
              <a:rPr lang="en-US" sz="1400" dirty="0"/>
              <a:t> Simulating energy system behavior over time to understand interactions and impacts.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b="1" dirty="0"/>
              <a:t>Geospatial Analysis:</a:t>
            </a:r>
            <a:r>
              <a:rPr lang="en-US" sz="1400" dirty="0"/>
              <a:t> Mapping and analyzing energy resource availability and infrastructure needs.</a:t>
            </a:r>
          </a:p>
          <a:p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7036298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5EBCE0-819C-1592-AFC1-F63BF5289B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Methods of Synthesis in Energy Research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1BD91238-8E85-EB70-13BB-B06CDF270AE3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0" y="2662948"/>
            <a:ext cx="9999372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System Integration: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Combining multiple energy sources (renewables, fossil fuels) into one cohesive system.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Scenario Analysis: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Evaluating different energy strategies and policy scenarios to predict long-term outcomes.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Life Cycle Assessment (LCA):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Assessing environmental impacts from raw material extraction to energy consumption. </a:t>
            </a:r>
          </a:p>
        </p:txBody>
      </p:sp>
    </p:spTree>
    <p:extLst>
      <p:ext uri="{BB962C8B-B14F-4D97-AF65-F5344CB8AC3E}">
        <p14:creationId xmlns:p14="http://schemas.microsoft.com/office/powerpoint/2010/main" val="23133521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08F258-B0A5-5F98-70F9-8AED41116F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07695"/>
            <a:ext cx="10515600" cy="42776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400" b="1" dirty="0"/>
              <a:t>Methods of Synthesis in Energy Research</a:t>
            </a:r>
          </a:p>
          <a:p>
            <a:pPr marL="0" indent="0">
              <a:buNone/>
            </a:pPr>
            <a:endParaRPr lang="en-US" sz="1400" b="1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400" b="1" dirty="0"/>
              <a:t>Literature Review:</a:t>
            </a:r>
            <a:r>
              <a:rPr lang="en-US" sz="1400" dirty="0"/>
              <a:t> Analyzing existing research to identify trends, gaps, and emerging technologies.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b="1" dirty="0"/>
              <a:t>Integrated Modeling:</a:t>
            </a:r>
            <a:r>
              <a:rPr lang="en-US" sz="1400" dirty="0"/>
              <a:t> Combining economic, environmental, and technical models for a comprehensive view of energy systems.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b="1" dirty="0"/>
              <a:t>Scenario Analysis:</a:t>
            </a:r>
            <a:r>
              <a:rPr lang="en-US" sz="1400" dirty="0"/>
              <a:t> Exploring different energy pathways based on various assumptions and policy decisions.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b="1" dirty="0"/>
              <a:t>Meta-Analysis:</a:t>
            </a:r>
            <a:r>
              <a:rPr lang="en-US" sz="1400" dirty="0"/>
              <a:t> Synthesizing results from multiple studies to derive general conclusions and best practices.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b="1" dirty="0"/>
              <a:t>Expert Elicitation:</a:t>
            </a:r>
            <a:r>
              <a:rPr lang="en-US" sz="1400" dirty="0"/>
              <a:t> Gathering insights from experts to combine qualitative knowledge with quantitative data.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b="1" dirty="0"/>
              <a:t>Cross-Disciplinary Synthesis:</a:t>
            </a:r>
            <a:r>
              <a:rPr lang="en-US" sz="1400" dirty="0"/>
              <a:t> Integrating research from multiple fields (engineering, policy, economics) to create holistic solutions.</a:t>
            </a:r>
          </a:p>
          <a:p>
            <a:pPr marL="0" indent="0">
              <a:buNone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8864293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26F912-9D27-69DA-8AB9-7025A6DC43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Key Tools and Techniques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18ABAA78-0AD3-9E14-8509-A66326E0B785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0" y="3170721"/>
            <a:ext cx="7874271" cy="11695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Energy System Modeling Software: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HOMER,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EnergyPlus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, LEAP, and others.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Geographic Information Systems (GIS):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For spatial analysis of energy resources.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Optimization Algorithms: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Used to optimize energy generation, storage, and distribution. </a:t>
            </a:r>
          </a:p>
        </p:txBody>
      </p:sp>
    </p:spTree>
    <p:extLst>
      <p:ext uri="{BB962C8B-B14F-4D97-AF65-F5344CB8AC3E}">
        <p14:creationId xmlns:p14="http://schemas.microsoft.com/office/powerpoint/2010/main" val="3525000649"/>
      </p:ext>
    </p:extLst>
  </p:cSld>
  <p:clrMapOvr>
    <a:masterClrMapping/>
  </p:clrMapOvr>
</p:sld>
</file>

<file path=ppt/theme/theme1.xml><?xml version="1.0" encoding="utf-8"?>
<a:theme xmlns:a="http://schemas.openxmlformats.org/drawingml/2006/main" name="ShapesVTI">
  <a:themeElements>
    <a:clrScheme name="Office">
      <a:dk1>
        <a:srgbClr val="000000"/>
      </a:dk1>
      <a:lt1>
        <a:srgbClr val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Festival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hapesVTI" id="{C78D20FD-A872-4243-8597-B534C62538FF}" vid="{7CAFCCF9-7834-41D6-B6AB-7D225A18A4E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Metadata/LabelInfo.xml><?xml version="1.0" encoding="utf-8"?>
<clbl:labelList xmlns:clbl="http://schemas.microsoft.com/office/2020/mipLabelMetadata">
  <clbl:label id="{6c51c659-9d52-41af-81f7-dde16380e813}" enabled="0" method="" siteId="{6c51c659-9d52-41af-81f7-dde16380e813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293</TotalTime>
  <Words>1611</Words>
  <Application>Microsoft Office PowerPoint</Application>
  <PresentationFormat>Widescreen</PresentationFormat>
  <Paragraphs>137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Aptos</vt:lpstr>
      <vt:lpstr>Arial</vt:lpstr>
      <vt:lpstr>Calibri</vt:lpstr>
      <vt:lpstr>Century Gothic</vt:lpstr>
      <vt:lpstr>Times New Roman</vt:lpstr>
      <vt:lpstr>ShapesVTI</vt:lpstr>
      <vt:lpstr>Research methods in the energy industry.  Methods of analysis and synthesis</vt:lpstr>
      <vt:lpstr>Introduction to Research in the Energy Industry</vt:lpstr>
      <vt:lpstr>Types of Research Methods</vt:lpstr>
      <vt:lpstr>PowerPoint Presentation</vt:lpstr>
      <vt:lpstr>Methods of Analysis in Energy Research</vt:lpstr>
      <vt:lpstr>PowerPoint Presentation</vt:lpstr>
      <vt:lpstr>Methods of Synthesis in Energy Research</vt:lpstr>
      <vt:lpstr>PowerPoint Presentation</vt:lpstr>
      <vt:lpstr>Key Tools and Techniques</vt:lpstr>
      <vt:lpstr>Challenges in Energy Research</vt:lpstr>
      <vt:lpstr>PowerPoint Presentation</vt:lpstr>
      <vt:lpstr>Future Trends in Energy Research</vt:lpstr>
      <vt:lpstr>PowerPoint Presentation</vt:lpstr>
      <vt:lpstr> Case Study: Renewable Energy Integration</vt:lpstr>
      <vt:lpstr>Conclusion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Nataliia Klochko</dc:creator>
  <cp:lastModifiedBy>Nataliia Klochko</cp:lastModifiedBy>
  <cp:revision>1</cp:revision>
  <dcterms:created xsi:type="dcterms:W3CDTF">2025-03-03T12:11:02Z</dcterms:created>
  <dcterms:modified xsi:type="dcterms:W3CDTF">2025-03-17T10:50:20Z</dcterms:modified>
</cp:coreProperties>
</file>