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9" r:id="rId9"/>
    <p:sldId id="262" r:id="rId10"/>
    <p:sldId id="263" r:id="rId11"/>
    <p:sldId id="270" r:id="rId12"/>
    <p:sldId id="264" r:id="rId13"/>
    <p:sldId id="271" r:id="rId14"/>
    <p:sldId id="261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38A89-B9E4-4CDA-AB01-C76ADCAB603A}" v="21" dt="2025-03-03T16:52:44.2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58" autoAdjust="0"/>
    <p:restoredTop sz="97589" autoAdjust="0"/>
  </p:normalViewPr>
  <p:slideViewPr>
    <p:cSldViewPr snapToGrid="0">
      <p:cViewPr varScale="1">
        <p:scale>
          <a:sx n="172" d="100"/>
          <a:sy n="172" d="100"/>
        </p:scale>
        <p:origin x="89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ia Klochko" userId="17be4d6c-242b-4065-a58a-3cce66d52f49" providerId="ADAL" clId="{C0038A89-B9E4-4CDA-AB01-C76ADCAB603A}"/>
    <pc:docChg chg="custSel delSld modSld sldOrd">
      <pc:chgData name="Nataliia Klochko" userId="17be4d6c-242b-4065-a58a-3cce66d52f49" providerId="ADAL" clId="{C0038A89-B9E4-4CDA-AB01-C76ADCAB603A}" dt="2025-03-17T10:48:30.452" v="55"/>
      <pc:docMkLst>
        <pc:docMk/>
      </pc:docMkLst>
      <pc:sldChg chg="modSp mod">
        <pc:chgData name="Nataliia Klochko" userId="17be4d6c-242b-4065-a58a-3cce66d52f49" providerId="ADAL" clId="{C0038A89-B9E4-4CDA-AB01-C76ADCAB603A}" dt="2025-03-03T16:49:35.615" v="6" actId="27636"/>
        <pc:sldMkLst>
          <pc:docMk/>
          <pc:sldMk cId="2621505980" sldId="256"/>
        </pc:sldMkLst>
        <pc:spChg chg="mod">
          <ac:chgData name="Nataliia Klochko" userId="17be4d6c-242b-4065-a58a-3cce66d52f49" providerId="ADAL" clId="{C0038A89-B9E4-4CDA-AB01-C76ADCAB603A}" dt="2025-03-03T16:49:35.615" v="6" actId="27636"/>
          <ac:spMkLst>
            <pc:docMk/>
            <pc:sldMk cId="2621505980" sldId="256"/>
            <ac:spMk id="2" creationId="{8C8EDF30-9AD3-9F9C-12BA-A0F91EB694C7}"/>
          </ac:spMkLst>
        </pc:spChg>
      </pc:sldChg>
      <pc:sldChg chg="modSp mod">
        <pc:chgData name="Nataliia Klochko" userId="17be4d6c-242b-4065-a58a-3cce66d52f49" providerId="ADAL" clId="{C0038A89-B9E4-4CDA-AB01-C76ADCAB603A}" dt="2025-03-03T16:50:30.531" v="20" actId="20577"/>
        <pc:sldMkLst>
          <pc:docMk/>
          <pc:sldMk cId="3944122180" sldId="259"/>
        </pc:sldMkLst>
        <pc:spChg chg="mod">
          <ac:chgData name="Nataliia Klochko" userId="17be4d6c-242b-4065-a58a-3cce66d52f49" providerId="ADAL" clId="{C0038A89-B9E4-4CDA-AB01-C76ADCAB603A}" dt="2025-03-03T16:50:30.531" v="20" actId="20577"/>
          <ac:spMkLst>
            <pc:docMk/>
            <pc:sldMk cId="3944122180" sldId="259"/>
            <ac:spMk id="4" creationId="{9E53638D-4896-810C-DC16-417507D09DB8}"/>
          </ac:spMkLst>
        </pc:spChg>
      </pc:sldChg>
      <pc:sldChg chg="modSp mod">
        <pc:chgData name="Nataliia Klochko" userId="17be4d6c-242b-4065-a58a-3cce66d52f49" providerId="ADAL" clId="{C0038A89-B9E4-4CDA-AB01-C76ADCAB603A}" dt="2025-03-03T16:50:21.405" v="18" actId="1076"/>
        <pc:sldMkLst>
          <pc:docMk/>
          <pc:sldMk cId="2313352140" sldId="260"/>
        </pc:sldMkLst>
        <pc:spChg chg="mod">
          <ac:chgData name="Nataliia Klochko" userId="17be4d6c-242b-4065-a58a-3cce66d52f49" providerId="ADAL" clId="{C0038A89-B9E4-4CDA-AB01-C76ADCAB603A}" dt="2025-03-03T16:50:21.405" v="18" actId="1076"/>
          <ac:spMkLst>
            <pc:docMk/>
            <pc:sldMk cId="2313352140" sldId="260"/>
            <ac:spMk id="4" creationId="{1BD91238-8E85-EB70-13BB-B06CDF270AE3}"/>
          </ac:spMkLst>
        </pc:spChg>
      </pc:sldChg>
      <pc:sldChg chg="ord">
        <pc:chgData name="Nataliia Klochko" userId="17be4d6c-242b-4065-a58a-3cce66d52f49" providerId="ADAL" clId="{C0038A89-B9E4-4CDA-AB01-C76ADCAB603A}" dt="2025-03-17T10:48:30.452" v="55"/>
        <pc:sldMkLst>
          <pc:docMk/>
          <pc:sldMk cId="3916819710" sldId="261"/>
        </pc:sldMkLst>
      </pc:sldChg>
      <pc:sldChg chg="modSp mod">
        <pc:chgData name="Nataliia Klochko" userId="17be4d6c-242b-4065-a58a-3cce66d52f49" providerId="ADAL" clId="{C0038A89-B9E4-4CDA-AB01-C76ADCAB603A}" dt="2025-03-03T16:51:07.152" v="28" actId="20577"/>
        <pc:sldMkLst>
          <pc:docMk/>
          <pc:sldMk cId="3525000649" sldId="262"/>
        </pc:sldMkLst>
        <pc:spChg chg="mod">
          <ac:chgData name="Nataliia Klochko" userId="17be4d6c-242b-4065-a58a-3cce66d52f49" providerId="ADAL" clId="{C0038A89-B9E4-4CDA-AB01-C76ADCAB603A}" dt="2025-03-03T16:51:07.152" v="28" actId="20577"/>
          <ac:spMkLst>
            <pc:docMk/>
            <pc:sldMk cId="3525000649" sldId="262"/>
            <ac:spMk id="4" creationId="{18ABAA78-0AD3-9E14-8509-A66326E0B785}"/>
          </ac:spMkLst>
        </pc:spChg>
      </pc:sldChg>
      <pc:sldChg chg="modSp mod">
        <pc:chgData name="Nataliia Klochko" userId="17be4d6c-242b-4065-a58a-3cce66d52f49" providerId="ADAL" clId="{C0038A89-B9E4-4CDA-AB01-C76ADCAB603A}" dt="2025-03-03T16:51:25.553" v="32" actId="20577"/>
        <pc:sldMkLst>
          <pc:docMk/>
          <pc:sldMk cId="932584765" sldId="263"/>
        </pc:sldMkLst>
        <pc:spChg chg="mod">
          <ac:chgData name="Nataliia Klochko" userId="17be4d6c-242b-4065-a58a-3cce66d52f49" providerId="ADAL" clId="{C0038A89-B9E4-4CDA-AB01-C76ADCAB603A}" dt="2025-03-03T16:51:25.553" v="32" actId="20577"/>
          <ac:spMkLst>
            <pc:docMk/>
            <pc:sldMk cId="932584765" sldId="263"/>
            <ac:spMk id="4" creationId="{0809A9E6-1237-B23B-B7BA-E840A964D762}"/>
          </ac:spMkLst>
        </pc:spChg>
      </pc:sldChg>
      <pc:sldChg chg="modSp mod">
        <pc:chgData name="Nataliia Klochko" userId="17be4d6c-242b-4065-a58a-3cce66d52f49" providerId="ADAL" clId="{C0038A89-B9E4-4CDA-AB01-C76ADCAB603A}" dt="2025-03-03T16:52:01.740" v="40" actId="20577"/>
        <pc:sldMkLst>
          <pc:docMk/>
          <pc:sldMk cId="4226312884" sldId="264"/>
        </pc:sldMkLst>
        <pc:spChg chg="mod">
          <ac:chgData name="Nataliia Klochko" userId="17be4d6c-242b-4065-a58a-3cce66d52f49" providerId="ADAL" clId="{C0038A89-B9E4-4CDA-AB01-C76ADCAB603A}" dt="2025-03-03T16:52:01.740" v="40" actId="20577"/>
          <ac:spMkLst>
            <pc:docMk/>
            <pc:sldMk cId="4226312884" sldId="264"/>
            <ac:spMk id="4" creationId="{49ED79DF-102C-F322-07D5-F3C05A55300E}"/>
          </ac:spMkLst>
        </pc:spChg>
      </pc:sldChg>
      <pc:sldChg chg="modSp">
        <pc:chgData name="Nataliia Klochko" userId="17be4d6c-242b-4065-a58a-3cce66d52f49" providerId="ADAL" clId="{C0038A89-B9E4-4CDA-AB01-C76ADCAB603A}" dt="2025-03-03T16:52:44.214" v="53" actId="255"/>
        <pc:sldMkLst>
          <pc:docMk/>
          <pc:sldMk cId="1444664077" sldId="265"/>
        </pc:sldMkLst>
        <pc:spChg chg="mod">
          <ac:chgData name="Nataliia Klochko" userId="17be4d6c-242b-4065-a58a-3cce66d52f49" providerId="ADAL" clId="{C0038A89-B9E4-4CDA-AB01-C76ADCAB603A}" dt="2025-03-03T16:52:44.214" v="53" actId="255"/>
          <ac:spMkLst>
            <pc:docMk/>
            <pc:sldMk cId="1444664077" sldId="265"/>
            <ac:spMk id="4" creationId="{D76B5766-D08E-5FCE-8337-89991420A4C7}"/>
          </ac:spMkLst>
        </pc:spChg>
      </pc:sldChg>
      <pc:sldChg chg="del">
        <pc:chgData name="Nataliia Klochko" userId="17be4d6c-242b-4065-a58a-3cce66d52f49" providerId="ADAL" clId="{C0038A89-B9E4-4CDA-AB01-C76ADCAB603A}" dt="2025-03-03T16:42:23.463" v="4" actId="47"/>
        <pc:sldMkLst>
          <pc:docMk/>
          <pc:sldMk cId="4155703837" sldId="266"/>
        </pc:sldMkLst>
      </pc:sldChg>
      <pc:sldChg chg="modSp mod">
        <pc:chgData name="Nataliia Klochko" userId="17be4d6c-242b-4065-a58a-3cce66d52f49" providerId="ADAL" clId="{C0038A89-B9E4-4CDA-AB01-C76ADCAB603A}" dt="2025-03-03T14:30:06.697" v="1" actId="27636"/>
        <pc:sldMkLst>
          <pc:docMk/>
          <pc:sldMk cId="3703629838" sldId="268"/>
        </pc:sldMkLst>
        <pc:spChg chg="mod">
          <ac:chgData name="Nataliia Klochko" userId="17be4d6c-242b-4065-a58a-3cce66d52f49" providerId="ADAL" clId="{C0038A89-B9E4-4CDA-AB01-C76ADCAB603A}" dt="2025-03-03T14:30:06.697" v="1" actId="27636"/>
          <ac:spMkLst>
            <pc:docMk/>
            <pc:sldMk cId="3703629838" sldId="268"/>
            <ac:spMk id="3" creationId="{5D57C5EB-E668-1C71-111A-A8127372FE26}"/>
          </ac:spMkLst>
        </pc:spChg>
      </pc:sldChg>
      <pc:sldChg chg="modSp mod">
        <pc:chgData name="Nataliia Klochko" userId="17be4d6c-242b-4065-a58a-3cce66d52f49" providerId="ADAL" clId="{C0038A89-B9E4-4CDA-AB01-C76ADCAB603A}" dt="2025-03-03T16:50:41.586" v="22" actId="27636"/>
        <pc:sldMkLst>
          <pc:docMk/>
          <pc:sldMk cId="1886429332" sldId="269"/>
        </pc:sldMkLst>
        <pc:spChg chg="mod">
          <ac:chgData name="Nataliia Klochko" userId="17be4d6c-242b-4065-a58a-3cce66d52f49" providerId="ADAL" clId="{C0038A89-B9E4-4CDA-AB01-C76ADCAB603A}" dt="2025-03-03T16:50:41.586" v="22" actId="27636"/>
          <ac:spMkLst>
            <pc:docMk/>
            <pc:sldMk cId="1886429332" sldId="269"/>
            <ac:spMk id="3" creationId="{7708F258-B0A5-5F98-70F9-8AED41116F85}"/>
          </ac:spMkLst>
        </pc:spChg>
      </pc:sldChg>
      <pc:sldChg chg="modSp">
        <pc:chgData name="Nataliia Klochko" userId="17be4d6c-242b-4065-a58a-3cce66d52f49" providerId="ADAL" clId="{C0038A89-B9E4-4CDA-AB01-C76ADCAB603A}" dt="2025-03-03T16:51:44.620" v="36" actId="14100"/>
        <pc:sldMkLst>
          <pc:docMk/>
          <pc:sldMk cId="3551935101" sldId="270"/>
        </pc:sldMkLst>
        <pc:spChg chg="mod">
          <ac:chgData name="Nataliia Klochko" userId="17be4d6c-242b-4065-a58a-3cce66d52f49" providerId="ADAL" clId="{C0038A89-B9E4-4CDA-AB01-C76ADCAB603A}" dt="2025-03-03T16:51:44.620" v="36" actId="14100"/>
          <ac:spMkLst>
            <pc:docMk/>
            <pc:sldMk cId="3551935101" sldId="270"/>
            <ac:spMk id="4" creationId="{ABE7E833-0598-FA8B-F097-3700CB737FF4}"/>
          </ac:spMkLst>
        </pc:spChg>
      </pc:sldChg>
      <pc:sldChg chg="modSp mod">
        <pc:chgData name="Nataliia Klochko" userId="17be4d6c-242b-4065-a58a-3cce66d52f49" providerId="ADAL" clId="{C0038A89-B9E4-4CDA-AB01-C76ADCAB603A}" dt="2025-03-03T16:52:22.776" v="51" actId="20577"/>
        <pc:sldMkLst>
          <pc:docMk/>
          <pc:sldMk cId="107342771" sldId="271"/>
        </pc:sldMkLst>
        <pc:spChg chg="mod">
          <ac:chgData name="Nataliia Klochko" userId="17be4d6c-242b-4065-a58a-3cce66d52f49" providerId="ADAL" clId="{C0038A89-B9E4-4CDA-AB01-C76ADCAB603A}" dt="2025-03-03T16:52:22.776" v="51" actId="20577"/>
          <ac:spMkLst>
            <pc:docMk/>
            <pc:sldMk cId="107342771" sldId="271"/>
            <ac:spMk id="4" creationId="{31D0838E-CD9C-6E62-EF92-EA9EB7F90A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CBFAA-4F01-4CB2-8D3B-A518A13D12E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6247B-EF21-42ED-8E1D-9853C298D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80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06247B-EF21-42ED-8E1D-9853C298D3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8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66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125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5737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461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482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7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076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32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12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94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51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7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14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5">
            <a:extLst>
              <a:ext uri="{FF2B5EF4-FFF2-40B4-BE49-F238E27FC236}">
                <a16:creationId xmlns:a16="http://schemas.microsoft.com/office/drawing/2014/main" id="{D0461F72-A27E-48C5-A99A-B5EEDA7456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8EDF30-9AD3-9F9C-12BA-A0F91EB69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49167"/>
            <a:ext cx="9144000" cy="1748373"/>
          </a:xfrm>
        </p:spPr>
        <p:txBody>
          <a:bodyPr>
            <a:normAutofit fontScale="90000"/>
          </a:bodyPr>
          <a:lstStyle/>
          <a:p>
            <a:r>
              <a:rPr lang="en-US" sz="4200" b="1" i="0" u="none" strike="noStrike" dirty="0">
                <a:effectLst/>
                <a:latin typeface="Times New Roman" panose="02020603050405020304" pitchFamily="18" charset="0"/>
              </a:rPr>
              <a:t>Research methods in the energy industry.</a:t>
            </a:r>
            <a:br>
              <a:rPr lang="en-US" sz="4200" b="1" i="0" u="none" strike="noStrike" dirty="0">
                <a:effectLst/>
                <a:latin typeface="Times New Roman" panose="02020603050405020304" pitchFamily="18" charset="0"/>
              </a:rPr>
            </a:br>
            <a:r>
              <a:rPr lang="en-US" sz="4200" b="1" i="0" u="none" strike="noStrike" dirty="0">
                <a:effectLst/>
                <a:latin typeface="Times New Roman" panose="02020603050405020304" pitchFamily="18" charset="0"/>
              </a:rPr>
              <a:t> Methods of analysis and synthesis</a:t>
            </a:r>
            <a:endParaRPr lang="en-US" sz="4200" b="1" dirty="0"/>
          </a:p>
        </p:txBody>
      </p:sp>
      <p:pic>
        <p:nvPicPr>
          <p:cNvPr id="4" name="Picture 3" descr="Abstract smoke background">
            <a:extLst>
              <a:ext uri="{FF2B5EF4-FFF2-40B4-BE49-F238E27FC236}">
                <a16:creationId xmlns:a16="http://schemas.microsoft.com/office/drawing/2014/main" id="{D320F338-B795-0061-A29E-7711446AA6A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400" b="9014"/>
          <a:stretch/>
        </p:blipFill>
        <p:spPr>
          <a:xfrm>
            <a:off x="3915694" y="643467"/>
            <a:ext cx="4360611" cy="2452830"/>
          </a:xfrm>
          <a:custGeom>
            <a:avLst/>
            <a:gdLst/>
            <a:ahLst/>
            <a:cxnLst/>
            <a:rect l="l" t="t" r="r" b="b"/>
            <a:pathLst>
              <a:path w="9143998" h="2473607">
                <a:moveTo>
                  <a:pt x="64634" y="0"/>
                </a:moveTo>
                <a:lnTo>
                  <a:pt x="9079363" y="0"/>
                </a:lnTo>
                <a:cubicBezTo>
                  <a:pt x="9115060" y="0"/>
                  <a:pt x="9143998" y="28938"/>
                  <a:pt x="9143998" y="64635"/>
                </a:cubicBezTo>
                <a:lnTo>
                  <a:pt x="9143998" y="2408972"/>
                </a:lnTo>
                <a:cubicBezTo>
                  <a:pt x="9143998" y="2444669"/>
                  <a:pt x="9115060" y="2473607"/>
                  <a:pt x="9079363" y="2473607"/>
                </a:cubicBezTo>
                <a:lnTo>
                  <a:pt x="64634" y="2473607"/>
                </a:lnTo>
                <a:cubicBezTo>
                  <a:pt x="46786" y="2473607"/>
                  <a:pt x="30627" y="2466373"/>
                  <a:pt x="18930" y="2454676"/>
                </a:cubicBezTo>
                <a:lnTo>
                  <a:pt x="0" y="2408974"/>
                </a:lnTo>
                <a:lnTo>
                  <a:pt x="0" y="64633"/>
                </a:lnTo>
                <a:lnTo>
                  <a:pt x="18930" y="18931"/>
                </a:lnTo>
                <a:cubicBezTo>
                  <a:pt x="30627" y="7235"/>
                  <a:pt x="46786" y="0"/>
                  <a:pt x="64634" y="0"/>
                </a:cubicBezTo>
                <a:close/>
              </a:path>
            </a:pathLst>
          </a:cu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F382E8D-312B-4792-A211-0BDE37F6F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5562" y="262321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036F9B07-02BE-4BD5-BA9D-E91B8A456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61268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1505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7F5F9-1C97-6286-E016-29599C8A0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in Energy Research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809A9E6-1237-B23B-B7BA-E840A964D7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70721"/>
            <a:ext cx="10253128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Availability: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Lack of accurate and comprehensive data, especially in developing regions.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Complexity of Systems: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The integration of diverse energy sources and technologies.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Uncertainty and Variability: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Unpredictable variables in energy demand, prices, and renewable energy availability. </a:t>
            </a:r>
          </a:p>
        </p:txBody>
      </p:sp>
    </p:spTree>
    <p:extLst>
      <p:ext uri="{BB962C8B-B14F-4D97-AF65-F5344CB8AC3E}">
        <p14:creationId xmlns:p14="http://schemas.microsoft.com/office/powerpoint/2010/main" val="932584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BE7E833-0598-FA8B-F097-3700CB737F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53906" y="151179"/>
            <a:ext cx="11684809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Research Challenges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research faces several key challenges that impact the transition to sustainable, clean energy solutions: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Technological Innovation and Development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Scalability: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Many renewable energy technologies, like solar and wind, struggle with scaling up to meet global energy demands.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Storage: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Effective, long-term, low-cost energy storage remains a barrier for intermittent energy sources.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Efficiency: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Improving the efficiency of renewable energy technologies (e.g., solar panels) is still a major focus.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Cost Reduction: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High initial investment costs for renewable energy technologies and grid upgrades remain significant challenges.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Environmental Concerns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Extraction Impact: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Renewable technologies such as bioenergy and hydropower can have negative environmental consequences if not carefully managed.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Carbon Footprint: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Some technologies still have carbon footprints during production, installation, and maintenance.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Environmental Balance: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Ensuring energy demands are met while minimizing environmental impacts is a continual struggle.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Policy &amp; Regulation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Inconsistent Policies: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The lack of standardized energy policies across regions can slow technological adoption.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Fossil Fuel Subsidies: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Government subsidies for fossil fuels continue to undermine the competitiveness of renewable energy.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Grid Integration: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Existing energy grids, built for centralized fossil fuel energy, are not always adaptable to decentralized renewable sources.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Funding &amp; Investment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High Initial Capital: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Many energy technologies require significant upfront investments, limiting access to them, especially in developing regions.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Private Sector Investment: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Insufficient private sector investment in energy technologies can slow down innovation and adoption.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Global Energy Equity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Access to Energy: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 large portion of the global population still lacks reliable, affordable energy access.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Poverty: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Ensuring equitable energy access for developing regions is a critical challenge for researchers and policymakers.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In conclusion, addressing these challenges will require a combination of technological innovation, policy reform, investment, and global cooperation to ensure a sustainable and equitable energy future.</a:t>
            </a:r>
          </a:p>
        </p:txBody>
      </p:sp>
    </p:spTree>
    <p:extLst>
      <p:ext uri="{BB962C8B-B14F-4D97-AF65-F5344CB8AC3E}">
        <p14:creationId xmlns:p14="http://schemas.microsoft.com/office/powerpoint/2010/main" val="3551935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7C41F-9027-F3F7-3860-D5ABD30A6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Trends in Energy Research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49ED79DF-102C-F322-07D5-F3C05A5530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70721"/>
            <a:ext cx="1036213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AI and Machine Learning: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Improved predictive models for energy demand and generation.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Decentralized Energy Systems: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Distributed generation, microgrids, and blockchain for energy transactions.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Sustainability Metrics: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Increased focus on carbon footprint, environmental impact, and circular economy principles. </a:t>
            </a:r>
          </a:p>
        </p:txBody>
      </p:sp>
    </p:spTree>
    <p:extLst>
      <p:ext uri="{BB962C8B-B14F-4D97-AF65-F5344CB8AC3E}">
        <p14:creationId xmlns:p14="http://schemas.microsoft.com/office/powerpoint/2010/main" val="4226312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31D0838E-CD9C-6E62-EF92-EA9EB7F90A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10602" y="948249"/>
            <a:ext cx="10970795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Renewable Energy Growth: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Advancements in solar, wind, and offshore wind technologies are making clean energy more efficient and affordable.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Storage &amp; Smart Grids: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Next-gen batteries (e.g., solid-state) and smart grids with AI integration will enhance energy storage and distribution.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Decarbonization: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Green hydrogen and carbon capture technologies are key to reducing emissions in hard-to-abate sectors.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Advanced Nuclear: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Small Modular Reactors (SMRs) and fusion energy hold promise for safe, sustainable power.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AI &amp; Data in Energy: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AI and big data will optimize energy management, improve grid reliability, and reduce waste.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Electrification &amp; Efficiency: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The shift to electric vehicles (EVs) and innovations in energy-efficient technologies will drive a low-carbon future.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Decentralized Systems: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Microgrids and peer-to-peer energy trading will enable local energy generation and distribution.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Bioenergy &amp; Circular Economy: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Advanced biofuels and circular energy models will support sustainable energy solutions.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Global Collaboration &amp; Access: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Off-grid renewable solutions and international cooperation will expand energy access worldwide. </a:t>
            </a:r>
          </a:p>
        </p:txBody>
      </p:sp>
    </p:spTree>
    <p:extLst>
      <p:ext uri="{BB962C8B-B14F-4D97-AF65-F5344CB8AC3E}">
        <p14:creationId xmlns:p14="http://schemas.microsoft.com/office/powerpoint/2010/main" val="107342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86C8-2C7F-8CF7-5BC7-7C4D9DA6F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Case Study: Renewable Energy Integration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C3D88BB3-5E45-2B8D-BD3C-46C1618AC9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38462" y="1462677"/>
            <a:ext cx="9715501" cy="539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400" b="1" dirty="0"/>
              <a:t>Overview: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Focus:</a:t>
            </a:r>
            <a:r>
              <a:rPr lang="en-US" sz="1400" dirty="0"/>
              <a:t> Integrating renewable sources (wind, solar) into energy grids.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Location:</a:t>
            </a:r>
            <a:r>
              <a:rPr lang="en-US" sz="1400" dirty="0"/>
              <a:t> Example from </a:t>
            </a:r>
            <a:r>
              <a:rPr lang="en-US" sz="1400" b="1" dirty="0"/>
              <a:t>Germany's </a:t>
            </a:r>
            <a:r>
              <a:rPr lang="en-US" sz="1400" b="1" dirty="0" err="1"/>
              <a:t>Energiewende</a:t>
            </a:r>
            <a:r>
              <a:rPr lang="en-US" sz="1400" dirty="0"/>
              <a:t> or </a:t>
            </a:r>
            <a:r>
              <a:rPr lang="en-US" sz="1400" b="1" dirty="0"/>
              <a:t>California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r>
              <a:rPr lang="en-US" sz="1400" b="1" dirty="0"/>
              <a:t>Key Strategies: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Grid Modernization:</a:t>
            </a:r>
            <a:r>
              <a:rPr lang="en-US" sz="1400" dirty="0"/>
              <a:t> Smart grids for real-time energy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Energy Storage:</a:t>
            </a:r>
            <a:r>
              <a:rPr lang="en-US" sz="1400" dirty="0"/>
              <a:t> Battery and pumped hydro storage for peak management.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Policy &amp; Incentives:</a:t>
            </a:r>
            <a:r>
              <a:rPr lang="en-US" sz="1400" dirty="0"/>
              <a:t> Government support through subsidies, feed-in tariffs.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Demand Response:</a:t>
            </a:r>
            <a:r>
              <a:rPr lang="en-US" sz="1400" dirty="0"/>
              <a:t> Shifting energy use during high renewable output.</a:t>
            </a:r>
          </a:p>
          <a:p>
            <a:pPr marL="0" indent="0">
              <a:buNone/>
            </a:pPr>
            <a:r>
              <a:rPr lang="en-US" sz="1400" b="1" dirty="0"/>
              <a:t>Outcomes: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Reduced </a:t>
            </a:r>
            <a:r>
              <a:rPr lang="en-US" sz="1400" b="1" dirty="0"/>
              <a:t>carbon emissions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Increased </a:t>
            </a:r>
            <a:r>
              <a:rPr lang="en-US" sz="1400" b="1" dirty="0"/>
              <a:t>renewable energy share</a:t>
            </a:r>
            <a:r>
              <a:rPr lang="en-US" sz="1400" dirty="0"/>
              <a:t> (e.g., Germany &gt;40% renewable).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Enhanced </a:t>
            </a:r>
            <a:r>
              <a:rPr lang="en-US" sz="1400" b="1" dirty="0"/>
              <a:t>energy security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r>
              <a:rPr lang="en-US" sz="1400" b="1" dirty="0"/>
              <a:t>Lessons Learned: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Importance of </a:t>
            </a:r>
            <a:r>
              <a:rPr lang="en-US" sz="1400" b="1" dirty="0"/>
              <a:t>grid interconnection</a:t>
            </a:r>
            <a:r>
              <a:rPr lang="en-US" sz="1400" dirty="0"/>
              <a:t> across regions.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Continuous innovation in </a:t>
            </a:r>
            <a:r>
              <a:rPr lang="en-US" sz="1400" b="1" dirty="0"/>
              <a:t>energy storage</a:t>
            </a:r>
            <a:r>
              <a:rPr lang="en-US" sz="1400" dirty="0"/>
              <a:t> and </a:t>
            </a:r>
            <a:r>
              <a:rPr lang="en-US" sz="1400" b="1" dirty="0"/>
              <a:t>smart grids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Collaboration</a:t>
            </a:r>
            <a:r>
              <a:rPr lang="en-US" sz="1400" dirty="0"/>
              <a:t> between government, industry, and consumers.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81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79BBB-1122-0F12-CD4D-FE98403ED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76B5766-D08E-5FCE-8337-89991420A4C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78442"/>
            <a:ext cx="88264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Recap of research methods (analysis and synthesis) in the energy industry.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importance of using a combination of methods for holistic energy research.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Future outlook for energy research and its impact on sustainability, innovation, and policy-making. </a:t>
            </a:r>
          </a:p>
        </p:txBody>
      </p:sp>
    </p:spTree>
    <p:extLst>
      <p:ext uri="{BB962C8B-B14F-4D97-AF65-F5344CB8AC3E}">
        <p14:creationId xmlns:p14="http://schemas.microsoft.com/office/powerpoint/2010/main" val="144466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3C0D9-1D9F-FAD0-AFC6-5D1E6F73F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Research in the Energy Industry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B68B3D0D-3E1E-2327-B86C-B5C39BEC48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162753"/>
            <a:ext cx="11072262" cy="318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>
              <a:buNone/>
            </a:pPr>
            <a:r>
              <a:rPr lang="en-US" sz="1400" b="1" dirty="0"/>
              <a:t>Why Research is Crucial: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Advancing Renewable Energy:</a:t>
            </a:r>
            <a:r>
              <a:rPr lang="en-US" sz="1400" dirty="0"/>
              <a:t> Development of solar, wind, bioenergy, and other renewable sources.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Improving Energy Efficiency:</a:t>
            </a:r>
            <a:r>
              <a:rPr lang="en-US" sz="1400" dirty="0"/>
              <a:t> Innovations in appliances, smart grids, and buildings to reduce consumption.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Climate Change Mitigation:</a:t>
            </a:r>
            <a:r>
              <a:rPr lang="en-US" sz="1400" dirty="0"/>
              <a:t> Reducing emissions through clean technologies and carbon capture.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Energy Storage Solutions:</a:t>
            </a:r>
            <a:r>
              <a:rPr lang="en-US" sz="1400" dirty="0"/>
              <a:t> Enhancing reliability of intermittent renewable energy sources (e.g., batteries, hydrogen storage).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Grid Modernization:</a:t>
            </a:r>
            <a:r>
              <a:rPr lang="en-US" sz="1400" dirty="0"/>
              <a:t> Creating flexible, resilient smart grids for better integration of renewable energy.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Economic Growth &amp; Job Creation:</a:t>
            </a:r>
            <a:r>
              <a:rPr lang="en-US" sz="1400" dirty="0"/>
              <a:t> Fostering innovation, creating new industries, and boosting the economy.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Global Energy Access:</a:t>
            </a:r>
            <a:r>
              <a:rPr lang="en-US" sz="1400" dirty="0"/>
              <a:t> Expanding affordable energy to underserved regions through off-grid solutions.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Reducing Fossil Fuel Dependence:</a:t>
            </a:r>
            <a:r>
              <a:rPr lang="en-US" sz="1400" dirty="0"/>
              <a:t> Advancing alternatives to secure energy independence and stability.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Public Health &amp; Environmental Benefits:</a:t>
            </a:r>
            <a:r>
              <a:rPr lang="en-US" sz="1400" dirty="0"/>
              <a:t> Reducing pollution and improving air quality for healthier communities.</a:t>
            </a:r>
          </a:p>
        </p:txBody>
      </p:sp>
    </p:spTree>
    <p:extLst>
      <p:ext uri="{BB962C8B-B14F-4D97-AF65-F5344CB8AC3E}">
        <p14:creationId xmlns:p14="http://schemas.microsoft.com/office/powerpoint/2010/main" val="290655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470FB-2E0F-0B45-679B-F166A1EB5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Research Methods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1995446-F03A-61FC-92D8-A3B7C8B95E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08334" y="2588877"/>
            <a:ext cx="111753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Qualitative Research: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Involves understanding perspectives, behaviors, and motivations. (e.g., case studies, interviews)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Quantitative Research: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Focuses on numerical data and statistical analysis. (e.g., surveys, modeling, experiments)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en-US" altLang="en-US" sz="14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Mixed Methods: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Combining both qualitative and quantitative approaches.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0562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EB2C1-D7C6-EF52-B0B6-2D65E2939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2026" y="1233014"/>
            <a:ext cx="10515600" cy="43919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Types of Research Methods in the Energy Industry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Experimental Research:</a:t>
            </a:r>
            <a:r>
              <a:rPr lang="en-US" sz="1400" dirty="0"/>
              <a:t> Testing new energy technologies under controlled conditions (e.g., solar panels, wind turbines).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Computational Modeling &amp; Simulation:</a:t>
            </a:r>
            <a:r>
              <a:rPr lang="en-US" sz="1400" dirty="0"/>
              <a:t> Predicting energy system behavior using mathematical models (e.g., grid performance, energy storage optimization).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Field Research:</a:t>
            </a:r>
            <a:r>
              <a:rPr lang="en-US" sz="1400" dirty="0"/>
              <a:t> Collecting real-world data from operational systems (e.g., monitoring wind farm efficiency, energy audits).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Case Studies:</a:t>
            </a:r>
            <a:r>
              <a:rPr lang="en-US" sz="1400" dirty="0"/>
              <a:t> Analyzing real-life examples to identify successful strategies (e.g., renewable energy transitions, energy-efficient cities).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Surveys &amp; Interviews:</a:t>
            </a:r>
            <a:r>
              <a:rPr lang="en-US" sz="1400" dirty="0"/>
              <a:t> Gathering insights from experts and stakeholders (e.g., consumer behavior, industry trends).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Life Cycle Assessment (LCA):</a:t>
            </a:r>
            <a:r>
              <a:rPr lang="en-US" sz="1400" dirty="0"/>
              <a:t> Evaluating the environmental impact of energy technologies over their lifespan (e.g., biofuels, electric vehicles).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Analytical Research:</a:t>
            </a:r>
            <a:r>
              <a:rPr lang="en-US" sz="1400" dirty="0"/>
              <a:t> Analyzing existing data to forecast trends and outcomes (e.g., energy consumption patterns, policy impacts).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Action Research:</a:t>
            </a:r>
            <a:r>
              <a:rPr lang="en-US" sz="1400" dirty="0"/>
              <a:t> Solving practical energy challenges through collaboration and real-time implementation (e.g., renewable tech pilots, community energy projects).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812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EBB17-6CA2-C2B6-9AE1-48B1BB070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 of Analysis in Energy Research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E53638D-4896-810C-DC16-417507D09D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48966" y="2477563"/>
            <a:ext cx="10694068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Data Analytics: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Use of big data, machine learning, and artificial intelligence to analyze energy consumption, efficiency, and forecasting.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Statistical Modeling: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Regression analysis, time series analysis, and econometrics for predicting energy trends.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Simulation Models: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Modeling the behavior of energy systems to predict outcomes (e.g., energy system optimization, demand response). </a:t>
            </a:r>
          </a:p>
        </p:txBody>
      </p:sp>
    </p:spTree>
    <p:extLst>
      <p:ext uri="{BB962C8B-B14F-4D97-AF65-F5344CB8AC3E}">
        <p14:creationId xmlns:p14="http://schemas.microsoft.com/office/powerpoint/2010/main" val="3944122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7C5EB-E668-1C71-111A-A8127372F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Key Methods of Analysis in Energy Research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Statistical Analysis:</a:t>
            </a:r>
            <a:r>
              <a:rPr lang="en-US" sz="1400" dirty="0"/>
              <a:t> Identifying trends in energy consumption and forecasting demand.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Optimization Techniques:</a:t>
            </a:r>
            <a:r>
              <a:rPr lang="en-US" sz="1400" dirty="0"/>
              <a:t> Finding efficient solutions for energy production, distribution, and storage.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Economic Analysis:</a:t>
            </a:r>
            <a:r>
              <a:rPr lang="en-US" sz="1400" dirty="0"/>
              <a:t> Assessing the financial viability and impact of energy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Environmental Impact Assessment (EIA):</a:t>
            </a:r>
            <a:r>
              <a:rPr lang="en-US" sz="1400" dirty="0"/>
              <a:t> Evaluating the environmental effects of energy systems (e.g., carbon footprint, LCA).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Sensitivity Analysis:</a:t>
            </a:r>
            <a:r>
              <a:rPr lang="en-US" sz="1400" dirty="0"/>
              <a:t> Analyzing how changes in variables affect energy system performance.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System Dynamics Modeling:</a:t>
            </a:r>
            <a:r>
              <a:rPr lang="en-US" sz="1400" dirty="0"/>
              <a:t> Simulating energy system behavior over time to understand interactions and impacts.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Geospatial Analysis:</a:t>
            </a:r>
            <a:r>
              <a:rPr lang="en-US" sz="1400" dirty="0"/>
              <a:t> Mapping and analyzing energy resource availability and infrastructure needs.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362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EBCE0-819C-1592-AFC1-F63BF5289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Methods of Synthesis in Energy Research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BD91238-8E85-EB70-13BB-B06CDF270A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2662948"/>
            <a:ext cx="999937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System Integration: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Combining multiple energy sources (renewables, fossil fuels) into one cohesive system.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Scenario Analysis: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Evaluating different energy strategies and policy scenarios to predict long-term outcomes.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Life Cycle Assessment (LCA):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Assessing environmental impacts from raw material extraction to energy consumption. </a:t>
            </a:r>
          </a:p>
        </p:txBody>
      </p:sp>
    </p:spTree>
    <p:extLst>
      <p:ext uri="{BB962C8B-B14F-4D97-AF65-F5344CB8AC3E}">
        <p14:creationId xmlns:p14="http://schemas.microsoft.com/office/powerpoint/2010/main" val="2313352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8F258-B0A5-5F98-70F9-8AED41116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695"/>
            <a:ext cx="10515600" cy="4277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/>
              <a:t>Methods of Synthesis in Energy Research</a:t>
            </a:r>
          </a:p>
          <a:p>
            <a:pPr marL="0" indent="0">
              <a:buNone/>
            </a:pPr>
            <a:endParaRPr lang="en-US" sz="14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Literature Review:</a:t>
            </a:r>
            <a:r>
              <a:rPr lang="en-US" sz="1400" dirty="0"/>
              <a:t> Analyzing existing research to identify trends, gaps, and emerging technologies.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Integrated Modeling:</a:t>
            </a:r>
            <a:r>
              <a:rPr lang="en-US" sz="1400" dirty="0"/>
              <a:t> Combining economic, environmental, and technical models for a comprehensive view of energy systems.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Scenario Analysis:</a:t>
            </a:r>
            <a:r>
              <a:rPr lang="en-US" sz="1400" dirty="0"/>
              <a:t> Exploring different energy pathways based on various assumptions and policy decisions.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Meta-Analysis:</a:t>
            </a:r>
            <a:r>
              <a:rPr lang="en-US" sz="1400" dirty="0"/>
              <a:t> Synthesizing results from multiple studies to derive general conclusions and best practices.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Expert Elicitation:</a:t>
            </a:r>
            <a:r>
              <a:rPr lang="en-US" sz="1400" dirty="0"/>
              <a:t> Gathering insights from experts to combine qualitative knowledge with quantitative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1" dirty="0"/>
              <a:t>Cross-Disciplinary Synthesis:</a:t>
            </a:r>
            <a:r>
              <a:rPr lang="en-US" sz="1400" dirty="0"/>
              <a:t> Integrating research from multiple fields (engineering, policy, economics) to create holistic solutions.</a:t>
            </a:r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6429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6F912-9D27-69DA-8AB9-7025A6DC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Tools and Techniques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8ABAA78-0AD3-9E14-8509-A66326E0B78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70721"/>
            <a:ext cx="787427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Energy System Modeling Software: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HOMER,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EnergyPlus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LEAP, and others.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Geographic Information Systems (GIS):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For spatial analysis of energy resources.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Optimization Algorithms: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Used to optimize energy generation, storage, and distribution. </a:t>
            </a:r>
          </a:p>
        </p:txBody>
      </p:sp>
    </p:spTree>
    <p:extLst>
      <p:ext uri="{BB962C8B-B14F-4D97-AF65-F5344CB8AC3E}">
        <p14:creationId xmlns:p14="http://schemas.microsoft.com/office/powerpoint/2010/main" val="352500064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Office">
      <a:dk1>
        <a:srgbClr val="000000"/>
      </a:dk1>
      <a:lt1>
        <a:srgbClr val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6c51c659-9d52-41af-81f7-dde16380e813}" enabled="0" method="" siteId="{6c51c659-9d52-41af-81f7-dde16380e81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1611</Words>
  <Application>Microsoft Office PowerPoint</Application>
  <PresentationFormat>Widescreen</PresentationFormat>
  <Paragraphs>137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Aptos</vt:lpstr>
      <vt:lpstr>Arial</vt:lpstr>
      <vt:lpstr>Calibri</vt:lpstr>
      <vt:lpstr>Century Gothic</vt:lpstr>
      <vt:lpstr>Times New Roman</vt:lpstr>
      <vt:lpstr>ShapesVTI</vt:lpstr>
      <vt:lpstr>Research methods in the energy industry.  Methods of analysis and synthesis</vt:lpstr>
      <vt:lpstr>Introduction to Research in the Energy Industry</vt:lpstr>
      <vt:lpstr>Types of Research Methods</vt:lpstr>
      <vt:lpstr>PowerPoint Presentation</vt:lpstr>
      <vt:lpstr>Methods of Analysis in Energy Research</vt:lpstr>
      <vt:lpstr>PowerPoint Presentation</vt:lpstr>
      <vt:lpstr>Methods of Synthesis in Energy Research</vt:lpstr>
      <vt:lpstr>PowerPoint Presentation</vt:lpstr>
      <vt:lpstr>Key Tools and Techniques</vt:lpstr>
      <vt:lpstr>Challenges in Energy Research</vt:lpstr>
      <vt:lpstr>PowerPoint Presentation</vt:lpstr>
      <vt:lpstr>Future Trends in Energy Research</vt:lpstr>
      <vt:lpstr>PowerPoint Presentation</vt:lpstr>
      <vt:lpstr> Case Study: Renewable Energy Integration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Nataliia Klochko</dc:creator>
  <cp:lastModifiedBy>Nataliia Klochko</cp:lastModifiedBy>
  <cp:revision>1</cp:revision>
  <dcterms:created xsi:type="dcterms:W3CDTF">2025-03-03T12:11:02Z</dcterms:created>
  <dcterms:modified xsi:type="dcterms:W3CDTF">2025-03-17T10:50:20Z</dcterms:modified>
</cp:coreProperties>
</file>