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2" r:id="rId15"/>
    <p:sldId id="273" r:id="rId16"/>
    <p:sldId id="274" r:id="rId17"/>
    <p:sldId id="270" r:id="rId18"/>
    <p:sldId id="27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589" autoAdjust="0"/>
  </p:normalViewPr>
  <p:slideViewPr>
    <p:cSldViewPr snapToGrid="0" snapToObjects="1">
      <p:cViewPr varScale="1">
        <p:scale>
          <a:sx n="159" d="100"/>
          <a:sy n="159" d="100"/>
        </p:scale>
        <p:origin x="1854"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38301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77167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91274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04594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60922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4/27/2025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541008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BCAD085-E8A6-8845-BD4E-CB4CCA059FC4}" type="datetimeFigureOut">
              <a:rPr lang="en-US" smtClean="0"/>
              <a:t>4/27/2025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502872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233047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71584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9C836-08B2-D9DE-5B0D-E287577F7A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505E60-5F5E-8640-DE03-4A87B8489F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ED3EC5-7C90-48B6-A9BC-5011AECE8AF0}"/>
              </a:ext>
            </a:extLst>
          </p:cNvPr>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a:extLst>
              <a:ext uri="{FF2B5EF4-FFF2-40B4-BE49-F238E27FC236}">
                <a16:creationId xmlns:a16="http://schemas.microsoft.com/office/drawing/2014/main" id="{C79E3360-9412-08B8-66E8-4FDBB4478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A37E21-DE00-7B5D-A656-DAD87408C010}"/>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32445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9626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830988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20086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4/27/2025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26943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4/27/2025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56826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5BCAD085-E8A6-8845-BD4E-CB4CCA059FC4}" type="datetimeFigureOut">
              <a:rPr lang="en-US" smtClean="0"/>
              <a:t>4/27/2025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6608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66531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39220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5BCAD085-E8A6-8845-BD4E-CB4CCA059FC4}" type="datetimeFigureOut">
              <a:rPr lang="en-US" smtClean="0"/>
              <a:t>4/27/2025</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3039478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71" y="2939687"/>
            <a:ext cx="7773338" cy="1596177"/>
          </a:xfrm>
        </p:spPr>
        <p:txBody>
          <a:bodyPr>
            <a:normAutofit/>
          </a:bodyPr>
          <a:lstStyle/>
          <a:p>
            <a:r>
              <a:rPr dirty="0"/>
              <a:t>IP Litigation, Dispute Resolution, and International IP Law</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1" y="0"/>
            <a:ext cx="7773338" cy="1596177"/>
          </a:xfrm>
        </p:spPr>
        <p:txBody>
          <a:bodyPr/>
          <a:lstStyle/>
          <a:p>
            <a:r>
              <a:rPr b="1" dirty="0"/>
              <a:t>International IP Law: Overview</a:t>
            </a:r>
          </a:p>
        </p:txBody>
      </p:sp>
      <p:sp>
        <p:nvSpPr>
          <p:cNvPr id="3" name="Content Placeholder 2"/>
          <p:cNvSpPr>
            <a:spLocks noGrp="1"/>
          </p:cNvSpPr>
          <p:nvPr>
            <p:ph idx="1"/>
          </p:nvPr>
        </p:nvSpPr>
        <p:spPr>
          <a:xfrm>
            <a:off x="48126" y="1257300"/>
            <a:ext cx="9095873" cy="5600700"/>
          </a:xfrm>
        </p:spPr>
        <p:txBody>
          <a:bodyPr>
            <a:normAutofit fontScale="55000" lnSpcReduction="20000"/>
          </a:bodyPr>
          <a:lstStyle/>
          <a:p>
            <a:pPr>
              <a:buNone/>
            </a:pPr>
            <a:r>
              <a:rPr lang="en-US" sz="2500" b="1" cap="none" dirty="0"/>
              <a:t>International IP Law</a:t>
            </a:r>
            <a:r>
              <a:rPr lang="en-US" sz="2500" cap="none" dirty="0"/>
              <a:t> refers to the body of legal rules, treaties, and conventions that govern the protection and enforcement of intellectual property (IP) rights across national borders. Key points include:</a:t>
            </a:r>
          </a:p>
          <a:p>
            <a:pPr>
              <a:buFont typeface="+mj-lt"/>
              <a:buAutoNum type="arabicPeriod"/>
            </a:pPr>
            <a:r>
              <a:rPr lang="en-US" sz="2500" b="1" cap="none" dirty="0"/>
              <a:t>Global Framework</a:t>
            </a:r>
            <a:r>
              <a:rPr lang="en-US" sz="2500" cap="none" dirty="0"/>
              <a:t>: International IP law creates a global framework for protecting intellectual property, aiming for consistency in the protection of patents, trademarks, copyrights, and trade secrets across different countries.</a:t>
            </a:r>
          </a:p>
          <a:p>
            <a:pPr>
              <a:buFont typeface="+mj-lt"/>
              <a:buAutoNum type="arabicPeriod"/>
            </a:pPr>
            <a:r>
              <a:rPr lang="en-US" sz="2500" b="1" cap="none" dirty="0"/>
              <a:t>Major Treaties</a:t>
            </a:r>
            <a:r>
              <a:rPr lang="en-US" sz="2500" cap="none" dirty="0"/>
              <a:t>:</a:t>
            </a:r>
          </a:p>
          <a:p>
            <a:pPr marL="742950" lvl="1" indent="-285750">
              <a:buFont typeface="+mj-lt"/>
              <a:buAutoNum type="arabicPeriod"/>
            </a:pPr>
            <a:r>
              <a:rPr lang="en-US" sz="2500" b="1" cap="none" dirty="0"/>
              <a:t>Paris Convention (1883)</a:t>
            </a:r>
            <a:r>
              <a:rPr lang="en-US" sz="2500" cap="none" dirty="0"/>
              <a:t>: Establishes the principle of national treatment and provides a framework for international patent and trademark protection.</a:t>
            </a:r>
          </a:p>
          <a:p>
            <a:pPr marL="742950" lvl="1" indent="-285750">
              <a:buFont typeface="+mj-lt"/>
              <a:buAutoNum type="arabicPeriod"/>
            </a:pPr>
            <a:r>
              <a:rPr lang="en-US" sz="2500" b="1" cap="none" dirty="0"/>
              <a:t>Berne Convention (1886)</a:t>
            </a:r>
            <a:r>
              <a:rPr lang="en-US" sz="2500" cap="none" dirty="0"/>
              <a:t>: Ensures that authors of creative works are protected internationally by granting automatic copyright protection in member countries.</a:t>
            </a:r>
          </a:p>
          <a:p>
            <a:pPr marL="742950" lvl="1" indent="-285750">
              <a:buFont typeface="+mj-lt"/>
              <a:buAutoNum type="arabicPeriod"/>
            </a:pPr>
            <a:r>
              <a:rPr lang="en-US" sz="2500" b="1" cap="none" dirty="0"/>
              <a:t>TRIPS Agreement (1994)</a:t>
            </a:r>
            <a:r>
              <a:rPr lang="en-US" sz="2500" cap="none" dirty="0"/>
              <a:t>: A World Trade Organization (WTO) agreement that sets minimum standards for IP protection and enforcement, aiming to harmonize IP laws globally.</a:t>
            </a:r>
          </a:p>
          <a:p>
            <a:pPr marL="742950" lvl="1" indent="-285750">
              <a:buFont typeface="+mj-lt"/>
              <a:buAutoNum type="arabicPeriod"/>
            </a:pPr>
            <a:r>
              <a:rPr lang="en-US" sz="2500" b="1" cap="none" dirty="0"/>
              <a:t>WIPO Treaties</a:t>
            </a:r>
            <a:r>
              <a:rPr lang="en-US" sz="2500" cap="none" dirty="0"/>
              <a:t>: WIPO (World Intellectual Property Organization) manages treaties like the Patent Cooperation Treaty (PCT) and the Madrid Protocol, which facilitate international patent and trademark applications.</a:t>
            </a:r>
          </a:p>
          <a:p>
            <a:pPr>
              <a:buFont typeface="+mj-lt"/>
              <a:buAutoNum type="arabicPeriod"/>
            </a:pPr>
            <a:r>
              <a:rPr lang="en-US" sz="2500" b="1" cap="none" dirty="0"/>
              <a:t>Regional Agreements</a:t>
            </a:r>
            <a:r>
              <a:rPr lang="en-US" sz="2500" cap="none" dirty="0"/>
              <a:t>: In addition to global treaties, there are regional agreements like the European Union's </a:t>
            </a:r>
            <a:r>
              <a:rPr lang="en-US" sz="2500" b="1" cap="none" dirty="0"/>
              <a:t>Community Trademark (CTM)</a:t>
            </a:r>
            <a:r>
              <a:rPr lang="en-US" sz="2500" cap="none" dirty="0"/>
              <a:t> and </a:t>
            </a:r>
            <a:r>
              <a:rPr lang="en-US" sz="2500" b="1" cap="none" dirty="0"/>
              <a:t>European Patent Convention (EPC)</a:t>
            </a:r>
            <a:r>
              <a:rPr lang="en-US" sz="2500" cap="none" dirty="0"/>
              <a:t>, which provide region-specific IP protection.</a:t>
            </a:r>
          </a:p>
          <a:p>
            <a:pPr>
              <a:buFont typeface="+mj-lt"/>
              <a:buAutoNum type="arabicPeriod"/>
            </a:pPr>
            <a:r>
              <a:rPr lang="en-US" sz="2500" b="1" cap="none" dirty="0"/>
              <a:t>Challenges</a:t>
            </a:r>
            <a:r>
              <a:rPr lang="en-US" sz="2500" cap="none" dirty="0"/>
              <a:t>: International IP law faces challenges such as differing national laws, enforcement issues, and balancing the interests of IP holders with public access to knowledge and innovation.</a:t>
            </a:r>
          </a:p>
          <a:p>
            <a:pPr>
              <a:buFont typeface="+mj-lt"/>
              <a:buAutoNum type="arabicPeriod"/>
            </a:pPr>
            <a:r>
              <a:rPr lang="en-US" sz="2500" b="1" cap="none" dirty="0"/>
              <a:t>Enforcement</a:t>
            </a:r>
            <a:r>
              <a:rPr lang="en-US" sz="2500" cap="none" dirty="0"/>
              <a:t>: While international treaties provide a framework, enforcement remains a national issue, meaning countries must adopt laws and mechanisms for protecting IP within their jurisdictions.</a:t>
            </a:r>
          </a:p>
          <a:p>
            <a:pPr marL="0" indent="0">
              <a:buNone/>
            </a:pPr>
            <a:r>
              <a:rPr lang="en-US" sz="2500" cap="none" dirty="0"/>
              <a:t>International IP law seeks to harmonize and facilitate the protection of intellectual property rights across borders while addressing challenges related to enforcement, differing national laws, and global economic interests.</a:t>
            </a:r>
          </a:p>
          <a:p>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694"/>
            <a:ext cx="9143999" cy="1596177"/>
          </a:xfrm>
        </p:spPr>
        <p:txBody>
          <a:bodyPr/>
          <a:lstStyle/>
          <a:p>
            <a:r>
              <a:rPr b="1" dirty="0"/>
              <a:t>Role of International Organizations</a:t>
            </a:r>
          </a:p>
        </p:txBody>
      </p:sp>
      <p:sp>
        <p:nvSpPr>
          <p:cNvPr id="3" name="Content Placeholder 2"/>
          <p:cNvSpPr>
            <a:spLocks noGrp="1"/>
          </p:cNvSpPr>
          <p:nvPr>
            <p:ph idx="1"/>
          </p:nvPr>
        </p:nvSpPr>
        <p:spPr>
          <a:xfrm>
            <a:off x="0" y="1132961"/>
            <a:ext cx="9144000" cy="5725039"/>
          </a:xfrm>
        </p:spPr>
        <p:txBody>
          <a:bodyPr>
            <a:normAutofit fontScale="25000" lnSpcReduction="20000"/>
          </a:bodyPr>
          <a:lstStyle/>
          <a:p>
            <a:pPr>
              <a:buNone/>
            </a:pPr>
            <a:r>
              <a:rPr lang="en-US" sz="3500" cap="none" dirty="0"/>
              <a:t>International organizations play a crucial role in shaping, promoting, and enforcing intellectual property (IP) rights worldwide. These organizations create standards, provide dispute resolution mechanisms, and facilitate cooperation between countries. Key organizations include:</a:t>
            </a:r>
          </a:p>
          <a:p>
            <a:pPr>
              <a:buFont typeface="+mj-lt"/>
              <a:buAutoNum type="arabicPeriod"/>
            </a:pPr>
            <a:r>
              <a:rPr lang="en-US" sz="3500" b="1" cap="none" dirty="0"/>
              <a:t>World Intellectual Property Organization (WIPO)</a:t>
            </a:r>
            <a:r>
              <a:rPr lang="en-US" sz="3500" cap="none" dirty="0"/>
              <a:t>:</a:t>
            </a:r>
          </a:p>
          <a:p>
            <a:pPr lvl="1"/>
            <a:r>
              <a:rPr lang="en-US" sz="3500" b="1" cap="none" dirty="0"/>
              <a:t>Global Leader in IP</a:t>
            </a:r>
            <a:r>
              <a:rPr lang="en-US" sz="3500" cap="none" dirty="0"/>
              <a:t>: WIPO is the primary international body responsible for promoting the protection of IP worldwide. It administers key treaties like the </a:t>
            </a:r>
            <a:r>
              <a:rPr lang="en-US" sz="3500" b="1" cap="none" dirty="0"/>
              <a:t>Patent Cooperation Treaty (PCT)</a:t>
            </a:r>
            <a:r>
              <a:rPr lang="en-US" sz="3500" cap="none" dirty="0"/>
              <a:t>, </a:t>
            </a:r>
            <a:r>
              <a:rPr lang="en-US" sz="3500" b="1" cap="none" dirty="0"/>
              <a:t>Berne Convention</a:t>
            </a:r>
            <a:r>
              <a:rPr lang="en-US" sz="3500" cap="none" dirty="0"/>
              <a:t> for copyright, and </a:t>
            </a:r>
            <a:r>
              <a:rPr lang="en-US" sz="3500" b="1" cap="none" dirty="0"/>
              <a:t>Madrid Protocol</a:t>
            </a:r>
            <a:r>
              <a:rPr lang="en-US" sz="3500" cap="none" dirty="0"/>
              <a:t> for trademarks, providing mechanisms for global IP protection.</a:t>
            </a:r>
          </a:p>
          <a:p>
            <a:pPr lvl="1"/>
            <a:r>
              <a:rPr lang="en-US" sz="3500" b="1" cap="none" dirty="0"/>
              <a:t>Capacity Building</a:t>
            </a:r>
            <a:r>
              <a:rPr lang="en-US" sz="3500" cap="none" dirty="0"/>
              <a:t>: WIPO helps countries improve their IP systems through training, resources, and support, especially for developing nations.</a:t>
            </a:r>
          </a:p>
          <a:p>
            <a:pPr lvl="1"/>
            <a:r>
              <a:rPr lang="en-US" sz="3500" b="1" cap="none" dirty="0"/>
              <a:t>Dispute Resolution</a:t>
            </a:r>
            <a:r>
              <a:rPr lang="en-US" sz="3500" cap="none" dirty="0"/>
              <a:t>: WIPO provides alternative dispute resolution services, such as arbitration and mediation, for IP disputes, making it easier for parties to resolve conflicts outside of national courts.</a:t>
            </a:r>
          </a:p>
          <a:p>
            <a:pPr>
              <a:buFont typeface="+mj-lt"/>
              <a:buAutoNum type="arabicPeriod"/>
            </a:pPr>
            <a:r>
              <a:rPr lang="en-US" sz="3500" b="1" cap="none" dirty="0"/>
              <a:t>World Trade Organization (WTO)</a:t>
            </a:r>
            <a:r>
              <a:rPr lang="en-US" sz="3500" cap="none" dirty="0"/>
              <a:t>:</a:t>
            </a:r>
          </a:p>
          <a:p>
            <a:pPr lvl="1"/>
            <a:r>
              <a:rPr lang="en-US" sz="3500" b="1" cap="none" dirty="0"/>
              <a:t>TRIPS Agreement</a:t>
            </a:r>
            <a:r>
              <a:rPr lang="en-US" sz="3500" cap="none" dirty="0"/>
              <a:t>: The </a:t>
            </a:r>
            <a:r>
              <a:rPr lang="en-US" sz="3500" b="1" cap="none" dirty="0"/>
              <a:t>Agreement on Trade-Related Aspects of Intellectual Property Rights (TRIPS)</a:t>
            </a:r>
            <a:r>
              <a:rPr lang="en-US" sz="3500" cap="none" dirty="0"/>
              <a:t>, administered by the WTO, sets minimum standards for IP protection, binding member countries to enforce these rights. The TRIPS Agreement harmonizes IP laws internationally and addresses enforcement issues, ensuring consistency in how IP rights are protected globally.</a:t>
            </a:r>
          </a:p>
          <a:p>
            <a:pPr lvl="1"/>
            <a:r>
              <a:rPr lang="en-US" sz="3500" b="1" cap="none" dirty="0"/>
              <a:t>Dispute Settlement</a:t>
            </a:r>
            <a:r>
              <a:rPr lang="en-US" sz="3500" cap="none" dirty="0"/>
              <a:t>: The WTO provides a dispute resolution mechanism for IP-related trade issues, ensuring that members comply with the agreed standards.</a:t>
            </a:r>
          </a:p>
          <a:p>
            <a:pPr>
              <a:buFont typeface="+mj-lt"/>
              <a:buAutoNum type="arabicPeriod"/>
            </a:pPr>
            <a:r>
              <a:rPr lang="en-US" sz="3500" b="1" cap="none" dirty="0"/>
              <a:t>United Nations (UN)</a:t>
            </a:r>
            <a:r>
              <a:rPr lang="en-US" sz="3500" cap="none" dirty="0"/>
              <a:t>:</a:t>
            </a:r>
          </a:p>
          <a:p>
            <a:pPr lvl="1"/>
            <a:r>
              <a:rPr lang="en-US" sz="3500" b="1" cap="none" dirty="0"/>
              <a:t>Development Goals</a:t>
            </a:r>
            <a:r>
              <a:rPr lang="en-US" sz="3500" cap="none" dirty="0"/>
              <a:t>: Through various initiatives, including WIPO, the UN promotes the role of intellectual property in fostering innovation, creativity, and economic development, particularly in developing countries.</a:t>
            </a:r>
          </a:p>
          <a:p>
            <a:pPr lvl="1"/>
            <a:r>
              <a:rPr lang="en-US" sz="3500" b="1" cap="none" dirty="0"/>
              <a:t>Global Cooperation</a:t>
            </a:r>
            <a:r>
              <a:rPr lang="en-US" sz="3500" cap="none" dirty="0"/>
              <a:t>: The UN encourages international cooperation on IP issues, supporting efforts to balance IP protection with public access to knowledge and culture.</a:t>
            </a:r>
          </a:p>
          <a:p>
            <a:pPr>
              <a:buFont typeface="+mj-lt"/>
              <a:buAutoNum type="arabicPeriod"/>
            </a:pPr>
            <a:r>
              <a:rPr lang="en-US" sz="3500" b="1" cap="none" dirty="0"/>
              <a:t>International Chamber of Commerce (ICC)</a:t>
            </a:r>
            <a:r>
              <a:rPr lang="en-US" sz="3500" cap="none" dirty="0"/>
              <a:t>:</a:t>
            </a:r>
          </a:p>
          <a:p>
            <a:pPr lvl="1"/>
            <a:r>
              <a:rPr lang="en-US" sz="3500" b="1" cap="none" dirty="0"/>
              <a:t>Arbitration Services</a:t>
            </a:r>
            <a:r>
              <a:rPr lang="en-US" sz="3500" cap="none" dirty="0"/>
              <a:t>: The ICC offers arbitration services for IP disputes, facilitating private resolution of IP conflicts, especially those with an international element. This service helps parties avoid the lengthy and costly process of litigation in national courts.</a:t>
            </a:r>
          </a:p>
          <a:p>
            <a:pPr lvl="1"/>
            <a:r>
              <a:rPr lang="en-US" sz="3500" b="1" cap="none" dirty="0"/>
              <a:t>Global Policy Advocacy</a:t>
            </a:r>
            <a:r>
              <a:rPr lang="en-US" sz="3500" cap="none" dirty="0"/>
              <a:t>: The ICC advocates for balanced and fair IP policies that foster innovation while ensuring fair access to knowledge.</a:t>
            </a:r>
          </a:p>
          <a:p>
            <a:pPr>
              <a:buFont typeface="+mj-lt"/>
              <a:buAutoNum type="arabicPeriod"/>
            </a:pPr>
            <a:r>
              <a:rPr lang="en-US" sz="3500" b="1" cap="none" dirty="0"/>
              <a:t>European Union (EU)</a:t>
            </a:r>
            <a:r>
              <a:rPr lang="en-US" sz="3500" cap="none" dirty="0"/>
              <a:t>:</a:t>
            </a:r>
          </a:p>
          <a:p>
            <a:pPr lvl="1"/>
            <a:r>
              <a:rPr lang="en-US" sz="3500" b="1" cap="none" dirty="0"/>
              <a:t>Unified IP Protection</a:t>
            </a:r>
            <a:r>
              <a:rPr lang="en-US" sz="3500" cap="none" dirty="0"/>
              <a:t>: The EU has created a unified system for IP protection within its member states, such as the </a:t>
            </a:r>
            <a:r>
              <a:rPr lang="en-US" sz="3500" b="1" cap="none" dirty="0"/>
              <a:t>European Patent Convention (EPC)</a:t>
            </a:r>
            <a:r>
              <a:rPr lang="en-US" sz="3500" cap="none" dirty="0"/>
              <a:t> and the </a:t>
            </a:r>
            <a:r>
              <a:rPr lang="en-US" sz="3500" b="1" cap="none" dirty="0"/>
              <a:t>Community Trademark</a:t>
            </a:r>
            <a:r>
              <a:rPr lang="en-US" sz="3500" cap="none" dirty="0"/>
              <a:t>. This system simplifies IP management across Europe and encourages consistent enforcement.</a:t>
            </a:r>
          </a:p>
          <a:p>
            <a:pPr lvl="1"/>
            <a:r>
              <a:rPr lang="en-US" sz="3500" b="1" cap="none" dirty="0"/>
              <a:t>Harmonization</a:t>
            </a:r>
            <a:r>
              <a:rPr lang="en-US" sz="3500" cap="none" dirty="0"/>
              <a:t>: The EU works to harmonize IP laws across its member states to create a more efficient and predictable system for IP owners.</a:t>
            </a:r>
          </a:p>
          <a:p>
            <a:pPr>
              <a:buFont typeface="+mj-lt"/>
              <a:buAutoNum type="arabicPeriod"/>
            </a:pPr>
            <a:r>
              <a:rPr lang="en-US" sz="3500" b="1" cap="none" dirty="0"/>
              <a:t>Other Regional Organizations</a:t>
            </a:r>
            <a:r>
              <a:rPr lang="en-US" sz="3500" cap="none" dirty="0"/>
              <a:t>:</a:t>
            </a:r>
          </a:p>
          <a:p>
            <a:pPr lvl="1"/>
            <a:r>
              <a:rPr lang="en-US" sz="3500" b="1" cap="none" dirty="0"/>
              <a:t>African Regional Intellectual Property Organization (ARIPO)</a:t>
            </a:r>
            <a:r>
              <a:rPr lang="en-US" sz="3500" cap="none" dirty="0"/>
              <a:t> and </a:t>
            </a:r>
            <a:r>
              <a:rPr lang="en-US" sz="3500" b="1" cap="none" dirty="0"/>
              <a:t>Eurasian Patent Organization (EAPO)</a:t>
            </a:r>
            <a:r>
              <a:rPr lang="en-US" sz="3500" cap="none" dirty="0"/>
              <a:t>: These regional bodies provide IP protection across member countries, offering solutions for cross-border IP issues in their respective regions.</a:t>
            </a:r>
          </a:p>
          <a:p>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1" y="0"/>
            <a:ext cx="7773338" cy="1596177"/>
          </a:xfrm>
        </p:spPr>
        <p:txBody>
          <a:bodyPr/>
          <a:lstStyle/>
          <a:p>
            <a:r>
              <a:rPr b="1" dirty="0"/>
              <a:t>Challenges in International IP Enforcement</a:t>
            </a:r>
          </a:p>
        </p:txBody>
      </p:sp>
      <p:sp>
        <p:nvSpPr>
          <p:cNvPr id="4" name="Rectangle 1">
            <a:extLst>
              <a:ext uri="{FF2B5EF4-FFF2-40B4-BE49-F238E27FC236}">
                <a16:creationId xmlns:a16="http://schemas.microsoft.com/office/drawing/2014/main" id="{94D86108-A7E1-FE25-4780-602F51CF266C}"/>
              </a:ext>
            </a:extLst>
          </p:cNvPr>
          <p:cNvSpPr>
            <a:spLocks noGrp="1" noChangeArrowheads="1"/>
          </p:cNvSpPr>
          <p:nvPr>
            <p:ph idx="1"/>
          </p:nvPr>
        </p:nvSpPr>
        <p:spPr bwMode="auto">
          <a:xfrm>
            <a:off x="0" y="1100996"/>
            <a:ext cx="91440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Differences in National Laws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IP laws vary significantly between countries, making it difficult to enforce IP rights consistently across borders. Each country has its own set of rules regarding patents, trademarks, copyrights, and enforcement procedures, which can complicate the process of protecting IP internationally.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Jurisdictional Issues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Determining which country's laws apply in cross-border IP disputes is complex. In some cases, IP holders may need to pursue legal action in multiple jurisdictions, which can be time-consuming, costly, and unpredictable.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Enforcement Gaps in Developing Countries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Many developing countries may lack the legal infrastructure, resources, or political will to enforce IP rights effectively. This can lead to widespread counterfeiting, piracy, and other forms of IP infringement, particularly in markets with weaker enforcement mechanisms.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Piracy and Counterfeiting</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Global supply chains and the rise of e-commerce have made it easier for counterfeit goods to be sold internationally. Enforcement against piracy and counterfeiting is often challenging, as counterfeit products can quickly cross borders, and enforcement can be patchy or inconsistent.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Lack of Cooperation Between Countries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While international treaties like TRIPS (Trade-Related Aspects of Intellectual Property Rights) set minimum standards for IP protection, cooperation between countries is essential for effective enforcement. Some countries may not fully comply with their obligations under international treaties, leading to weak enforcement in certain regions.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Cultural and Legal Attitudes Toward IP</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In some regions, cultural attitudes towards IP protection are less stringent. For example, there may be a more lenient view toward copying or reproducing works in certain countries, making enforcement more difficult.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Online Infringement</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The rise of the internet has facilitated the spread of counterfeit goods, pirated content, and trademark infringements online. Enforcement of IP rights in the digital space is challenging due to the anonymity of online actors and the complexity of cross-border internet regulations.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Cost and Resources for Enforcement</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Enforcing IP rights internationally can be prohibitively expensive. IP holders may need to invest significant resources into monitoring and taking legal action against infringement in multiple jurisdictions, which is particularly challenging for small and medium-sized enterprises (SMEs).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Differences in Enforcement Procedures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Even within countries that have strong IP laws, the procedures for enforcing those laws can differ. Some countries rely on administrative or civil remedies, while others use criminal prosecution, and these differences can affect the speed and effectiveness of enforcement.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Bureaucratic Challenges</a:t>
            </a:r>
            <a:r>
              <a:rPr kumimoji="0" lang="en-US" altLang="en-US" sz="1200" b="0" i="0" u="none" strike="noStrike" cap="none" normalizeH="0" baseline="0" dirty="0">
                <a:ln>
                  <a:noFill/>
                </a:ln>
                <a:solidFill>
                  <a:schemeClr val="tx1"/>
                </a:solidFill>
                <a:effectLst/>
              </a:rPr>
              <a:t>:</a:t>
            </a:r>
            <a:br>
              <a:rPr kumimoji="0" lang="en-US" altLang="en-US" sz="1200" b="0" i="0" u="none" strike="noStrike" cap="none" normalizeH="0" baseline="0" dirty="0">
                <a:ln>
                  <a:noFill/>
                </a:ln>
                <a:solidFill>
                  <a:schemeClr val="tx1"/>
                </a:solidFill>
                <a:effectLst/>
              </a:rPr>
            </a:br>
            <a:r>
              <a:rPr kumimoji="0" lang="en-US" altLang="en-US" sz="1200" b="0" i="0" u="none" strike="noStrike" cap="none" normalizeH="0" baseline="0" dirty="0">
                <a:ln>
                  <a:noFill/>
                </a:ln>
                <a:solidFill>
                  <a:schemeClr val="tx1"/>
                </a:solidFill>
                <a:effectLst/>
              </a:rPr>
              <a:t>IP enforcement can be slowed down by bureaucratic inefficiencies, such as lengthy court procedures, insufficient administrative support, or inadequate training for law enforcement agencies. These challenges are particularly prominent in regions with less-developed legal systems.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522" y="4908"/>
            <a:ext cx="7773338" cy="1596177"/>
          </a:xfrm>
        </p:spPr>
        <p:txBody>
          <a:bodyPr/>
          <a:lstStyle/>
          <a:p>
            <a:r>
              <a:rPr dirty="0"/>
              <a:t>Case Stud</a:t>
            </a:r>
            <a:r>
              <a:rPr lang="en-US" dirty="0"/>
              <a:t>y1: </a:t>
            </a:r>
            <a:br>
              <a:rPr lang="en-US" dirty="0"/>
            </a:br>
            <a:r>
              <a:rPr lang="en-US" b="1" dirty="0"/>
              <a:t>Google v. Oracle (2010-2021)</a:t>
            </a:r>
            <a:endParaRPr b="1" dirty="0"/>
          </a:p>
        </p:txBody>
      </p:sp>
      <p:sp>
        <p:nvSpPr>
          <p:cNvPr id="4" name="Rectangle 1">
            <a:extLst>
              <a:ext uri="{FF2B5EF4-FFF2-40B4-BE49-F238E27FC236}">
                <a16:creationId xmlns:a16="http://schemas.microsoft.com/office/drawing/2014/main" id="{F32AB336-1D9F-FBAB-9070-CE088177FEDC}"/>
              </a:ext>
            </a:extLst>
          </p:cNvPr>
          <p:cNvSpPr>
            <a:spLocks noGrp="1" noChangeArrowheads="1"/>
          </p:cNvSpPr>
          <p:nvPr>
            <p:ph idx="1"/>
          </p:nvPr>
        </p:nvSpPr>
        <p:spPr bwMode="auto">
          <a:xfrm>
            <a:off x="0" y="1632448"/>
            <a:ext cx="91440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Overview</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Oracle sued Google, claiming that Google had infringed on its Java copyrights and patents by using Java's API in its Android operating system without a license. Google argued that it was not infringing because it was using Java's API under fair use.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Outcome</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After years of litigation, the U.S. Supreme Court ruled in 2021 that Google’s use of Java was fair use, thus ending a decade-long legal battle.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Lessons Learned</a:t>
            </a:r>
            <a:r>
              <a:rPr kumimoji="0" lang="en-US" altLang="en-US" sz="1800" b="0" i="0" u="none" strike="noStrike" cap="none" normalizeH="0" baseline="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Fair Use Defense</a:t>
            </a:r>
            <a:r>
              <a:rPr kumimoji="0" lang="en-US" altLang="en-US" sz="1800" b="0" i="0" u="none" strike="noStrike" cap="none" normalizeH="0" baseline="0" dirty="0">
                <a:ln>
                  <a:noFill/>
                </a:ln>
                <a:solidFill>
                  <a:schemeClr val="tx1"/>
                </a:solidFill>
                <a:effectLst/>
              </a:rPr>
              <a:t>: This case reinforced the importance of the fair use defense in copyright law, especially in the tech industry where open-source software and APIs play a crucial role.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Strategic Litigation in the Tech Sector</a:t>
            </a:r>
            <a:r>
              <a:rPr kumimoji="0" lang="en-US" altLang="en-US" sz="1800" b="0" i="0" u="none" strike="noStrike" cap="none" normalizeH="0" baseline="0" dirty="0">
                <a:ln>
                  <a:noFill/>
                </a:ln>
                <a:solidFill>
                  <a:schemeClr val="tx1"/>
                </a:solidFill>
                <a:effectLst/>
              </a:rPr>
              <a:t>: It highlighted how large companies may engage in long-term litigation to shape industry standards or disrupt a competitor's business model.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The Complexity of Software and Copyright</a:t>
            </a:r>
            <a:r>
              <a:rPr kumimoji="0" lang="en-US" altLang="en-US" sz="1800" b="0" i="0" u="none" strike="noStrike" cap="none" normalizeH="0" baseline="0" dirty="0">
                <a:ln>
                  <a:noFill/>
                </a:ln>
                <a:solidFill>
                  <a:schemeClr val="tx1"/>
                </a:solidFill>
                <a:effectLst/>
              </a:rPr>
              <a:t>: The case illuminated the complexities involved in software patent and copyright litigation, particularly regarding the distinction between functional and creative aspects of software.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6E74B-1034-C702-7E61-A21F5290F41D}"/>
              </a:ext>
            </a:extLst>
          </p:cNvPr>
          <p:cNvSpPr>
            <a:spLocks noGrp="1"/>
          </p:cNvSpPr>
          <p:nvPr>
            <p:ph type="title"/>
          </p:nvPr>
        </p:nvSpPr>
        <p:spPr>
          <a:xfrm>
            <a:off x="475248" y="4907"/>
            <a:ext cx="8085691" cy="1596177"/>
          </a:xfrm>
        </p:spPr>
        <p:txBody>
          <a:bodyPr/>
          <a:lstStyle/>
          <a:p>
            <a:r>
              <a:rPr lang="en-US" dirty="0"/>
              <a:t>Case Study2: </a:t>
            </a:r>
            <a:br>
              <a:rPr lang="en-US" dirty="0"/>
            </a:br>
            <a:r>
              <a:rPr lang="en-US" b="1" dirty="0"/>
              <a:t>Microsoft v. Motorola (2010-2013)</a:t>
            </a:r>
            <a:endParaRPr lang="en-US" dirty="0"/>
          </a:p>
        </p:txBody>
      </p:sp>
      <p:sp>
        <p:nvSpPr>
          <p:cNvPr id="4" name="Rectangle 1">
            <a:extLst>
              <a:ext uri="{FF2B5EF4-FFF2-40B4-BE49-F238E27FC236}">
                <a16:creationId xmlns:a16="http://schemas.microsoft.com/office/drawing/2014/main" id="{F54DA07B-F2F1-ECBF-EEE4-FB841ECEB0A6}"/>
              </a:ext>
            </a:extLst>
          </p:cNvPr>
          <p:cNvSpPr>
            <a:spLocks noGrp="1" noChangeArrowheads="1"/>
          </p:cNvSpPr>
          <p:nvPr>
            <p:ph idx="1"/>
          </p:nvPr>
        </p:nvSpPr>
        <p:spPr bwMode="auto">
          <a:xfrm>
            <a:off x="0" y="1745864"/>
            <a:ext cx="91440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Overview</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Microsoft filed a lawsuit against Motorola over Motorola's refusal to license its patents on reasonable and non-discriminatory terms (RAND) as part of Motorola’s standard-essential patents (SEPs) for mobile devices.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Outcome</a:t>
            </a:r>
            <a:r>
              <a:rPr kumimoji="0" lang="en-US" altLang="en-US" sz="1800" b="0" i="0" u="none" strike="noStrike" cap="none" normalizeH="0" baseline="0" dirty="0">
                <a:ln>
                  <a:noFill/>
                </a:ln>
                <a:solidFill>
                  <a:schemeClr val="tx1"/>
                </a:solidFill>
                <a:effectLst/>
              </a:rPr>
              <a:t>:</a:t>
            </a:r>
            <a:br>
              <a:rPr kumimoji="0" lang="en-US" altLang="en-US" sz="1800" b="0" i="0" u="none" strike="noStrike" cap="none" normalizeH="0" baseline="0" dirty="0">
                <a:ln>
                  <a:noFill/>
                </a:ln>
                <a:solidFill>
                  <a:schemeClr val="tx1"/>
                </a:solidFill>
                <a:effectLst/>
              </a:rPr>
            </a:br>
            <a:r>
              <a:rPr kumimoji="0" lang="en-US" altLang="en-US" sz="1800" b="0" i="0" u="none" strike="noStrike" cap="none" normalizeH="0" baseline="0" dirty="0">
                <a:ln>
                  <a:noFill/>
                </a:ln>
                <a:solidFill>
                  <a:schemeClr val="tx1"/>
                </a:solidFill>
                <a:effectLst/>
              </a:rPr>
              <a:t>Microsoft won the case, with the court ruling that Motorola's demand for excessive royalties was not in compliance with RAND terms. The case ended with a settlement, and Motorola was forced to provide licenses on fair terms.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rPr>
              <a:t>Lessons Learned</a:t>
            </a:r>
            <a:r>
              <a:rPr kumimoji="0" lang="en-US" altLang="en-US" sz="1800" b="0" i="0" u="none" strike="noStrike" cap="none" normalizeH="0" baseline="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Standard-Essential Patents (SEPs)</a:t>
            </a:r>
            <a:r>
              <a:rPr kumimoji="0" lang="en-US" altLang="en-US" sz="1800" b="0" i="0" u="none" strike="noStrike" cap="none" normalizeH="0" baseline="0" dirty="0">
                <a:ln>
                  <a:noFill/>
                </a:ln>
                <a:solidFill>
                  <a:schemeClr val="tx1"/>
                </a:solidFill>
                <a:effectLst/>
              </a:rPr>
              <a:t>: The case highlighted the importance of RAND licensing terms for SEPs and the risks companies face when negotiating over standard patents.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Patent Hold-Up</a:t>
            </a:r>
            <a:r>
              <a:rPr kumimoji="0" lang="en-US" altLang="en-US" sz="1800" b="0" i="0" u="none" strike="noStrike" cap="none" normalizeH="0" baseline="0" dirty="0">
                <a:ln>
                  <a:noFill/>
                </a:ln>
                <a:solidFill>
                  <a:schemeClr val="tx1"/>
                </a:solidFill>
                <a:effectLst/>
              </a:rPr>
              <a:t>: It showed the problem of "patent hold-up"—where patent owners use their essential patents to demand unreasonable terms from licensees, disrupting the innovation process.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Cross-Licensing and Settlement</a:t>
            </a:r>
            <a:r>
              <a:rPr kumimoji="0" lang="en-US" altLang="en-US" sz="1800" b="0" i="0" u="none" strike="noStrike" cap="none" normalizeH="0" baseline="0" dirty="0">
                <a:ln>
                  <a:noFill/>
                </a:ln>
                <a:solidFill>
                  <a:schemeClr val="tx1"/>
                </a:solidFill>
                <a:effectLst/>
              </a:rPr>
              <a:t>: The case also emphasized the growing importance of cross-licensing agreements and settlements to avoid prolonged litigation in technology markets.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550636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56A1E-4327-555D-2971-BBBC4C1503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5C3A4C-F503-8654-7B09-CD54FAD8F871}"/>
              </a:ext>
            </a:extLst>
          </p:cNvPr>
          <p:cNvSpPr>
            <a:spLocks noGrp="1"/>
          </p:cNvSpPr>
          <p:nvPr>
            <p:ph type="title"/>
          </p:nvPr>
        </p:nvSpPr>
        <p:spPr>
          <a:xfrm>
            <a:off x="475248" y="4907"/>
            <a:ext cx="8085691" cy="1596177"/>
          </a:xfrm>
        </p:spPr>
        <p:txBody>
          <a:bodyPr/>
          <a:lstStyle/>
          <a:p>
            <a:r>
              <a:rPr lang="en-US" dirty="0"/>
              <a:t>Case Study3: </a:t>
            </a:r>
            <a:br>
              <a:rPr lang="en-US" dirty="0"/>
            </a:br>
            <a:r>
              <a:rPr lang="en-US" b="1" dirty="0"/>
              <a:t>Warner Bros. v. RDR Books (2007)</a:t>
            </a:r>
            <a:endParaRPr lang="en-US" dirty="0"/>
          </a:p>
        </p:txBody>
      </p:sp>
      <p:sp>
        <p:nvSpPr>
          <p:cNvPr id="4" name="Rectangle 1">
            <a:extLst>
              <a:ext uri="{FF2B5EF4-FFF2-40B4-BE49-F238E27FC236}">
                <a16:creationId xmlns:a16="http://schemas.microsoft.com/office/drawing/2014/main" id="{A40C80AA-769C-2973-028D-66BBDE4C55EE}"/>
              </a:ext>
            </a:extLst>
          </p:cNvPr>
          <p:cNvSpPr>
            <a:spLocks noGrp="1" noChangeArrowheads="1"/>
          </p:cNvSpPr>
          <p:nvPr>
            <p:ph idx="1"/>
          </p:nvPr>
        </p:nvSpPr>
        <p:spPr bwMode="auto">
          <a:xfrm>
            <a:off x="0" y="1703754"/>
            <a:ext cx="9144000"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nSpc>
                <a:spcPct val="100000"/>
              </a:lnSpc>
              <a:spcBef>
                <a:spcPts val="0"/>
              </a:spcBef>
              <a:buNone/>
            </a:pPr>
            <a:r>
              <a:rPr lang="en-US" sz="1800" b="1" cap="none" dirty="0"/>
              <a:t>Overview</a:t>
            </a:r>
            <a:r>
              <a:rPr lang="en-US" sz="1800" cap="none" dirty="0"/>
              <a:t>:</a:t>
            </a:r>
            <a:br>
              <a:rPr lang="en-US" sz="1800" cap="none" dirty="0"/>
            </a:br>
            <a:r>
              <a:rPr lang="en-US" sz="1800" cap="none" dirty="0"/>
              <a:t>Warner Bros. sued RDR Books, claiming copyright infringement for publishing an unauthorized "Harry Potter" encyclopedia, arguing that it was based too closely on the copyrighted materials from J.K. Rowling’s books.</a:t>
            </a:r>
          </a:p>
          <a:p>
            <a:pPr marL="0" indent="0">
              <a:lnSpc>
                <a:spcPct val="100000"/>
              </a:lnSpc>
              <a:spcBef>
                <a:spcPts val="0"/>
              </a:spcBef>
              <a:buNone/>
            </a:pPr>
            <a:endParaRPr lang="en-US" sz="1800" cap="none" dirty="0"/>
          </a:p>
          <a:p>
            <a:pPr marL="0" indent="0">
              <a:lnSpc>
                <a:spcPct val="100000"/>
              </a:lnSpc>
              <a:spcBef>
                <a:spcPts val="0"/>
              </a:spcBef>
              <a:buNone/>
            </a:pPr>
            <a:r>
              <a:rPr lang="en-US" sz="1800" b="1" cap="none" dirty="0"/>
              <a:t>Outcome</a:t>
            </a:r>
            <a:r>
              <a:rPr lang="en-US" sz="1800" cap="none" dirty="0"/>
              <a:t>:</a:t>
            </a:r>
            <a:br>
              <a:rPr lang="en-US" sz="1800" cap="none" dirty="0"/>
            </a:br>
            <a:r>
              <a:rPr lang="en-US" sz="1800" cap="none" dirty="0"/>
              <a:t>The court sided with Warner Bros. in this case, agreeing that the encyclopedia was infringing on the copyright of the original "Harry Potter" series.</a:t>
            </a:r>
          </a:p>
          <a:p>
            <a:pPr marL="0" indent="0">
              <a:lnSpc>
                <a:spcPct val="100000"/>
              </a:lnSpc>
              <a:spcBef>
                <a:spcPts val="0"/>
              </a:spcBef>
              <a:buNone/>
            </a:pPr>
            <a:endParaRPr lang="en-US" sz="1800" cap="none" dirty="0"/>
          </a:p>
          <a:p>
            <a:pPr marL="0" indent="0">
              <a:lnSpc>
                <a:spcPct val="100000"/>
              </a:lnSpc>
              <a:spcBef>
                <a:spcPts val="0"/>
              </a:spcBef>
              <a:buNone/>
            </a:pPr>
            <a:r>
              <a:rPr lang="en-US" sz="1800" b="1" cap="none" dirty="0"/>
              <a:t>Lessons Learned</a:t>
            </a:r>
            <a:r>
              <a:rPr lang="en-US" sz="1800" cap="none" dirty="0"/>
              <a:t>:</a:t>
            </a:r>
          </a:p>
          <a:p>
            <a:pPr>
              <a:lnSpc>
                <a:spcPct val="100000"/>
              </a:lnSpc>
              <a:spcBef>
                <a:spcPts val="0"/>
              </a:spcBef>
            </a:pPr>
            <a:r>
              <a:rPr lang="en-US" sz="1800" b="1" cap="none" dirty="0"/>
              <a:t>Derivative Works</a:t>
            </a:r>
            <a:r>
              <a:rPr lang="en-US" sz="1800" cap="none" dirty="0"/>
              <a:t>: This case emphasized the importance of securing permission for derivative works and how copyright law can prevent unauthorized adaptations of famous literary works.</a:t>
            </a:r>
          </a:p>
          <a:p>
            <a:pPr>
              <a:lnSpc>
                <a:spcPct val="100000"/>
              </a:lnSpc>
              <a:spcBef>
                <a:spcPts val="0"/>
              </a:spcBef>
            </a:pPr>
            <a:r>
              <a:rPr lang="en-US" sz="1800" b="1" cap="none" dirty="0"/>
              <a:t>Scope of Fair Use</a:t>
            </a:r>
            <a:r>
              <a:rPr lang="en-US" sz="1800" cap="none" dirty="0"/>
              <a:t>: It illustrated the limits of fair use when the new work is based too closely on an original, especially in the context of commercially successful franchises.</a:t>
            </a:r>
          </a:p>
          <a:p>
            <a:pPr>
              <a:lnSpc>
                <a:spcPct val="100000"/>
              </a:lnSpc>
              <a:spcBef>
                <a:spcPts val="0"/>
              </a:spcBef>
            </a:pPr>
            <a:r>
              <a:rPr lang="en-US" sz="1800" b="1" cap="none" dirty="0"/>
              <a:t>The Power of Copyright in the Entertainment Industry</a:t>
            </a:r>
            <a:r>
              <a:rPr lang="en-US" sz="1800" cap="none" dirty="0"/>
              <a:t>: The case reinforced the importance of copyright protection for content creators in the entertainment industry and how copyright can be a tool to maintain control over intellectual property.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65224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0C555-2DC1-3AFC-ADD5-DB45F704B9ED}"/>
              </a:ext>
            </a:extLst>
          </p:cNvPr>
          <p:cNvSpPr>
            <a:spLocks noGrp="1"/>
          </p:cNvSpPr>
          <p:nvPr>
            <p:ph type="title"/>
          </p:nvPr>
        </p:nvSpPr>
        <p:spPr>
          <a:xfrm>
            <a:off x="42111" y="0"/>
            <a:ext cx="8512811" cy="1596177"/>
          </a:xfrm>
        </p:spPr>
        <p:txBody>
          <a:bodyPr/>
          <a:lstStyle/>
          <a:p>
            <a:r>
              <a:rPr lang="en-US" b="1" dirty="0"/>
              <a:t>General Lessons from These Cases</a:t>
            </a:r>
          </a:p>
        </p:txBody>
      </p:sp>
      <p:sp>
        <p:nvSpPr>
          <p:cNvPr id="3" name="Content Placeholder 2">
            <a:extLst>
              <a:ext uri="{FF2B5EF4-FFF2-40B4-BE49-F238E27FC236}">
                <a16:creationId xmlns:a16="http://schemas.microsoft.com/office/drawing/2014/main" id="{FAB61CA4-6E04-4304-DFE5-A0878C4B69AF}"/>
              </a:ext>
            </a:extLst>
          </p:cNvPr>
          <p:cNvSpPr>
            <a:spLocks noGrp="1"/>
          </p:cNvSpPr>
          <p:nvPr>
            <p:ph idx="1"/>
          </p:nvPr>
        </p:nvSpPr>
        <p:spPr>
          <a:xfrm>
            <a:off x="0" y="1596178"/>
            <a:ext cx="9143999" cy="5261822"/>
          </a:xfrm>
        </p:spPr>
        <p:txBody>
          <a:bodyPr>
            <a:normAutofit fontScale="85000" lnSpcReduction="10000"/>
          </a:bodyPr>
          <a:lstStyle/>
          <a:p>
            <a:pPr>
              <a:buFont typeface="+mj-lt"/>
              <a:buAutoNum type="arabicPeriod"/>
            </a:pPr>
            <a:r>
              <a:rPr lang="en-US" b="1" cap="none" dirty="0"/>
              <a:t>Importance of Proactive IP Protection</a:t>
            </a:r>
            <a:r>
              <a:rPr lang="en-US" cap="none" dirty="0"/>
              <a:t>: Companies need to actively protect their IP through patents, trademarks, copyrights, and contracts, and should regularly monitor for potential infringements.</a:t>
            </a:r>
          </a:p>
          <a:p>
            <a:pPr>
              <a:buFont typeface="+mj-lt"/>
              <a:buAutoNum type="arabicPeriod"/>
            </a:pPr>
            <a:r>
              <a:rPr lang="en-US" b="1" cap="none" dirty="0"/>
              <a:t>Strategic Use of Litigation</a:t>
            </a:r>
            <a:r>
              <a:rPr lang="en-US" cap="none" dirty="0"/>
              <a:t>: IP litigation can be used strategically not only to protect rights but also to maintain market dominance, create barriers to entry, or push back against competitors.</a:t>
            </a:r>
          </a:p>
          <a:p>
            <a:pPr>
              <a:buFont typeface="+mj-lt"/>
              <a:buAutoNum type="arabicPeriod"/>
            </a:pPr>
            <a:r>
              <a:rPr lang="en-US" b="1" cap="none" dirty="0"/>
              <a:t>International Challenges</a:t>
            </a:r>
            <a:r>
              <a:rPr lang="en-US" cap="none" dirty="0"/>
              <a:t>: IP disputes can span multiple countries, requiring companies to navigate diverse legal systems and varying enforcement standards.</a:t>
            </a:r>
          </a:p>
          <a:p>
            <a:pPr>
              <a:buFont typeface="+mj-lt"/>
              <a:buAutoNum type="arabicPeriod"/>
            </a:pPr>
            <a:r>
              <a:rPr lang="en-US" b="1" cap="none" dirty="0"/>
              <a:t>Cost of IP Litigation</a:t>
            </a:r>
            <a:r>
              <a:rPr lang="en-US" cap="none" dirty="0"/>
              <a:t>: Litigation, particularly in IP, can be extremely costly and time-consuming. Settling or resolving disputes early (e.g., through mediation or arbitration) can often be a more efficient strategy.</a:t>
            </a:r>
          </a:p>
          <a:p>
            <a:pPr>
              <a:buFont typeface="+mj-lt"/>
              <a:buAutoNum type="arabicPeriod"/>
            </a:pPr>
            <a:r>
              <a:rPr lang="en-US" b="1" cap="none" dirty="0"/>
              <a:t>Innovation and Legal Uncertainty</a:t>
            </a:r>
            <a:r>
              <a:rPr lang="en-US" cap="none" dirty="0"/>
              <a:t>: IP law is constantly evolving, especially in fast-paced industries like tech and entertainment. Legal uncertainty and challenges can arise as courts interpret new technologies and business models.</a:t>
            </a:r>
          </a:p>
          <a:p>
            <a:pPr marL="0" indent="0">
              <a:buNone/>
            </a:pPr>
            <a:r>
              <a:rPr lang="en-US" cap="none" dirty="0"/>
              <a:t>These case studies underscore the complex nature of IP litigation and the significant business, legal, and financial implications it can have for companies.</a:t>
            </a:r>
          </a:p>
          <a:p>
            <a:pPr marL="0" indent="0">
              <a:buNone/>
            </a:pPr>
            <a:endParaRPr lang="en-US" dirty="0"/>
          </a:p>
        </p:txBody>
      </p:sp>
    </p:spTree>
    <p:extLst>
      <p:ext uri="{BB962C8B-B14F-4D97-AF65-F5344CB8AC3E}">
        <p14:creationId xmlns:p14="http://schemas.microsoft.com/office/powerpoint/2010/main" val="1872894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596177"/>
          </a:xfrm>
        </p:spPr>
        <p:txBody>
          <a:bodyPr/>
          <a:lstStyle/>
          <a:p>
            <a:r>
              <a:rPr b="1" dirty="0"/>
              <a:t>Best Practices for Managing IP Disputes</a:t>
            </a:r>
          </a:p>
        </p:txBody>
      </p:sp>
      <p:sp>
        <p:nvSpPr>
          <p:cNvPr id="4" name="Rectangle 1">
            <a:extLst>
              <a:ext uri="{FF2B5EF4-FFF2-40B4-BE49-F238E27FC236}">
                <a16:creationId xmlns:a16="http://schemas.microsoft.com/office/drawing/2014/main" id="{C8A8AC3D-C539-AA0F-2B5E-B8BB7BB684CC}"/>
              </a:ext>
            </a:extLst>
          </p:cNvPr>
          <p:cNvSpPr>
            <a:spLocks noGrp="1" noChangeArrowheads="1"/>
          </p:cNvSpPr>
          <p:nvPr>
            <p:ph idx="1"/>
          </p:nvPr>
        </p:nvSpPr>
        <p:spPr bwMode="auto">
          <a:xfrm>
            <a:off x="1" y="989904"/>
            <a:ext cx="9143998"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1" i="0" u="none" strike="noStrike" normalizeH="0" dirty="0">
                <a:ln>
                  <a:noFill/>
                </a:ln>
                <a:solidFill>
                  <a:schemeClr val="tx1"/>
                </a:solidFill>
                <a:effectLst/>
              </a:rPr>
              <a:t>IP Audits</a:t>
            </a:r>
            <a:r>
              <a:rPr kumimoji="0" lang="en-US" altLang="en-US" sz="1200" b="0" i="0" u="none" strike="noStrike" normalizeH="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Conduct Regular IP Audits</a:t>
            </a:r>
            <a:r>
              <a:rPr kumimoji="0" lang="en-US" altLang="en-US" sz="1200" b="0" i="0" u="none" strike="noStrike" cap="none" normalizeH="0" baseline="0" dirty="0">
                <a:ln>
                  <a:noFill/>
                </a:ln>
                <a:solidFill>
                  <a:schemeClr val="tx1"/>
                </a:solidFill>
                <a:effectLst/>
              </a:rPr>
              <a:t>: Regularly audit your intellectual property portfolio to assess the value, strength, and risks associated with your IP assets. This helps in identifying potential vulnerabilities, underutilized assets, and areas where protection can be enhanced.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Review IP Ownership and Licensing</a:t>
            </a:r>
            <a:r>
              <a:rPr kumimoji="0" lang="en-US" altLang="en-US" sz="1200" b="0" i="0" u="none" strike="noStrike" cap="none" normalizeH="0" baseline="0" dirty="0">
                <a:ln>
                  <a:noFill/>
                </a:ln>
                <a:solidFill>
                  <a:schemeClr val="tx1"/>
                </a:solidFill>
                <a:effectLst/>
              </a:rPr>
              <a:t>: An audit can help verify that all IP is properly owned or licensed, ensuring no ambiguity or potential legal challenges over ownership.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Evaluate Market Trends</a:t>
            </a:r>
            <a:r>
              <a:rPr kumimoji="0" lang="en-US" altLang="en-US" sz="1200" b="0" i="0" u="none" strike="noStrike" cap="none" normalizeH="0" baseline="0" dirty="0">
                <a:ln>
                  <a:noFill/>
                </a:ln>
                <a:solidFill>
                  <a:schemeClr val="tx1"/>
                </a:solidFill>
                <a:effectLst/>
              </a:rPr>
              <a:t>: An audit also involves evaluating how your IP compares to market trends and competitors, helping you identify potential infringement risks early.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1" i="0" u="none" strike="noStrike" normalizeH="0" dirty="0">
                <a:ln>
                  <a:noFill/>
                </a:ln>
                <a:solidFill>
                  <a:schemeClr val="tx1"/>
                </a:solidFill>
                <a:effectLst/>
              </a:rPr>
              <a:t>Register IP Widely</a:t>
            </a:r>
            <a:r>
              <a:rPr kumimoji="0" lang="en-US" altLang="en-US" sz="1200" b="0" i="0" u="none" strike="noStrike" normalizeH="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File IP in Key Markets</a:t>
            </a:r>
            <a:r>
              <a:rPr kumimoji="0" lang="en-US" altLang="en-US" sz="1200" b="0" i="0" u="none" strike="noStrike" cap="none" normalizeH="0" baseline="0" dirty="0">
                <a:ln>
                  <a:noFill/>
                </a:ln>
                <a:solidFill>
                  <a:schemeClr val="tx1"/>
                </a:solidFill>
                <a:effectLst/>
              </a:rPr>
              <a:t>: Ensure that you register your intellectual property (patents, trademarks, copyrights) in all relevant jurisdictions, particularly where your business operates or plans to operate in the future. This prevents issues with enforcement and strengthens your legal position in case of disputes.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Use International Mechanisms</a:t>
            </a:r>
            <a:r>
              <a:rPr kumimoji="0" lang="en-US" altLang="en-US" sz="1200" b="0" i="0" u="none" strike="noStrike" cap="none" normalizeH="0" baseline="0" dirty="0">
                <a:ln>
                  <a:noFill/>
                </a:ln>
                <a:solidFill>
                  <a:schemeClr val="tx1"/>
                </a:solidFill>
                <a:effectLst/>
              </a:rPr>
              <a:t>: Take advantage of international treaties and agreements like the </a:t>
            </a:r>
            <a:r>
              <a:rPr kumimoji="0" lang="en-US" altLang="en-US" sz="1200" b="1" i="0" u="none" strike="noStrike" cap="none" normalizeH="0" baseline="0" dirty="0">
                <a:ln>
                  <a:noFill/>
                </a:ln>
                <a:solidFill>
                  <a:schemeClr val="tx1"/>
                </a:solidFill>
                <a:effectLst/>
              </a:rPr>
              <a:t>Patent Cooperation Treaty (PCT)</a:t>
            </a:r>
            <a:r>
              <a:rPr kumimoji="0" lang="en-US" altLang="en-US" sz="1200" b="0" i="0" u="none" strike="noStrike" cap="none" normalizeH="0" baseline="0" dirty="0">
                <a:ln>
                  <a:noFill/>
                </a:ln>
                <a:solidFill>
                  <a:schemeClr val="tx1"/>
                </a:solidFill>
                <a:effectLst/>
              </a:rPr>
              <a:t>, </a:t>
            </a:r>
            <a:r>
              <a:rPr kumimoji="0" lang="en-US" altLang="en-US" sz="1200" b="1" i="0" u="none" strike="noStrike" cap="none" normalizeH="0" baseline="0" dirty="0">
                <a:ln>
                  <a:noFill/>
                </a:ln>
                <a:solidFill>
                  <a:schemeClr val="tx1"/>
                </a:solidFill>
                <a:effectLst/>
              </a:rPr>
              <a:t>Madrid Protocol</a:t>
            </a:r>
            <a:r>
              <a:rPr kumimoji="0" lang="en-US" altLang="en-US" sz="1200" b="0" i="0" u="none" strike="noStrike" cap="none" normalizeH="0" baseline="0" dirty="0">
                <a:ln>
                  <a:noFill/>
                </a:ln>
                <a:solidFill>
                  <a:schemeClr val="tx1"/>
                </a:solidFill>
                <a:effectLst/>
              </a:rPr>
              <a:t> (for trademarks), and </a:t>
            </a:r>
            <a:r>
              <a:rPr kumimoji="0" lang="en-US" altLang="en-US" sz="1200" b="1" i="0" u="none" strike="noStrike" cap="none" normalizeH="0" baseline="0" dirty="0">
                <a:ln>
                  <a:noFill/>
                </a:ln>
                <a:solidFill>
                  <a:schemeClr val="tx1"/>
                </a:solidFill>
                <a:effectLst/>
              </a:rPr>
              <a:t>Hague Agreement</a:t>
            </a:r>
            <a:r>
              <a:rPr kumimoji="0" lang="en-US" altLang="en-US" sz="1200" b="0" i="0" u="none" strike="noStrike" cap="none" normalizeH="0" baseline="0" dirty="0">
                <a:ln>
                  <a:noFill/>
                </a:ln>
                <a:solidFill>
                  <a:schemeClr val="tx1"/>
                </a:solidFill>
                <a:effectLst/>
              </a:rPr>
              <a:t> (for designs) to streamline registration in multiple countries.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Keep Registration Up-to-Date</a:t>
            </a:r>
            <a:r>
              <a:rPr kumimoji="0" lang="en-US" altLang="en-US" sz="1200" b="0" i="0" u="none" strike="noStrike" cap="none" normalizeH="0" baseline="0" dirty="0">
                <a:ln>
                  <a:noFill/>
                </a:ln>
                <a:solidFill>
                  <a:schemeClr val="tx1"/>
                </a:solidFill>
                <a:effectLst/>
              </a:rPr>
              <a:t>: Regularly update your registrations and renew them on time to avoid lapses in protection.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1" i="0" u="none" strike="noStrike" normalizeH="0" dirty="0">
                <a:ln>
                  <a:noFill/>
                </a:ln>
                <a:solidFill>
                  <a:schemeClr val="tx1"/>
                </a:solidFill>
                <a:effectLst/>
              </a:rPr>
              <a:t>Monitoring</a:t>
            </a:r>
            <a:r>
              <a:rPr kumimoji="0" lang="en-US" altLang="en-US" sz="1200" b="0" i="0" u="none" strike="noStrike" normalizeH="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Monitor IP Usage and Infringement</a:t>
            </a:r>
            <a:r>
              <a:rPr kumimoji="0" lang="en-US" altLang="en-US" sz="1200" b="0" i="0" u="none" strike="noStrike" cap="none" normalizeH="0" baseline="0" dirty="0">
                <a:ln>
                  <a:noFill/>
                </a:ln>
                <a:solidFill>
                  <a:schemeClr val="tx1"/>
                </a:solidFill>
                <a:effectLst/>
              </a:rPr>
              <a:t>: Actively monitor the marketplace, including online platforms, for potential infringing activities, such as counterfeit products or unauthorized use of your trademarks and patents.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Use IP Watch Services</a:t>
            </a:r>
            <a:r>
              <a:rPr kumimoji="0" lang="en-US" altLang="en-US" sz="1200" b="0" i="0" u="none" strike="noStrike" cap="none" normalizeH="0" baseline="0" dirty="0">
                <a:ln>
                  <a:noFill/>
                </a:ln>
                <a:solidFill>
                  <a:schemeClr val="tx1"/>
                </a:solidFill>
                <a:effectLst/>
              </a:rPr>
              <a:t>: Employ services or software that provide regular alerts on potential infringements. These can help identify unauthorized use early and take action quickly.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Monitor Competitor Activities</a:t>
            </a:r>
            <a:r>
              <a:rPr kumimoji="0" lang="en-US" altLang="en-US" sz="1200" b="0" i="0" u="none" strike="noStrike" cap="none" normalizeH="0" baseline="0" dirty="0">
                <a:ln>
                  <a:noFill/>
                </a:ln>
                <a:solidFill>
                  <a:schemeClr val="tx1"/>
                </a:solidFill>
                <a:effectLst/>
              </a:rPr>
              <a:t>: Keep track of competitors' patent filings and trademark applications to identify any potential conflicts or challenges to your IP rights.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200" b="1" i="0" u="none" strike="noStrike" normalizeH="0" dirty="0">
                <a:ln>
                  <a:noFill/>
                </a:ln>
                <a:solidFill>
                  <a:schemeClr val="tx1"/>
                </a:solidFill>
                <a:effectLst/>
              </a:rPr>
              <a:t>Dispute Clauses in Contracts</a:t>
            </a:r>
            <a:r>
              <a:rPr kumimoji="0" lang="en-US" altLang="en-US" sz="1200" b="0" i="0" u="none" strike="noStrike" normalizeH="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Include Dispute Resolution Clauses</a:t>
            </a:r>
            <a:r>
              <a:rPr kumimoji="0" lang="en-US" altLang="en-US" sz="1200" b="0" i="0" u="none" strike="noStrike" cap="none" normalizeH="0" baseline="0" dirty="0">
                <a:ln>
                  <a:noFill/>
                </a:ln>
                <a:solidFill>
                  <a:schemeClr val="tx1"/>
                </a:solidFill>
                <a:effectLst/>
              </a:rPr>
              <a:t>: In contracts with partners, suppliers, or licensees, always include clear dispute resolution clauses that specify how any IP disputes will be resolved—such as through </a:t>
            </a:r>
            <a:r>
              <a:rPr kumimoji="0" lang="en-US" altLang="en-US" sz="1200" b="1" i="0" u="none" strike="noStrike" cap="none" normalizeH="0" baseline="0" dirty="0">
                <a:ln>
                  <a:noFill/>
                </a:ln>
                <a:solidFill>
                  <a:schemeClr val="tx1"/>
                </a:solidFill>
                <a:effectLst/>
              </a:rPr>
              <a:t>mediation</a:t>
            </a:r>
            <a:r>
              <a:rPr kumimoji="0" lang="en-US" altLang="en-US" sz="1200" b="0" i="0" u="none" strike="noStrike" cap="none" normalizeH="0" baseline="0" dirty="0">
                <a:ln>
                  <a:noFill/>
                </a:ln>
                <a:solidFill>
                  <a:schemeClr val="tx1"/>
                </a:solidFill>
                <a:effectLst/>
              </a:rPr>
              <a:t>, </a:t>
            </a:r>
            <a:r>
              <a:rPr kumimoji="0" lang="en-US" altLang="en-US" sz="1200" b="1" i="0" u="none" strike="noStrike" cap="none" normalizeH="0" baseline="0" dirty="0">
                <a:ln>
                  <a:noFill/>
                </a:ln>
                <a:solidFill>
                  <a:schemeClr val="tx1"/>
                </a:solidFill>
                <a:effectLst/>
              </a:rPr>
              <a:t>arbitration</a:t>
            </a:r>
            <a:r>
              <a:rPr kumimoji="0" lang="en-US" altLang="en-US" sz="1200" b="0" i="0" u="none" strike="noStrike" cap="none" normalizeH="0" baseline="0" dirty="0">
                <a:ln>
                  <a:noFill/>
                </a:ln>
                <a:solidFill>
                  <a:schemeClr val="tx1"/>
                </a:solidFill>
                <a:effectLst/>
              </a:rPr>
              <a:t>, or </a:t>
            </a:r>
            <a:r>
              <a:rPr kumimoji="0" lang="en-US" altLang="en-US" sz="1200" b="1" i="0" u="none" strike="noStrike" cap="none" normalizeH="0" baseline="0" dirty="0">
                <a:ln>
                  <a:noFill/>
                </a:ln>
                <a:solidFill>
                  <a:schemeClr val="tx1"/>
                </a:solidFill>
                <a:effectLst/>
              </a:rPr>
              <a:t>litigation</a:t>
            </a:r>
            <a:r>
              <a:rPr kumimoji="0" lang="en-US" altLang="en-US" sz="1200" b="0" i="0" u="none" strike="noStrike" cap="none" normalizeH="0" baseline="0" dirty="0">
                <a:ln>
                  <a:noFill/>
                </a:ln>
                <a:solidFill>
                  <a:schemeClr val="tx1"/>
                </a:solidFill>
                <a:effectLst/>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Define IP Ownership and Usage</a:t>
            </a:r>
            <a:r>
              <a:rPr kumimoji="0" lang="en-US" altLang="en-US" sz="1200" b="0" i="0" u="none" strike="noStrike" cap="none" normalizeH="0" baseline="0" dirty="0">
                <a:ln>
                  <a:noFill/>
                </a:ln>
                <a:solidFill>
                  <a:schemeClr val="tx1"/>
                </a:solidFill>
                <a:effectLst/>
              </a:rPr>
              <a:t>: Ensure that contracts clearly define the ownership, licensing terms, and permitted use of IP, reducing the likelihood of disputes arising over the scope of rights.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rPr>
              <a:t>Specify Jurisdiction</a:t>
            </a:r>
            <a:r>
              <a:rPr kumimoji="0" lang="en-US" altLang="en-US" sz="1200" b="0" i="0" u="none" strike="noStrike" cap="none" normalizeH="0" baseline="0" dirty="0">
                <a:ln>
                  <a:noFill/>
                </a:ln>
                <a:solidFill>
                  <a:schemeClr val="tx1"/>
                </a:solidFill>
                <a:effectLst/>
              </a:rPr>
              <a:t>: For international agreements, specify the jurisdiction in which any IP disputes will be resolved. This can prevent the complexity of litigating across multiple jurisdictions.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t>Conclusion</a:t>
            </a:r>
          </a:p>
        </p:txBody>
      </p:sp>
      <p:sp>
        <p:nvSpPr>
          <p:cNvPr id="3" name="Content Placeholder 2"/>
          <p:cNvSpPr>
            <a:spLocks noGrp="1"/>
          </p:cNvSpPr>
          <p:nvPr>
            <p:ph idx="1"/>
          </p:nvPr>
        </p:nvSpPr>
        <p:spPr/>
        <p:txBody>
          <a:bodyPr/>
          <a:lstStyle/>
          <a:p>
            <a:r>
              <a:t>IP litigation essential</a:t>
            </a:r>
          </a:p>
          <a:p>
            <a:r>
              <a:t>ADR efficient</a:t>
            </a:r>
          </a:p>
          <a:p>
            <a:r>
              <a:t>International cooperation critical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41002"/>
            <a:ext cx="7773338" cy="1596177"/>
          </a:xfrm>
        </p:spPr>
        <p:txBody>
          <a:bodyPr/>
          <a:lstStyle/>
          <a:p>
            <a:r>
              <a:rPr b="1" dirty="0"/>
              <a:t>Introduction</a:t>
            </a:r>
          </a:p>
        </p:txBody>
      </p:sp>
      <p:sp>
        <p:nvSpPr>
          <p:cNvPr id="3" name="Content Placeholder 2"/>
          <p:cNvSpPr>
            <a:spLocks noGrp="1"/>
          </p:cNvSpPr>
          <p:nvPr>
            <p:ph idx="1"/>
          </p:nvPr>
        </p:nvSpPr>
        <p:spPr/>
        <p:txBody>
          <a:bodyPr/>
          <a:lstStyle/>
          <a:p>
            <a:r>
              <a:rPr dirty="0"/>
              <a:t>Importance of IP protection</a:t>
            </a:r>
            <a:r>
              <a:rPr lang="en-US" dirty="0"/>
              <a:t> </a:t>
            </a:r>
          </a:p>
          <a:p>
            <a:pPr marL="0" indent="0">
              <a:buNone/>
            </a:pPr>
            <a:r>
              <a:rPr lang="en-US" sz="1400" cap="none" dirty="0"/>
              <a:t>IP protection is important because it safeguards innovation, secures competitive advantage, and creates value by ensuring creators can benefit from their ideas.</a:t>
            </a:r>
            <a:endParaRPr sz="1400" cap="none" dirty="0"/>
          </a:p>
          <a:p>
            <a:r>
              <a:rPr dirty="0"/>
              <a:t>Globalization of IP issues</a:t>
            </a:r>
            <a:endParaRPr lang="en-US" dirty="0"/>
          </a:p>
          <a:p>
            <a:pPr marL="0" indent="0">
              <a:buNone/>
            </a:pPr>
            <a:r>
              <a:rPr lang="en-US" sz="1400" cap="none" dirty="0"/>
              <a:t>Protecting and enforcing intellectual property rights has become a worldwide challenge, as ideas, products, and brands easily cross international borders.</a:t>
            </a:r>
            <a:endParaRPr sz="1400" cap="none" dirty="0"/>
          </a:p>
          <a:p>
            <a:r>
              <a:rPr dirty="0"/>
              <a:t>Session objectives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0"/>
            <a:ext cx="7773338" cy="1596177"/>
          </a:xfrm>
        </p:spPr>
        <p:txBody>
          <a:bodyPr/>
          <a:lstStyle/>
          <a:p>
            <a:r>
              <a:rPr b="1" dirty="0"/>
              <a:t>Overview of IP Litigation</a:t>
            </a:r>
          </a:p>
        </p:txBody>
      </p:sp>
      <p:sp>
        <p:nvSpPr>
          <p:cNvPr id="3" name="Content Placeholder 2"/>
          <p:cNvSpPr>
            <a:spLocks noGrp="1"/>
          </p:cNvSpPr>
          <p:nvPr>
            <p:ph idx="1"/>
          </p:nvPr>
        </p:nvSpPr>
        <p:spPr/>
        <p:txBody>
          <a:bodyPr>
            <a:normAutofit fontScale="92500"/>
          </a:bodyPr>
          <a:lstStyle/>
          <a:p>
            <a:r>
              <a:rPr dirty="0"/>
              <a:t>Enforcing IP rights</a:t>
            </a:r>
            <a:r>
              <a:rPr lang="en-US" dirty="0"/>
              <a:t> </a:t>
            </a:r>
          </a:p>
          <a:p>
            <a:pPr marL="0" indent="0">
              <a:buNone/>
            </a:pPr>
            <a:r>
              <a:rPr lang="en-US" sz="1400" cap="none" dirty="0"/>
              <a:t>This means taking legal action to protect intellectual property against unauthorized use, copying, or infringement.</a:t>
            </a:r>
            <a:endParaRPr sz="1400" cap="none" dirty="0"/>
          </a:p>
          <a:p>
            <a:r>
              <a:rPr dirty="0"/>
              <a:t>Common areas: patents, trademarks, copyrights, trade secrets</a:t>
            </a:r>
            <a:endParaRPr lang="en-US" dirty="0"/>
          </a:p>
          <a:p>
            <a:pPr marL="0" indent="0">
              <a:buNone/>
            </a:pPr>
            <a:r>
              <a:rPr lang="en-US" sz="1400" cap="none" dirty="0"/>
              <a:t>In the IP litigation process, common areas include patents (protecting inventions), trademarks (protecting brands and logos), copyrights (protecting creative works), and trade secrets (protecting confidential business information).</a:t>
            </a:r>
            <a:endParaRPr sz="1400" cap="none" dirty="0"/>
          </a:p>
          <a:p>
            <a:r>
              <a:rPr lang="en-US" dirty="0"/>
              <a:t> The role</a:t>
            </a:r>
            <a:r>
              <a:rPr dirty="0"/>
              <a:t> of litigation</a:t>
            </a:r>
            <a:r>
              <a:rPr lang="en-US" dirty="0"/>
              <a:t> </a:t>
            </a:r>
          </a:p>
          <a:p>
            <a:pPr marL="0" indent="0">
              <a:buNone/>
            </a:pPr>
            <a:r>
              <a:rPr lang="en-US" sz="1400" cap="none" dirty="0"/>
              <a:t>is to resolve disputes, enforce rights, and protect creators and businesses from unauthorized use or infringement of their intellectual property.</a:t>
            </a:r>
            <a:endParaRPr sz="1400" cap="non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0"/>
            <a:ext cx="7773338" cy="1596177"/>
          </a:xfrm>
        </p:spPr>
        <p:txBody>
          <a:bodyPr/>
          <a:lstStyle/>
          <a:p>
            <a:r>
              <a:rPr b="1" dirty="0"/>
              <a:t>Stages of IP Litigation</a:t>
            </a:r>
          </a:p>
        </p:txBody>
      </p:sp>
      <p:sp>
        <p:nvSpPr>
          <p:cNvPr id="4" name="Rectangle 1">
            <a:extLst>
              <a:ext uri="{FF2B5EF4-FFF2-40B4-BE49-F238E27FC236}">
                <a16:creationId xmlns:a16="http://schemas.microsoft.com/office/drawing/2014/main" id="{C83DF1A8-5D71-E99E-CE30-A9E3D1E615DC}"/>
              </a:ext>
            </a:extLst>
          </p:cNvPr>
          <p:cNvSpPr>
            <a:spLocks noGrp="1" noChangeArrowheads="1"/>
          </p:cNvSpPr>
          <p:nvPr>
            <p:ph idx="1"/>
          </p:nvPr>
        </p:nvSpPr>
        <p:spPr bwMode="auto">
          <a:xfrm>
            <a:off x="293716" y="1225689"/>
            <a:ext cx="8567651"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Pre-Litigation</a:t>
            </a:r>
            <a:r>
              <a:rPr kumimoji="0" lang="en-US" altLang="en-US" sz="1800" b="0" i="0" u="none" strike="noStrike" cap="none" normalizeH="0" baseline="0" dirty="0">
                <a:ln>
                  <a:noFill/>
                </a:ln>
                <a:solidFill>
                  <a:schemeClr val="tx1"/>
                </a:solidFill>
                <a:effectLst/>
              </a:rPr>
              <a:t>: This stage involves investigating the potential infringement, gathering evidence, and seeking legal advice before deciding whether to file a lawsuit.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Filing a Complaint</a:t>
            </a:r>
            <a:r>
              <a:rPr kumimoji="0" lang="en-US" altLang="en-US" sz="1800" b="0" i="0" u="none" strike="noStrike" cap="none" normalizeH="0" baseline="0" dirty="0">
                <a:ln>
                  <a:noFill/>
                </a:ln>
                <a:solidFill>
                  <a:schemeClr val="tx1"/>
                </a:solidFill>
                <a:effectLst/>
              </a:rPr>
              <a:t>: The IP holder initiates the legal process by filing a complaint in court, detailing the alleged infringement and requesting remedies.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Discovery</a:t>
            </a:r>
            <a:r>
              <a:rPr kumimoji="0" lang="en-US" altLang="en-US" sz="1800" b="0" i="0" u="none" strike="noStrike" cap="none" normalizeH="0" baseline="0" dirty="0">
                <a:ln>
                  <a:noFill/>
                </a:ln>
                <a:solidFill>
                  <a:schemeClr val="tx1"/>
                </a:solidFill>
                <a:effectLst/>
              </a:rPr>
              <a:t>: Both parties exchange information, documents, and evidence relevant to the case to understand each other’s positions and build their arguments.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Pre-Trial Motions</a:t>
            </a:r>
            <a:r>
              <a:rPr kumimoji="0" lang="en-US" altLang="en-US" sz="1800" b="0" i="0" u="none" strike="noStrike" cap="none" normalizeH="0" baseline="0" dirty="0">
                <a:ln>
                  <a:noFill/>
                </a:ln>
                <a:solidFill>
                  <a:schemeClr val="tx1"/>
                </a:solidFill>
                <a:effectLst/>
              </a:rPr>
              <a:t>: Before the trial, either party may file motions to dismiss the case or seek summary judgment, aiming to resolve the dispute without a trial.</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Trial</a:t>
            </a:r>
            <a:r>
              <a:rPr kumimoji="0" lang="en-US" altLang="en-US" sz="1800" b="0" i="0" u="none" strike="noStrike" cap="none" normalizeH="0" baseline="0" dirty="0">
                <a:ln>
                  <a:noFill/>
                </a:ln>
                <a:solidFill>
                  <a:schemeClr val="tx1"/>
                </a:solidFill>
                <a:effectLst/>
              </a:rPr>
              <a:t>: A formal court proceeding where both parties present evidence and arguments, and a judge or jury decides the outcome.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Appeal</a:t>
            </a:r>
            <a:r>
              <a:rPr kumimoji="0" lang="en-US" altLang="en-US" sz="1800" b="0" i="0" u="none" strike="noStrike" cap="none" normalizeH="0" baseline="0" dirty="0">
                <a:ln>
                  <a:noFill/>
                </a:ln>
                <a:solidFill>
                  <a:schemeClr val="tx1"/>
                </a:solidFill>
                <a:effectLst/>
              </a:rPr>
              <a:t>: If a party disagrees with the trial’s outcome, they can appeal the decision to a higher court for review.</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Enforcement of Judgment</a:t>
            </a:r>
            <a:r>
              <a:rPr kumimoji="0" lang="en-US" altLang="en-US" sz="1800" b="0" i="0" u="none" strike="noStrike" cap="none" normalizeH="0" baseline="0" dirty="0">
                <a:ln>
                  <a:noFill/>
                </a:ln>
                <a:solidFill>
                  <a:schemeClr val="tx1"/>
                </a:solidFill>
                <a:effectLst/>
              </a:rPr>
              <a:t>: After a decision, the prevailing party may take legal steps to enforce the court’s judgment, such as seeking damages or injunctive relief.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0"/>
            <a:ext cx="7773338" cy="1596177"/>
          </a:xfrm>
        </p:spPr>
        <p:txBody>
          <a:bodyPr/>
          <a:lstStyle/>
          <a:p>
            <a:r>
              <a:rPr b="1" dirty="0"/>
              <a:t>IP Litigation: Key Considerations</a:t>
            </a:r>
          </a:p>
        </p:txBody>
      </p:sp>
      <p:sp>
        <p:nvSpPr>
          <p:cNvPr id="4" name="Rectangle 1">
            <a:extLst>
              <a:ext uri="{FF2B5EF4-FFF2-40B4-BE49-F238E27FC236}">
                <a16:creationId xmlns:a16="http://schemas.microsoft.com/office/drawing/2014/main" id="{5E0F82EE-2902-AABA-0923-67007807F1E1}"/>
              </a:ext>
            </a:extLst>
          </p:cNvPr>
          <p:cNvSpPr>
            <a:spLocks noGrp="1" noChangeArrowheads="1"/>
          </p:cNvSpPr>
          <p:nvPr>
            <p:ph idx="1"/>
          </p:nvPr>
        </p:nvSpPr>
        <p:spPr bwMode="auto">
          <a:xfrm>
            <a:off x="1" y="1245264"/>
            <a:ext cx="9143999"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Infringement Evidence</a:t>
            </a:r>
            <a:r>
              <a:rPr kumimoji="0" lang="en-US" altLang="en-US" sz="1800" b="0" i="0" u="none" strike="noStrike" cap="none" normalizeH="0" baseline="0" dirty="0">
                <a:ln>
                  <a:noFill/>
                </a:ln>
                <a:solidFill>
                  <a:schemeClr val="tx1"/>
                </a:solidFill>
                <a:effectLst/>
              </a:rPr>
              <a:t>: Strong, clear evidence of infringement is crucial to prove the case and support the claim of IP violation.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Jurisdiction</a:t>
            </a:r>
            <a:r>
              <a:rPr kumimoji="0" lang="en-US" altLang="en-US" sz="1800" b="0" i="0" u="none" strike="noStrike" cap="none" normalizeH="0" baseline="0" dirty="0">
                <a:ln>
                  <a:noFill/>
                </a:ln>
                <a:solidFill>
                  <a:schemeClr val="tx1"/>
                </a:solidFill>
                <a:effectLst/>
              </a:rPr>
              <a:t>: Determining the appropriate court and legal system is essential, especially in international cases, as IP laws vary by country.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Cost of Litigation</a:t>
            </a:r>
            <a:r>
              <a:rPr kumimoji="0" lang="en-US" altLang="en-US" sz="1800" b="0" i="0" u="none" strike="noStrike" cap="none" normalizeH="0" baseline="0" dirty="0">
                <a:ln>
                  <a:noFill/>
                </a:ln>
                <a:solidFill>
                  <a:schemeClr val="tx1"/>
                </a:solidFill>
                <a:effectLst/>
              </a:rPr>
              <a:t>: IP lawsuits can be expensive, so assessing potential costs versus the benefits of pursuing legal action is important.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Likelihood of Success</a:t>
            </a:r>
            <a:r>
              <a:rPr kumimoji="0" lang="en-US" altLang="en-US" sz="1800" b="0" i="0" u="none" strike="noStrike" cap="none" normalizeH="0" baseline="0" dirty="0">
                <a:ln>
                  <a:noFill/>
                </a:ln>
                <a:solidFill>
                  <a:schemeClr val="tx1"/>
                </a:solidFill>
                <a:effectLst/>
              </a:rPr>
              <a:t>: Evaluating the strength of your case, including the validity of your IP and the strength of the opposing party’s defense, helps determine if litigation is worth pursuing.</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Damages and Remedies</a:t>
            </a:r>
            <a:r>
              <a:rPr kumimoji="0" lang="en-US" altLang="en-US" sz="1800" b="0" i="0" u="none" strike="noStrike" cap="none" normalizeH="0" baseline="0" dirty="0">
                <a:ln>
                  <a:noFill/>
                </a:ln>
                <a:solidFill>
                  <a:schemeClr val="tx1"/>
                </a:solidFill>
                <a:effectLst/>
              </a:rPr>
              <a:t>: Understanding the potential financial compensation and remedies available (such as injunctions) is critical to assess the value of the lawsuit.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Speed of Resolution</a:t>
            </a:r>
            <a:r>
              <a:rPr kumimoji="0" lang="en-US" altLang="en-US" sz="1800" b="0" i="0" u="none" strike="noStrike" cap="none" normalizeH="0" baseline="0" dirty="0">
                <a:ln>
                  <a:noFill/>
                </a:ln>
                <a:solidFill>
                  <a:schemeClr val="tx1"/>
                </a:solidFill>
                <a:effectLst/>
              </a:rPr>
              <a:t>: IP litigation can take years, so considering how long the process might take is important for planning and strategy.</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rPr>
              <a:t>Settlement Options</a:t>
            </a:r>
            <a:r>
              <a:rPr kumimoji="0" lang="en-US" altLang="en-US" sz="1800" b="0" i="0" u="none" strike="noStrike" cap="none" normalizeH="0" baseline="0" dirty="0">
                <a:ln>
                  <a:noFill/>
                </a:ln>
                <a:solidFill>
                  <a:schemeClr val="tx1"/>
                </a:solidFill>
                <a:effectLst/>
              </a:rPr>
              <a:t>: Considering alternative dispute resolution methods, like settlement or mediation, may lead to quicker and less costly resolutions.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0"/>
            <a:ext cx="7773338" cy="1596177"/>
          </a:xfrm>
        </p:spPr>
        <p:txBody>
          <a:bodyPr/>
          <a:lstStyle/>
          <a:p>
            <a:r>
              <a:rPr b="1" dirty="0"/>
              <a:t>Costs and Risks of IP Litigation</a:t>
            </a:r>
          </a:p>
        </p:txBody>
      </p:sp>
      <p:sp>
        <p:nvSpPr>
          <p:cNvPr id="3" name="Content Placeholder 2"/>
          <p:cNvSpPr>
            <a:spLocks noGrp="1"/>
          </p:cNvSpPr>
          <p:nvPr>
            <p:ph idx="1"/>
          </p:nvPr>
        </p:nvSpPr>
        <p:spPr>
          <a:xfrm>
            <a:off x="102268" y="1257300"/>
            <a:ext cx="8608429" cy="4791083"/>
          </a:xfrm>
        </p:spPr>
        <p:txBody>
          <a:bodyPr>
            <a:noAutofit/>
          </a:bodyPr>
          <a:lstStyle/>
          <a:p>
            <a:pPr marL="0" indent="0">
              <a:buNone/>
            </a:pPr>
            <a:r>
              <a:rPr lang="en-US" sz="1800" cap="none" dirty="0"/>
              <a:t>The costs and risks of IP litigation refer </a:t>
            </a:r>
            <a:r>
              <a:rPr lang="en-US" sz="1800" b="1" cap="none" dirty="0"/>
              <a:t>to the financial expenses and potential negative outcomes</a:t>
            </a:r>
            <a:r>
              <a:rPr lang="en-US" sz="1800" cap="none" dirty="0"/>
              <a:t> associated with pursuing legal action to enforce or defend intellectual property rights. These include high legal fees, uncertainty of the outcome, potential counterclaims, and the possibility of damaging business relationships or reputations.</a:t>
            </a:r>
          </a:p>
          <a:p>
            <a:pPr marL="342900" indent="-342900">
              <a:buAutoNum type="arabicPeriod"/>
            </a:pPr>
            <a:r>
              <a:rPr lang="en-US" sz="1800" b="1" cap="none" dirty="0"/>
              <a:t>Uncertainty of the Outcome: </a:t>
            </a:r>
            <a:r>
              <a:rPr lang="en-US" sz="1800" cap="none" dirty="0"/>
              <a:t>The outcome of IP litigation is not guaranteed. Even with strong evidence, there's always a risk that the court may rule against you, or the case may be dismissed, leading to unexpected losses in terms of both time and resources.</a:t>
            </a:r>
          </a:p>
          <a:p>
            <a:pPr marL="342900" indent="-342900">
              <a:buAutoNum type="arabicPeriod"/>
            </a:pPr>
            <a:r>
              <a:rPr lang="en-US" sz="1800" b="1" cap="none" dirty="0"/>
              <a:t>Potential Counterclaims</a:t>
            </a:r>
            <a:r>
              <a:rPr lang="en-US" sz="1800" cap="none" dirty="0"/>
              <a:t>: In some cases, the defendant may file counterclaims against the plaintiff, accusing them of infringing on their own IP rights. This can complicate the litigation, increase costs, and potentially lead to liability for the plaintiff if the counterclaims succeed.</a:t>
            </a:r>
          </a:p>
          <a:p>
            <a:pPr marL="342900" indent="-342900">
              <a:buAutoNum type="arabicPeriod"/>
            </a:pPr>
            <a:r>
              <a:rPr lang="en-US" sz="1800" b="1" cap="none" dirty="0"/>
              <a:t>Possibility of Damaging Business Relationships or Reputation</a:t>
            </a:r>
            <a:r>
              <a:rPr lang="en-US" sz="1800" cap="none" dirty="0"/>
              <a:t>: Litigation, especially in public cases, can harm business relationships and damage reputations. A prolonged court battle may create negative publicity, strain partnerships, or make potential customers or investors wary of associating with the company involved in the dispute.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923"/>
            <a:ext cx="9144000" cy="1596177"/>
          </a:xfrm>
        </p:spPr>
        <p:txBody>
          <a:bodyPr/>
          <a:lstStyle/>
          <a:p>
            <a:r>
              <a:rPr b="1" dirty="0"/>
              <a:t>Alternative Dispute Resolution (ADR)</a:t>
            </a:r>
          </a:p>
        </p:txBody>
      </p:sp>
      <p:sp>
        <p:nvSpPr>
          <p:cNvPr id="3" name="Content Placeholder 2"/>
          <p:cNvSpPr>
            <a:spLocks noGrp="1"/>
          </p:cNvSpPr>
          <p:nvPr>
            <p:ph idx="1"/>
          </p:nvPr>
        </p:nvSpPr>
        <p:spPr>
          <a:xfrm>
            <a:off x="511342" y="1882941"/>
            <a:ext cx="8283741" cy="4517857"/>
          </a:xfrm>
        </p:spPr>
        <p:txBody>
          <a:bodyPr>
            <a:normAutofit fontScale="85000" lnSpcReduction="20000"/>
          </a:bodyPr>
          <a:lstStyle/>
          <a:p>
            <a:pPr>
              <a:buNone/>
            </a:pPr>
            <a:r>
              <a:rPr lang="en-US" sz="2100" b="1" cap="none" dirty="0"/>
              <a:t>Alternative Dispute Resolution (ADR)</a:t>
            </a:r>
            <a:r>
              <a:rPr lang="en-US" sz="2100" cap="none" dirty="0"/>
              <a:t> refers to methods of resolving legal disputes outside of traditional court litigation. It provides parties with more flexible, cost-effective, and often quicker solutions to conflicts. The main types of ADR are:</a:t>
            </a:r>
          </a:p>
          <a:p>
            <a:pPr>
              <a:buFont typeface="+mj-lt"/>
              <a:buAutoNum type="arabicPeriod"/>
            </a:pPr>
            <a:r>
              <a:rPr lang="en-US" sz="2100" b="1" cap="none" dirty="0"/>
              <a:t>Mediation</a:t>
            </a:r>
            <a:r>
              <a:rPr lang="en-US" sz="2100" cap="none" dirty="0"/>
              <a:t>: A neutral third party (</a:t>
            </a:r>
            <a:r>
              <a:rPr lang="en-US" sz="2100" b="1" cap="none" dirty="0"/>
              <a:t>mediator</a:t>
            </a:r>
            <a:r>
              <a:rPr lang="en-US" sz="2100" cap="none" dirty="0"/>
              <a:t>) helps the disputing parties reach a mutually acceptable agreement. The mediator does not make a decision but facilitates communication and negotiation.</a:t>
            </a:r>
          </a:p>
          <a:p>
            <a:pPr>
              <a:buFont typeface="+mj-lt"/>
              <a:buAutoNum type="arabicPeriod"/>
            </a:pPr>
            <a:r>
              <a:rPr lang="en-US" sz="2100" b="1" cap="none" dirty="0"/>
              <a:t>Arbitration</a:t>
            </a:r>
            <a:r>
              <a:rPr lang="en-US" sz="2100" cap="none" dirty="0"/>
              <a:t>: A neutral third party (</a:t>
            </a:r>
            <a:r>
              <a:rPr lang="en-US" sz="2100" b="1" cap="none" dirty="0"/>
              <a:t>arbitrator</a:t>
            </a:r>
            <a:r>
              <a:rPr lang="en-US" sz="2100" cap="none" dirty="0"/>
              <a:t>) hears both sides of the dispute and makes a binding decision. It is more formal than mediation but typically quicker and less expensive than court trials.</a:t>
            </a:r>
          </a:p>
          <a:p>
            <a:pPr>
              <a:buFont typeface="+mj-lt"/>
              <a:buAutoNum type="arabicPeriod"/>
            </a:pPr>
            <a:r>
              <a:rPr lang="en-US" sz="2100" b="1" cap="none" dirty="0"/>
              <a:t>Conciliation</a:t>
            </a:r>
            <a:r>
              <a:rPr lang="en-US" sz="2100" cap="none" dirty="0"/>
              <a:t>: Similar to mediation, but the </a:t>
            </a:r>
            <a:r>
              <a:rPr lang="en-US" sz="2100" b="1" cap="none" dirty="0"/>
              <a:t>conciliator</a:t>
            </a:r>
            <a:r>
              <a:rPr lang="en-US" sz="2100" cap="none" dirty="0"/>
              <a:t> may take a more active role in proposing solutions and offering advice to resolve the dispute.</a:t>
            </a:r>
          </a:p>
          <a:p>
            <a:pPr>
              <a:buFont typeface="+mj-lt"/>
              <a:buAutoNum type="arabicPeriod"/>
            </a:pPr>
            <a:r>
              <a:rPr lang="en-US" sz="2100" b="1" cap="none" dirty="0"/>
              <a:t>Negotiation</a:t>
            </a:r>
            <a:r>
              <a:rPr lang="en-US" sz="2100" cap="none" dirty="0"/>
              <a:t>: The parties involved </a:t>
            </a:r>
            <a:r>
              <a:rPr lang="en-US" sz="2100" b="1" cap="none" dirty="0"/>
              <a:t>directly</a:t>
            </a:r>
            <a:r>
              <a:rPr lang="en-US" sz="2100" cap="none" dirty="0"/>
              <a:t> communicate with each other to settle the dispute without involving any third parties, aiming for a mutually agreed-upon resolution.</a:t>
            </a:r>
          </a:p>
          <a:p>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3" y="0"/>
            <a:ext cx="7773338" cy="1596177"/>
          </a:xfrm>
        </p:spPr>
        <p:txBody>
          <a:bodyPr/>
          <a:lstStyle/>
          <a:p>
            <a:r>
              <a:rPr b="1" dirty="0"/>
              <a:t>Mediation</a:t>
            </a:r>
            <a:r>
              <a:rPr dirty="0"/>
              <a:t> </a:t>
            </a:r>
            <a:r>
              <a:rPr b="1" dirty="0"/>
              <a:t>in IP Disputes</a:t>
            </a:r>
          </a:p>
        </p:txBody>
      </p:sp>
      <p:sp>
        <p:nvSpPr>
          <p:cNvPr id="3" name="Content Placeholder 2"/>
          <p:cNvSpPr>
            <a:spLocks noGrp="1"/>
          </p:cNvSpPr>
          <p:nvPr>
            <p:ph idx="1"/>
          </p:nvPr>
        </p:nvSpPr>
        <p:spPr>
          <a:xfrm>
            <a:off x="391026" y="1353552"/>
            <a:ext cx="8355931" cy="4908884"/>
          </a:xfrm>
        </p:spPr>
        <p:txBody>
          <a:bodyPr>
            <a:normAutofit fontScale="25000" lnSpcReduction="20000"/>
          </a:bodyPr>
          <a:lstStyle/>
          <a:p>
            <a:pPr>
              <a:buNone/>
            </a:pPr>
            <a:r>
              <a:rPr lang="en-US" sz="5500" b="1" cap="none" dirty="0"/>
              <a:t>Mediation in IP Disputes</a:t>
            </a:r>
            <a:r>
              <a:rPr lang="en-US" sz="5500" cap="none" dirty="0"/>
              <a:t> is a popular method of resolving conflicts without resorting to formal litigation. Here are the key aspects of mediation in the context of IP disputes:</a:t>
            </a:r>
          </a:p>
          <a:p>
            <a:pPr>
              <a:buFont typeface="+mj-lt"/>
              <a:buAutoNum type="arabicPeriod"/>
            </a:pPr>
            <a:r>
              <a:rPr lang="en-US" sz="5500" b="1" cap="none" dirty="0"/>
              <a:t>Voluntary</a:t>
            </a:r>
            <a:r>
              <a:rPr lang="en-US" sz="5500" cap="none" dirty="0"/>
              <a:t>: Mediation is usually voluntary, meaning both parties agree to participate in the process. It is not mandatory, and either party can withdraw at any time. This gives both sides more control over the outcome.</a:t>
            </a:r>
          </a:p>
          <a:p>
            <a:pPr>
              <a:buFont typeface="+mj-lt"/>
              <a:buAutoNum type="arabicPeriod"/>
            </a:pPr>
            <a:r>
              <a:rPr lang="en-US" sz="5500" b="1" cap="none" dirty="0"/>
              <a:t>Confidential</a:t>
            </a:r>
            <a:r>
              <a:rPr lang="en-US" sz="5500" cap="none" dirty="0"/>
              <a:t>: The mediation process is confidential. Anything discussed during mediation cannot be used in court if the dispute proceeds to litigation. This encourages open communication and allows parties to explore potential solutions without fear of it affecting their legal standing later on.</a:t>
            </a:r>
          </a:p>
          <a:p>
            <a:pPr>
              <a:buFont typeface="+mj-lt"/>
              <a:buAutoNum type="arabicPeriod"/>
            </a:pPr>
            <a:r>
              <a:rPr lang="en-US" sz="5500" b="1" cap="none" dirty="0"/>
              <a:t>Neutral Mediator</a:t>
            </a:r>
            <a:r>
              <a:rPr lang="en-US" sz="5500" cap="none" dirty="0"/>
              <a:t>: A neutral third party (the mediator) facilitates the process, helping the parties understand each other's positions and find common ground. The mediator does not have decision-making power and does not take sides. Instead, they guide the discussions to help the parties reach their own mutually agreeable solution.</a:t>
            </a:r>
          </a:p>
          <a:p>
            <a:pPr>
              <a:buFont typeface="+mj-lt"/>
              <a:buAutoNum type="arabicPeriod"/>
            </a:pPr>
            <a:r>
              <a:rPr lang="en-US" sz="5500" b="1" cap="none" dirty="0"/>
              <a:t>Focus on Agreement</a:t>
            </a:r>
            <a:r>
              <a:rPr lang="en-US" sz="5500" cap="none" dirty="0"/>
              <a:t>: The primary goal of mediation is to help the parties reach a settlement or agreement that works for both sides. The mediator encourages collaboration and creative solutions, rather than simply focusing on a winner or loser, as in litigation.</a:t>
            </a:r>
          </a:p>
          <a:p>
            <a:pPr>
              <a:buFont typeface="+mj-lt"/>
              <a:buAutoNum type="arabicPeriod"/>
            </a:pPr>
            <a:r>
              <a:rPr lang="en-US" sz="5500" b="1" cap="none" dirty="0"/>
              <a:t>Flexibility</a:t>
            </a:r>
            <a:r>
              <a:rPr lang="en-US" sz="5500" cap="none" dirty="0"/>
              <a:t>: Mediation allows for a more flexible and tailored solution compared to a court decision. This can be especially important in IP disputes, where parties may want to continue doing business together but need to address specific issues like licensing agreements, patent rights, or trademark use.</a:t>
            </a:r>
          </a:p>
          <a:p>
            <a:pPr>
              <a:buFont typeface="+mj-lt"/>
              <a:buAutoNum type="arabicPeriod"/>
            </a:pPr>
            <a:r>
              <a:rPr lang="en-US" sz="5500" b="1" cap="none" dirty="0"/>
              <a:t>Preserving Relationships</a:t>
            </a:r>
            <a:r>
              <a:rPr lang="en-US" sz="5500" cap="none" dirty="0"/>
              <a:t>: Since the process is more collaborative, mediation helps preserve business relationships and allows both parties to avoid the hostility and public exposure of a court trial.</a:t>
            </a:r>
          </a:p>
          <a:p>
            <a:pPr marL="0" indent="0">
              <a:buNone/>
            </a:pPr>
            <a:r>
              <a:rPr lang="en-US" sz="5500" cap="none" dirty="0"/>
              <a:t>Overall, mediation is an effective tool in IP disputes because it can resolve conflicts quickly, confidentially, and in a way that maintains important business relationships</a:t>
            </a:r>
          </a:p>
          <a:p>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28971"/>
            <a:ext cx="7773338" cy="1596177"/>
          </a:xfrm>
        </p:spPr>
        <p:txBody>
          <a:bodyPr/>
          <a:lstStyle/>
          <a:p>
            <a:r>
              <a:rPr b="1" dirty="0"/>
              <a:t>Arbitration in IP Disputes</a:t>
            </a:r>
          </a:p>
        </p:txBody>
      </p:sp>
      <p:sp>
        <p:nvSpPr>
          <p:cNvPr id="3" name="Content Placeholder 2"/>
          <p:cNvSpPr>
            <a:spLocks noGrp="1"/>
          </p:cNvSpPr>
          <p:nvPr>
            <p:ph idx="1"/>
          </p:nvPr>
        </p:nvSpPr>
        <p:spPr>
          <a:xfrm>
            <a:off x="0" y="1143001"/>
            <a:ext cx="9144000" cy="5715000"/>
          </a:xfrm>
        </p:spPr>
        <p:txBody>
          <a:bodyPr>
            <a:normAutofit fontScale="25000" lnSpcReduction="20000"/>
          </a:bodyPr>
          <a:lstStyle/>
          <a:p>
            <a:pPr>
              <a:buNone/>
            </a:pPr>
            <a:r>
              <a:rPr lang="en-US" sz="3500" b="1" cap="none" dirty="0"/>
              <a:t>Arbitration in IP Disputes</a:t>
            </a:r>
            <a:r>
              <a:rPr lang="en-US" sz="3500" cap="none" dirty="0"/>
              <a:t> is a formal process in which a neutral third party (the arbitrator) resolves a dispute between parties. It is commonly used in intellectual property (IP) disputes because it offers a private, efficient, and binding resolution. Here's a deeper look into arbitration in IP disputes:</a:t>
            </a:r>
          </a:p>
          <a:p>
            <a:pPr>
              <a:buFont typeface="+mj-lt"/>
              <a:buAutoNum type="arabicPeriod"/>
            </a:pPr>
            <a:r>
              <a:rPr lang="en-US" sz="3500" b="1" cap="none" dirty="0"/>
              <a:t>Private Resolution</a:t>
            </a:r>
            <a:r>
              <a:rPr lang="en-US" sz="3500" cap="none" dirty="0"/>
              <a:t>:</a:t>
            </a:r>
            <a:br>
              <a:rPr lang="en-US" sz="3500" cap="none" dirty="0"/>
            </a:br>
            <a:r>
              <a:rPr lang="en-US" sz="3500" cap="none" dirty="0"/>
              <a:t>Arbitration is a private process, unlike court litigation which is typically public. This confidentiality can be especially important in IP disputes, where sensitive business information, trade secrets, or proprietary technologies may be involved. The parties can resolve their issues without the matter becoming publicly known.</a:t>
            </a:r>
          </a:p>
          <a:p>
            <a:pPr>
              <a:buFont typeface="+mj-lt"/>
              <a:buAutoNum type="arabicPeriod"/>
            </a:pPr>
            <a:r>
              <a:rPr lang="en-US" sz="3500" b="1" cap="none" dirty="0"/>
              <a:t>Binding Decision</a:t>
            </a:r>
            <a:r>
              <a:rPr lang="en-US" sz="3500" cap="none" dirty="0"/>
              <a:t>:</a:t>
            </a:r>
            <a:br>
              <a:rPr lang="en-US" sz="3500" cap="none" dirty="0"/>
            </a:br>
            <a:r>
              <a:rPr lang="en-US" sz="3500" cap="none" dirty="0"/>
              <a:t>Unlike mediation, which aims for a mutually agreeable settlement, arbitration results in a binding decision made by the arbitrator. The decision is legally enforceable and can only be appealed in very limited circumstances, making it a final resolution to the dispute. This certainty can be attractive to parties seeking to resolve conflicts decisively.</a:t>
            </a:r>
          </a:p>
          <a:p>
            <a:pPr>
              <a:buFont typeface="+mj-lt"/>
              <a:buAutoNum type="arabicPeriod"/>
            </a:pPr>
            <a:r>
              <a:rPr lang="en-US" sz="3500" b="1" cap="none" dirty="0"/>
              <a:t>Specialized Bodies for IP Arbitration</a:t>
            </a:r>
            <a:r>
              <a:rPr lang="en-US" sz="3500" cap="none" dirty="0"/>
              <a:t>:</a:t>
            </a:r>
            <a:br>
              <a:rPr lang="en-US" sz="3500" cap="none" dirty="0"/>
            </a:br>
            <a:r>
              <a:rPr lang="en-US" sz="3500" cap="none" dirty="0"/>
              <a:t>Many international organizations provide specialized arbitration services for IP disputes. These include:</a:t>
            </a:r>
          </a:p>
          <a:p>
            <a:pPr lvl="1"/>
            <a:r>
              <a:rPr lang="en-US" sz="3500" b="1" cap="none" dirty="0"/>
              <a:t>WIPO (World Intellectual Property Organization)</a:t>
            </a:r>
            <a:r>
              <a:rPr lang="en-US" sz="3500" cap="none" dirty="0"/>
              <a:t>: WIPO offers arbitration services tailored specifically to IP matters. WIPO’s Arbitration and Mediation Center provides a platform for resolving disputes involving patents, trademarks, copyrights, and other IP-related issues. It is known for its expertise in handling complex IP cases and offering a more specialized approach than traditional courts.</a:t>
            </a:r>
          </a:p>
          <a:p>
            <a:pPr lvl="1"/>
            <a:r>
              <a:rPr lang="en-US" sz="3500" b="1" cap="none" dirty="0"/>
              <a:t>ICC (International Chamber of Commerce)</a:t>
            </a:r>
            <a:r>
              <a:rPr lang="en-US" sz="3500" cap="none" dirty="0"/>
              <a:t>: The ICC also provides arbitration services for IP disputes through its International Court of Arbitration. The ICC is a globally recognized institution with a broad experience in resolving disputes across various industries, including IP. It offers a flexible and efficient process that can be customized to meet the needs of the parties involved in an IP dispute.</a:t>
            </a:r>
          </a:p>
          <a:p>
            <a:pPr>
              <a:buFont typeface="+mj-lt"/>
              <a:buAutoNum type="arabicPeriod"/>
            </a:pPr>
            <a:r>
              <a:rPr lang="en-US" sz="3500" b="1" cap="none" dirty="0"/>
              <a:t>Advantages of Arbitration in IP Disputes</a:t>
            </a:r>
            <a:r>
              <a:rPr lang="en-US" sz="3500" cap="none" dirty="0"/>
              <a:t>:</a:t>
            </a:r>
          </a:p>
          <a:p>
            <a:pPr lvl="1"/>
            <a:r>
              <a:rPr lang="en-US" sz="3500" b="1" cap="none" dirty="0"/>
              <a:t>Speed</a:t>
            </a:r>
            <a:r>
              <a:rPr lang="en-US" sz="3500" cap="none" dirty="0"/>
              <a:t>: Arbitration is typically faster than litigation, as it avoids the often lengthy process of court trials.</a:t>
            </a:r>
          </a:p>
          <a:p>
            <a:pPr lvl="1"/>
            <a:r>
              <a:rPr lang="en-US" sz="3500" b="1" cap="none" dirty="0"/>
              <a:t>Expert Arbitrators</a:t>
            </a:r>
            <a:r>
              <a:rPr lang="en-US" sz="3500" cap="none" dirty="0"/>
              <a:t>: In IP disputes, parties can select arbitrators who have expertise in the specific area of intellectual property, which can lead to a more informed and accurate decision.</a:t>
            </a:r>
          </a:p>
          <a:p>
            <a:pPr lvl="1"/>
            <a:r>
              <a:rPr lang="en-US" sz="3500" b="1" cap="none" dirty="0"/>
              <a:t>Flexibility</a:t>
            </a:r>
            <a:r>
              <a:rPr lang="en-US" sz="3500" cap="none" dirty="0"/>
              <a:t>: The arbitration process is generally more flexible than court proceedings. Parties can agree on timelines, procedural rules, and other elements of the dispute resolution process.</a:t>
            </a:r>
          </a:p>
          <a:p>
            <a:pPr lvl="1"/>
            <a:r>
              <a:rPr lang="en-US" sz="3500" b="1" cap="none" dirty="0"/>
              <a:t>International Scope</a:t>
            </a:r>
            <a:r>
              <a:rPr lang="en-US" sz="3500" cap="none" dirty="0"/>
              <a:t>: Arbitration is commonly used in international IP disputes because it avoids jurisdictional issues, as arbitrators can be chosen based on their expertise and not bound by national legal systems.</a:t>
            </a:r>
          </a:p>
          <a:p>
            <a:pPr>
              <a:buFont typeface="+mj-lt"/>
              <a:buAutoNum type="arabicPeriod"/>
            </a:pPr>
            <a:r>
              <a:rPr lang="en-US" sz="3500" b="1" cap="none" dirty="0"/>
              <a:t>Arbitration Agreement</a:t>
            </a:r>
            <a:r>
              <a:rPr lang="en-US" sz="3500" cap="none" dirty="0"/>
              <a:t>:</a:t>
            </a:r>
            <a:br>
              <a:rPr lang="en-US" sz="3500" cap="none" dirty="0"/>
            </a:br>
            <a:r>
              <a:rPr lang="en-US" sz="3500" cap="none" dirty="0"/>
              <a:t>In many cases, arbitration is a predetermined route for resolving disputes. This is often stipulated in contracts, including licensing agreements, joint ventures, or technology transfer agreements. By including an arbitration clause, the parties agree that any future IP disputes will be resolved through arbitration rather than through litigation.</a:t>
            </a:r>
          </a:p>
          <a:p>
            <a:pPr>
              <a:buFont typeface="+mj-lt"/>
              <a:buAutoNum type="arabicPeriod"/>
            </a:pPr>
            <a:r>
              <a:rPr lang="en-US" sz="3500" b="1" cap="none" dirty="0"/>
              <a:t>Enforcement of Awards</a:t>
            </a:r>
            <a:r>
              <a:rPr lang="en-US" sz="3500" cap="none" dirty="0"/>
              <a:t>:</a:t>
            </a:r>
            <a:br>
              <a:rPr lang="en-US" sz="3500" cap="none" dirty="0"/>
            </a:br>
            <a:r>
              <a:rPr lang="en-US" sz="3500" cap="none" dirty="0"/>
              <a:t>One of the advantages of arbitration is the ability to enforce the arbitrator's decision across borders. Under international treaties like the </a:t>
            </a:r>
            <a:r>
              <a:rPr lang="en-US" sz="3500" b="1" cap="none" dirty="0"/>
              <a:t>New York Convention</a:t>
            </a:r>
            <a:r>
              <a:rPr lang="en-US" sz="3500" cap="none" dirty="0"/>
              <a:t> (1958), arbitration awards are recognized and enforceable in many countries, making arbitration an attractive choice for cross-border IP disputes.</a:t>
            </a:r>
          </a:p>
          <a:p>
            <a:endParaRPr dirty="0"/>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52</TotalTime>
  <Words>4315</Words>
  <Application>Microsoft Office PowerPoint</Application>
  <PresentationFormat>On-screen Show (4:3)</PresentationFormat>
  <Paragraphs>177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Tw Cen MT</vt:lpstr>
      <vt:lpstr>Droplet</vt:lpstr>
      <vt:lpstr>IP Litigation, Dispute Resolution, and International IP Law</vt:lpstr>
      <vt:lpstr>Introduction</vt:lpstr>
      <vt:lpstr>Overview of IP Litigation</vt:lpstr>
      <vt:lpstr>Stages of IP Litigation</vt:lpstr>
      <vt:lpstr>IP Litigation: Key Considerations</vt:lpstr>
      <vt:lpstr>Costs and Risks of IP Litigation</vt:lpstr>
      <vt:lpstr>Alternative Dispute Resolution (ADR)</vt:lpstr>
      <vt:lpstr>Mediation in IP Disputes</vt:lpstr>
      <vt:lpstr>Arbitration in IP Disputes</vt:lpstr>
      <vt:lpstr>International IP Law: Overview</vt:lpstr>
      <vt:lpstr>Role of International Organizations</vt:lpstr>
      <vt:lpstr>Challenges in International IP Enforcement</vt:lpstr>
      <vt:lpstr>Case Study1:  Google v. Oracle (2010-2021)</vt:lpstr>
      <vt:lpstr>Case Study2:  Microsoft v. Motorola (2010-2013)</vt:lpstr>
      <vt:lpstr>Case Study3:  Warner Bros. v. RDR Books (2007)</vt:lpstr>
      <vt:lpstr>General Lessons from These Cases</vt:lpstr>
      <vt:lpstr>Best Practices for Managing IP Disputes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Nataliia Klochko</dc:creator>
  <cp:keywords/>
  <dc:description>generated using python-pptx</dc:description>
  <cp:lastModifiedBy>Nataliia Klochko</cp:lastModifiedBy>
  <cp:revision>2</cp:revision>
  <dcterms:created xsi:type="dcterms:W3CDTF">2013-01-27T09:14:16Z</dcterms:created>
  <dcterms:modified xsi:type="dcterms:W3CDTF">2025-04-27T14:16:55Z</dcterms:modified>
  <cp:category/>
</cp:coreProperties>
</file>