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63" d="100"/>
          <a:sy n="163" d="100"/>
        </p:scale>
        <p:origin x="173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2688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471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809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8013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9207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1699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033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79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63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9690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5BCAD085-E8A6-8845-BD4E-CB4CCA059FC4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843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F8A9920-8F4F-272A-7AFD-11052493C3B5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4258437" y="63500"/>
            <a:ext cx="65563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FF">
                    <a:alpha val="5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Internal Use</a:t>
            </a:r>
          </a:p>
        </p:txBody>
      </p:sp>
    </p:spTree>
    <p:extLst>
      <p:ext uri="{BB962C8B-B14F-4D97-AF65-F5344CB8AC3E}">
        <p14:creationId xmlns:p14="http://schemas.microsoft.com/office/powerpoint/2010/main" val="1645179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4199" y="2164397"/>
            <a:ext cx="6571343" cy="2061772"/>
          </a:xfrm>
        </p:spPr>
        <p:txBody>
          <a:bodyPr>
            <a:normAutofit/>
          </a:bodyPr>
          <a:lstStyle/>
          <a:p>
            <a:r>
              <a:rPr b="1" dirty="0"/>
              <a:t>Ethical and Social Considerations Related to Intellectual Property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/>
              <a:t>Moving Forward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b="1" dirty="0"/>
              <a:t>Promote Ethical IP Practices:</a:t>
            </a:r>
          </a:p>
          <a:p>
            <a:pPr lvl="1"/>
            <a:r>
              <a:rPr dirty="0"/>
              <a:t>Fair licensing and benefit-sharing agreements</a:t>
            </a:r>
          </a:p>
          <a:p>
            <a:pPr marL="0" indent="0">
              <a:buNone/>
            </a:pPr>
            <a:r>
              <a:rPr b="1" dirty="0"/>
              <a:t>Encourage Open Innovation:</a:t>
            </a:r>
          </a:p>
          <a:p>
            <a:pPr lvl="1"/>
            <a:r>
              <a:rPr dirty="0"/>
              <a:t>Foster collaboration and transparency in R&amp;D</a:t>
            </a:r>
          </a:p>
          <a:p>
            <a:pPr marL="0" indent="0">
              <a:buNone/>
            </a:pPr>
            <a:r>
              <a:rPr b="1" dirty="0"/>
              <a:t>Empower Marginalized Groups:</a:t>
            </a:r>
          </a:p>
          <a:p>
            <a:pPr lvl="1"/>
            <a:r>
              <a:rPr dirty="0"/>
              <a:t>Build capacity in developing regions to understand and use IP rights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IP is essential but complex—offering both opportunities and ethical challenges.</a:t>
            </a:r>
          </a:p>
          <a:p>
            <a:r>
              <a:rPr dirty="0"/>
              <a:t>Equitable IP systems must balance the rights of creators with the public interest.</a:t>
            </a:r>
          </a:p>
          <a:p>
            <a:r>
              <a:rPr dirty="0"/>
              <a:t>The future of IP should align with global development goals and support inclusive innovation.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/>
              <a:t>Introduction to 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b="1" dirty="0"/>
              <a:t>Intellectual Property (IP) </a:t>
            </a:r>
            <a:r>
              <a:rPr dirty="0"/>
              <a:t>refers to creations of the mind—such as inventions, literary and artistic works, designs, symbols, names, and images.</a:t>
            </a:r>
          </a:p>
          <a:p>
            <a:r>
              <a:rPr b="1" dirty="0"/>
              <a:t>Main types of IP:</a:t>
            </a:r>
          </a:p>
          <a:p>
            <a:pPr lvl="1"/>
            <a:r>
              <a:rPr dirty="0"/>
              <a:t>Patents (inventions)</a:t>
            </a:r>
            <a:endParaRPr lang="en-US" dirty="0"/>
          </a:p>
          <a:p>
            <a:pPr lvl="1"/>
            <a:r>
              <a:rPr dirty="0"/>
              <a:t>Copyrights (artistic and literary works)</a:t>
            </a:r>
            <a:endParaRPr lang="en-US" dirty="0"/>
          </a:p>
          <a:p>
            <a:pPr lvl="1"/>
            <a:r>
              <a:rPr dirty="0"/>
              <a:t>Trademarks (brand identity)</a:t>
            </a:r>
            <a:endParaRPr lang="en-US" dirty="0"/>
          </a:p>
          <a:p>
            <a:pPr lvl="1"/>
            <a:r>
              <a:rPr dirty="0"/>
              <a:t>Trade Secrets (confidential business information)</a:t>
            </a:r>
          </a:p>
          <a:p>
            <a:r>
              <a:rPr b="1" dirty="0"/>
              <a:t>Purpose of IP: </a:t>
            </a:r>
            <a:r>
              <a:rPr dirty="0"/>
              <a:t>To legally protect creators and stimulate innovation and creativity.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/>
              <a:t>Ethical Dimensions of 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b="1" dirty="0"/>
              <a:t>Moral Justification</a:t>
            </a:r>
            <a:r>
              <a:rPr dirty="0"/>
              <a:t>: Creators deserve recognition and financial reward for their efforts.</a:t>
            </a:r>
          </a:p>
          <a:p>
            <a:r>
              <a:rPr b="1" dirty="0"/>
              <a:t>Equity Concerns: </a:t>
            </a:r>
            <a:r>
              <a:rPr dirty="0"/>
              <a:t>Overly strict IP laws may favor corporations over individuals or public interest.</a:t>
            </a:r>
          </a:p>
          <a:p>
            <a:r>
              <a:rPr b="1" dirty="0"/>
              <a:t>Access vs. Control: </a:t>
            </a:r>
            <a:r>
              <a:rPr dirty="0"/>
              <a:t>Ethical challenges arise in balancing the right to profit with the need for societal access to knowledge.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/>
              <a:t>Social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b="1" dirty="0"/>
              <a:t>Knowledge as a Public Good</a:t>
            </a:r>
            <a:r>
              <a:rPr dirty="0"/>
              <a:t>: Should be accessible, especially in areas like health and education.</a:t>
            </a:r>
          </a:p>
          <a:p>
            <a:r>
              <a:rPr b="1" dirty="0"/>
              <a:t>Global Disparities</a:t>
            </a:r>
            <a:r>
              <a:rPr dirty="0"/>
              <a:t>: IP laws may disproportionately benefit wealthy nations and companies.</a:t>
            </a:r>
          </a:p>
          <a:p>
            <a:r>
              <a:rPr b="1" dirty="0"/>
              <a:t>Cultural Heritage: </a:t>
            </a:r>
            <a:r>
              <a:rPr dirty="0"/>
              <a:t>Indigenous knowledge and traditional practices often lack protection under conventional IP systems.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7225724" cy="1049235"/>
          </a:xfrm>
        </p:spPr>
        <p:txBody>
          <a:bodyPr/>
          <a:lstStyle/>
          <a:p>
            <a:r>
              <a:rPr b="1" dirty="0"/>
              <a:t>IP and Access to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b="1" dirty="0"/>
              <a:t>IP barriers</a:t>
            </a:r>
            <a:r>
              <a:rPr dirty="0"/>
              <a:t> can restrict access to essential resources:</a:t>
            </a:r>
            <a:endParaRPr lang="en-US" dirty="0"/>
          </a:p>
          <a:p>
            <a:pPr lvl="1"/>
            <a:r>
              <a:rPr dirty="0"/>
              <a:t>Medicines (e.g., high cost of patented drugs)</a:t>
            </a:r>
            <a:endParaRPr lang="en-US" dirty="0"/>
          </a:p>
          <a:p>
            <a:pPr lvl="1"/>
            <a:r>
              <a:rPr dirty="0"/>
              <a:t>Educational materials and technology</a:t>
            </a:r>
          </a:p>
          <a:p>
            <a:r>
              <a:rPr b="1" dirty="0"/>
              <a:t>Open Access Movements:</a:t>
            </a:r>
            <a:endParaRPr lang="en-US" b="1" dirty="0"/>
          </a:p>
          <a:p>
            <a:pPr lvl="1"/>
            <a:r>
              <a:rPr dirty="0"/>
              <a:t>Creative Commons licensing</a:t>
            </a:r>
            <a:endParaRPr lang="en-US" dirty="0"/>
          </a:p>
          <a:p>
            <a:pPr lvl="1"/>
            <a:r>
              <a:rPr dirty="0"/>
              <a:t>Open-source software and open educational resources</a:t>
            </a:r>
          </a:p>
          <a:p>
            <a:r>
              <a:rPr dirty="0"/>
              <a:t>Case Study: COVID-19 vaccines – debates over IP waivers to ensure global access.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/>
              <a:t>IP and Innovation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b="1" dirty="0"/>
              <a:t>Positive Impacts:</a:t>
            </a:r>
            <a:endParaRPr lang="en-US" b="1" dirty="0"/>
          </a:p>
          <a:p>
            <a:pPr lvl="1"/>
            <a:r>
              <a:rPr dirty="0"/>
              <a:t>Encourages investment in research and development</a:t>
            </a:r>
            <a:endParaRPr lang="en-US" dirty="0"/>
          </a:p>
          <a:p>
            <a:pPr lvl="1"/>
            <a:r>
              <a:rPr dirty="0"/>
              <a:t>Provides a legal framework to commercialize inventions</a:t>
            </a:r>
          </a:p>
          <a:p>
            <a:r>
              <a:rPr b="1" dirty="0"/>
              <a:t>Challenges</a:t>
            </a:r>
            <a:r>
              <a:rPr dirty="0"/>
              <a:t>:</a:t>
            </a:r>
            <a:endParaRPr lang="en-US" dirty="0"/>
          </a:p>
          <a:p>
            <a:pPr lvl="1"/>
            <a:r>
              <a:rPr dirty="0"/>
              <a:t>Excessive patenting can stifle follow-on innovation</a:t>
            </a:r>
            <a:endParaRPr lang="en-US" dirty="0"/>
          </a:p>
          <a:p>
            <a:pPr lvl="1"/>
            <a:r>
              <a:rPr dirty="0"/>
              <a:t>IP thickets can create legal and financial barriers</a:t>
            </a:r>
          </a:p>
          <a:p>
            <a:r>
              <a:rPr b="1" dirty="0"/>
              <a:t>Need for balance: </a:t>
            </a:r>
            <a:r>
              <a:rPr dirty="0"/>
              <a:t>Protection should not hinder further discoveries.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/>
              <a:t>Economic Growth and 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dirty="0"/>
              <a:t>IP as a driver of economic development and competitiveness.</a:t>
            </a:r>
          </a:p>
          <a:p>
            <a:pPr marL="0" indent="0">
              <a:buNone/>
            </a:pPr>
            <a:r>
              <a:rPr b="1" dirty="0"/>
              <a:t>Benefits:</a:t>
            </a:r>
            <a:endParaRPr lang="en-US" b="1" dirty="0"/>
          </a:p>
          <a:p>
            <a:pPr lvl="1"/>
            <a:r>
              <a:rPr lang="en-US" dirty="0"/>
              <a:t>Attracts foreign direct investment (FDI)</a:t>
            </a:r>
          </a:p>
          <a:p>
            <a:pPr lvl="1"/>
            <a:r>
              <a:rPr dirty="0"/>
              <a:t>Encourages entrepreneurship and startups</a:t>
            </a:r>
          </a:p>
          <a:p>
            <a:pPr marL="0" indent="0">
              <a:buNone/>
            </a:pPr>
            <a:r>
              <a:rPr dirty="0"/>
              <a:t>Small and Medium Enterprises (SMEs): Often underutilize IP due to lack of awareness.</a:t>
            </a:r>
          </a:p>
          <a:p>
            <a:pPr marL="0" indent="0">
              <a:buNone/>
            </a:pPr>
            <a:r>
              <a:rPr b="1" dirty="0"/>
              <a:t>Examples</a:t>
            </a:r>
            <a:r>
              <a:rPr dirty="0"/>
              <a:t>:</a:t>
            </a:r>
          </a:p>
          <a:p>
            <a:pPr lvl="1"/>
            <a:r>
              <a:rPr dirty="0"/>
              <a:t>South Korea: Strategic use of IP in tech industries</a:t>
            </a:r>
            <a:endParaRPr lang="en-US" dirty="0"/>
          </a:p>
          <a:p>
            <a:pPr lvl="1"/>
            <a:r>
              <a:rPr dirty="0"/>
              <a:t>EU and US: Strong IP systems linked to growth in creative sectors.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7366401" cy="1049235"/>
          </a:xfrm>
        </p:spPr>
        <p:txBody>
          <a:bodyPr/>
          <a:lstStyle/>
          <a:p>
            <a:r>
              <a:rPr b="1" dirty="0"/>
              <a:t>Ethical Dilemmas in IP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b="1" dirty="0"/>
              <a:t>Biopiracy:</a:t>
            </a:r>
          </a:p>
          <a:p>
            <a:pPr lvl="1"/>
            <a:r>
              <a:rPr lang="en-US" dirty="0"/>
              <a:t>Mi</a:t>
            </a:r>
            <a:r>
              <a:rPr dirty="0"/>
              <a:t>sappropriation of traditional knowledge without compensation.</a:t>
            </a:r>
          </a:p>
          <a:p>
            <a:pPr marL="0" indent="0">
              <a:buNone/>
            </a:pPr>
            <a:r>
              <a:rPr b="1" dirty="0"/>
              <a:t>Patent Trolling:</a:t>
            </a:r>
            <a:endParaRPr lang="en-US" b="1" dirty="0"/>
          </a:p>
          <a:p>
            <a:pPr lvl="1"/>
            <a:r>
              <a:rPr lang="en-US" dirty="0"/>
              <a:t>Acquiring patents to extract settlements rather than promote innovation.</a:t>
            </a:r>
          </a:p>
          <a:p>
            <a:pPr marL="0" indent="0">
              <a:buNone/>
            </a:pPr>
            <a:r>
              <a:rPr b="1" dirty="0"/>
              <a:t>AI and IP:</a:t>
            </a:r>
          </a:p>
          <a:p>
            <a:pPr lvl="1"/>
            <a:r>
              <a:rPr dirty="0"/>
              <a:t>Questions about ownership of AI-generated content.</a:t>
            </a:r>
          </a:p>
          <a:p>
            <a:pPr lvl="1"/>
            <a:r>
              <a:rPr dirty="0"/>
              <a:t>Challenges in attributing creativity and legal rights.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/>
              <a:t>Policy and Governance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b="1" dirty="0"/>
              <a:t>International Frameworks:</a:t>
            </a:r>
          </a:p>
          <a:p>
            <a:pPr lvl="2"/>
            <a:r>
              <a:rPr dirty="0"/>
              <a:t>World Intellectual Property Organization (WIPO)</a:t>
            </a:r>
            <a:endParaRPr lang="en-US" dirty="0"/>
          </a:p>
          <a:p>
            <a:pPr lvl="2"/>
            <a:r>
              <a:rPr dirty="0"/>
              <a:t>TRIPS Agreement under WTO</a:t>
            </a:r>
          </a:p>
          <a:p>
            <a:pPr marL="0" indent="0">
              <a:buNone/>
            </a:pPr>
            <a:r>
              <a:rPr b="1" dirty="0"/>
              <a:t>National Strategies:</a:t>
            </a:r>
          </a:p>
          <a:p>
            <a:pPr lvl="2"/>
            <a:r>
              <a:rPr dirty="0"/>
              <a:t>Tailoring IP policies to development goals</a:t>
            </a:r>
          </a:p>
          <a:p>
            <a:pPr marL="0" indent="0">
              <a:buNone/>
            </a:pPr>
            <a:r>
              <a:rPr b="1" dirty="0"/>
              <a:t>Reforms Needed:</a:t>
            </a:r>
          </a:p>
          <a:p>
            <a:pPr lvl="2"/>
            <a:r>
              <a:rPr dirty="0"/>
              <a:t>More inclusive, flexible IP laws</a:t>
            </a:r>
          </a:p>
          <a:p>
            <a:pPr lvl="2"/>
            <a:r>
              <a:rPr dirty="0"/>
              <a:t>Supporting access while rewarding innovation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Metadata/LabelInfo.xml><?xml version="1.0" encoding="utf-8"?>
<clbl:labelList xmlns:clbl="http://schemas.microsoft.com/office/2020/mipLabelMetadata">
  <clbl:label id="{65edd048-6990-4d6f-8081-2174f0363106}" enabled="1" method="Standard" siteId="{33a7f6cd-2e0f-44b7-a442-289016d276a5}" contentBits="1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</TotalTime>
  <Words>530</Words>
  <Application>Microsoft Office PowerPoint</Application>
  <PresentationFormat>On-screen Show (4:3)</PresentationFormat>
  <Paragraphs>70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Gill Sans MT</vt:lpstr>
      <vt:lpstr>Gallery</vt:lpstr>
      <vt:lpstr>Ethical and Social Considerations Related to Intellectual Property</vt:lpstr>
      <vt:lpstr>Introduction to IP</vt:lpstr>
      <vt:lpstr>Ethical Dimensions of IP</vt:lpstr>
      <vt:lpstr>Social Considerations</vt:lpstr>
      <vt:lpstr>IP and Access to Knowledge</vt:lpstr>
      <vt:lpstr>IP and Innovation</vt:lpstr>
      <vt:lpstr>Economic Growth and IP</vt:lpstr>
      <vt:lpstr>Ethical Dilemmas in IP Law</vt:lpstr>
      <vt:lpstr>Policy and Governance</vt:lpstr>
      <vt:lpstr>Moving Forward</vt:lpstr>
      <vt:lpstr>Conclusion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Nataliia Klochko</dc:creator>
  <cp:keywords/>
  <dc:description>generated using python-pptx</dc:description>
  <cp:lastModifiedBy>Nataliia Klochko</cp:lastModifiedBy>
  <cp:revision>2</cp:revision>
  <dcterms:created xsi:type="dcterms:W3CDTF">2013-01-27T09:14:16Z</dcterms:created>
  <dcterms:modified xsi:type="dcterms:W3CDTF">2025-06-03T15:57:03Z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HeaderLocations">
    <vt:lpwstr>Gallery:8</vt:lpwstr>
  </property>
  <property fmtid="{D5CDD505-2E9C-101B-9397-08002B2CF9AE}" pid="3" name="ClassificationContentMarkingHeaderText">
    <vt:lpwstr>Internal Use</vt:lpwstr>
  </property>
</Properties>
</file>