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88" r:id="rId3"/>
    <p:sldMasterId id="2147483912" r:id="rId4"/>
    <p:sldMasterId id="2147483936" r:id="rId5"/>
    <p:sldMasterId id="2147483948" r:id="rId6"/>
    <p:sldMasterId id="2147483960" r:id="rId7"/>
  </p:sldMasterIdLst>
  <p:notesMasterIdLst>
    <p:notesMasterId r:id="rId3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5" r:id="rId16"/>
    <p:sldId id="276" r:id="rId17"/>
    <p:sldId id="277" r:id="rId18"/>
    <p:sldId id="278" r:id="rId19"/>
    <p:sldId id="264" r:id="rId20"/>
    <p:sldId id="274" r:id="rId21"/>
    <p:sldId id="265" r:id="rId22"/>
    <p:sldId id="266" r:id="rId23"/>
    <p:sldId id="267" r:id="rId24"/>
    <p:sldId id="268" r:id="rId25"/>
    <p:sldId id="272" r:id="rId26"/>
    <p:sldId id="270" r:id="rId27"/>
    <p:sldId id="271" r:id="rId28"/>
    <p:sldId id="27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227F-BADC-4A0A-8127-77E57DA1934D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4E133-FC49-4087-89C1-8F8A71EE142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41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E133-FC49-4087-89C1-8F8A71EE1423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E133-FC49-4087-89C1-8F8A71EE1423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E133-FC49-4087-89C1-8F8A71EE1423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E133-FC49-4087-89C1-8F8A71EE1423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97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D5235E-1E3A-40D1-9389-FAEAA9CE1232}" type="datetimeFigureOut">
              <a:rPr lang="uk-UA" smtClean="0"/>
              <a:pPr/>
              <a:t>11.10.2024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4F83AF-A2D7-440C-915B-437B93F87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Фізика нафтового і газового пласта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Лекція 5.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Залежність </a:t>
            </a:r>
            <a:r>
              <a:rPr lang="uk-UA" dirty="0">
                <a:solidFill>
                  <a:schemeClr val="tx1"/>
                </a:solidFill>
              </a:rPr>
              <a:t>проникності від пористості та розміру </a:t>
            </a:r>
            <a:r>
              <a:rPr lang="uk-UA" dirty="0" smtClean="0">
                <a:solidFill>
                  <a:schemeClr val="tx1"/>
                </a:solidFill>
              </a:rPr>
              <a:t>пор. Методи визначення розміру пор. Гранулометричний склад гірських порід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Порозиметр низького тиску</a:t>
            </a:r>
            <a:br>
              <a:rPr lang="uk-UA" dirty="0" smtClean="0"/>
            </a:br>
            <a:r>
              <a:rPr lang="uk-UA" dirty="0" smtClean="0"/>
              <a:t> 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7890" name="Picture 2" descr="Рис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320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44008" y="1844824"/>
            <a:ext cx="422743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форбалон; 2 – манометрична трубка;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– контакти циліндра;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– кран; 5 – капіляр для подання ртуті;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– пробка; 7 – посудина для ртуті;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– ртутні манометри;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– манометр Мак-Леода;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11 – дифузійний насос;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 – дилатометр; 13 – циліндр пороміpa;    14 – пастка парів ртуті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Порозиметр високого тиску</a:t>
            </a:r>
            <a:endParaRPr lang="uk-U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352" y="1268760"/>
            <a:ext cx="2647775" cy="475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>
            <a:noAutofit/>
          </a:bodyPr>
          <a:lstStyle/>
          <a:p>
            <a:r>
              <a:rPr lang="uk-UA" sz="2800" dirty="0" smtClean="0"/>
              <a:t>Схема порозиметра високого тиску</a:t>
            </a:r>
            <a:endParaRPr lang="uk-UA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8417024" cy="13457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1 – бомба; 2 – кран; 3 – манометр; 4 – зворотні клапани; 5 – циліндр високого тиску; 6 – електроконтакти; 7 – циліндр низького тиску; 8 – електромагніт; 9 – запобіжний клапан; 10 – електродвигун; 11 – насос;  12 – нагнітальний клапан; 13 – всмоктувальний клапан; 14 – редукційний клапан; 15 – масляний бак; (-) – маслопровід під тиском; (- -) – маслопрвід без тиску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9938" name="Picture 2" descr="рис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124744"/>
            <a:ext cx="649715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16024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Прилад для вивчення розподілу пор за розмірами методом «напівпроникних перегородок»</a:t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4032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433954" y="5377918"/>
            <a:ext cx="100119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 – зразок; 2 – камера;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– мембрана (напівпроникна перегородка);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4 – манометр; 5 – градуйована пастка; 6 – пружин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Криві розподілу пор за розмірами</a:t>
            </a:r>
            <a:endParaRPr lang="uk-UA" dirty="0"/>
          </a:p>
        </p:txBody>
      </p:sp>
      <p:pic>
        <p:nvPicPr>
          <p:cNvPr id="25602" name="Picture 2" descr="Рис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1463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Гранулометричний склад порід. </a:t>
            </a:r>
            <a:r>
              <a:rPr lang="uk-UA" sz="2000" dirty="0" smtClean="0"/>
              <a:t>Набір сит для проведення ситового аналізу</a:t>
            </a:r>
            <a:endParaRPr lang="uk-UA" sz="2000" dirty="0"/>
          </a:p>
        </p:txBody>
      </p:sp>
      <p:pic>
        <p:nvPicPr>
          <p:cNvPr id="21506" name="Picture 7" descr="Си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3367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Седиментаційний аналіз</a:t>
            </a:r>
            <a:endParaRPr lang="uk-UA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267744" y="1916832"/>
          <a:ext cx="463066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1104900" imgH="508000" progId="">
                  <p:embed/>
                </p:oleObj>
              </mc:Choice>
              <mc:Fallback>
                <p:oleObj name="Equation" r:id="rId3" imgW="1104900" imgH="508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16832"/>
                        <a:ext cx="4630668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55576" y="3861048"/>
            <a:ext cx="79208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g – прискорення вільного падіння м/с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d – діаметр частинки, м;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ν – кінематична в’язкість рідини, м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ρ</a:t>
            </a:r>
            <a:r>
              <a:rPr kumimoji="0" lang="uk-UA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густина рідини, кг/м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ρ</a:t>
            </a:r>
            <a:r>
              <a:rPr kumimoji="0" lang="uk-UA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густина породи, кг/м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1520" y="1531531"/>
            <a:ext cx="67998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Формула Стокса справедлива для частинок діаметром 0,1-0,001 мм.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380672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Найбільш поширені методи седиментаційного аналізу : </a:t>
            </a:r>
          </a:p>
          <a:p>
            <a:r>
              <a:rPr lang="uk-UA" dirty="0" smtClean="0"/>
              <a:t>1.Піпетковий метод;</a:t>
            </a:r>
          </a:p>
          <a:p>
            <a:r>
              <a:rPr lang="uk-UA" dirty="0" smtClean="0"/>
              <a:t>2.Вага Фігуровського.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Піпетковий метод</a:t>
            </a:r>
            <a:endParaRPr lang="uk-UA" sz="3200" dirty="0"/>
          </a:p>
        </p:txBody>
      </p:sp>
      <p:pic>
        <p:nvPicPr>
          <p:cNvPr id="24578" name="Рисунок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600400" cy="525658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7704" y="5949280"/>
            <a:ext cx="5911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скляний кран; 2 – піпетка; 3 – змішувач;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4 – проградуйований циліндр; 5 – скляний термостат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Схема ваг Фігуровського</a:t>
            </a:r>
            <a:endParaRPr lang="uk-UA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36004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54581" y="5885493"/>
            <a:ext cx="5929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скляний стрижень; 2 – нитка; 3 – циліндр; 4 – скляний диск;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5 – вимірювальний мікроскоп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4007416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Шліф</a:t>
            </a:r>
            <a:endParaRPr lang="uk-UA" dirty="0"/>
          </a:p>
        </p:txBody>
      </p:sp>
      <p:pic>
        <p:nvPicPr>
          <p:cNvPr id="29698" name="Рисунок 11" descr="fb852d7150dcff91c0b53ead1c30bd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0481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531" y="1412776"/>
            <a:ext cx="3299389" cy="33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15616" y="4967010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зерна; 2 – цемент; 3 –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поровий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простір; 4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–глина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Залежність між проникністю і пористістю порід за А. І. </a:t>
            </a:r>
            <a:r>
              <a:rPr lang="uk-UA" sz="2800" dirty="0" err="1"/>
              <a:t>Леворсеном</a:t>
            </a:r>
            <a:r>
              <a:rPr lang="uk-UA" sz="2800" dirty="0"/>
              <a:t>: </a:t>
            </a:r>
            <a:r>
              <a:rPr lang="uk-UA" sz="2800" dirty="0" err="1"/>
              <a:t>пісковика</a:t>
            </a:r>
            <a:r>
              <a:rPr lang="uk-UA" sz="2800" dirty="0"/>
              <a:t> еоценового віку (зліва) і тонкозернистого </a:t>
            </a:r>
            <a:r>
              <a:rPr lang="uk-UA" sz="2800" dirty="0" err="1"/>
              <a:t>пісковика</a:t>
            </a:r>
            <a:r>
              <a:rPr lang="uk-UA" sz="2800" dirty="0"/>
              <a:t> крейдового віку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988840"/>
            <a:ext cx="545283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Крива розподілу зерен породи за розмірами (1) і гістограма (2)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765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9685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Інтегральна крива розподілу</a:t>
            </a:r>
            <a:endParaRPr lang="uk-UA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7606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Тепер час для Ваших запитань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Залежність абсолютної проникності від пористості продуктивних пластів деяких родовищ України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568863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Пористе середовище у вигляді трубок однакового поперечного перерізу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5"/>
            <a:ext cx="4752528" cy="32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dirty="0" smtClean="0"/>
              <a:t>Швидкість руху  в’язкої рідини в капілярі діаметром d за ламінарного режиму визначають за </a:t>
            </a:r>
            <a:r>
              <a:rPr lang="uk-UA" sz="2800" b="1" dirty="0" smtClean="0"/>
              <a:t>формулою </a:t>
            </a:r>
            <a:r>
              <a:rPr lang="uk-UA" sz="2800" b="1" dirty="0" err="1" smtClean="0"/>
              <a:t>Гагена-Пуазейля</a:t>
            </a:r>
            <a:r>
              <a:rPr lang="uk-UA" sz="2800" dirty="0" smtClean="0"/>
              <a:t>:</a:t>
            </a:r>
            <a:endParaRPr lang="uk-UA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635896" y="1668622"/>
          <a:ext cx="2448272" cy="122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812800" imgH="444500" progId="">
                  <p:embed/>
                </p:oleObj>
              </mc:Choice>
              <mc:Fallback>
                <p:oleObj name="Equation" r:id="rId3" imgW="812800" imgH="4445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668622"/>
                        <a:ext cx="2448272" cy="1220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2852936"/>
            <a:ext cx="4139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А швидкість фільтрації </a:t>
            </a:r>
            <a:endParaRPr lang="uk-UA" sz="32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67944" y="3429000"/>
          <a:ext cx="2520280" cy="120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850900" imgH="419100" progId="">
                  <p:embed/>
                </p:oleObj>
              </mc:Choice>
              <mc:Fallback>
                <p:oleObj name="Equation" r:id="rId5" imgW="850900" imgH="419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429000"/>
                        <a:ext cx="2520280" cy="1201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458112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Швидкість фільтрації завжди менша від дійсної швидкості руху рідини на величину пористості</a:t>
            </a:r>
            <a:endParaRPr lang="uk-UA" sz="28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11960" y="5733256"/>
          <a:ext cx="216024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584454" imgH="165172" progId="">
                  <p:embed/>
                </p:oleObj>
              </mc:Choice>
              <mc:Fallback>
                <p:oleObj name="Equation" r:id="rId7" imgW="584454" imgH="16517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733256"/>
                        <a:ext cx="216024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648072"/>
          </a:xfrm>
        </p:spPr>
        <p:txBody>
          <a:bodyPr>
            <a:normAutofit/>
          </a:bodyPr>
          <a:lstStyle/>
          <a:p>
            <a:r>
              <a:rPr lang="uk-UA" dirty="0" smtClean="0"/>
              <a:t>Прирівнявши дві формули</a:t>
            </a:r>
            <a:endParaRPr lang="uk-UA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827584" y="1700808"/>
          <a:ext cx="4320480" cy="151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1333500" imgH="444500" progId="">
                  <p:embed/>
                </p:oleObj>
              </mc:Choice>
              <mc:Fallback>
                <p:oleObj name="Equation" r:id="rId3" imgW="1333500" imgH="4445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0808"/>
                        <a:ext cx="4320480" cy="1518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0" y="2924944"/>
          <a:ext cx="216024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5" imgW="685800" imgH="419100" progId="">
                  <p:embed/>
                </p:oleObj>
              </mc:Choice>
              <mc:Fallback>
                <p:oleObj name="Equation" r:id="rId5" imgW="685800" imgH="419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24944"/>
                        <a:ext cx="2160240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15616" y="4653136"/>
            <a:ext cx="1394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звідки: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627784" y="4365104"/>
          <a:ext cx="252028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7" imgW="952500" imgH="444500" progId="">
                  <p:embed/>
                </p:oleObj>
              </mc:Choice>
              <mc:Fallback>
                <p:oleObj name="Equation" r:id="rId7" imgW="952500" imgH="4445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65104"/>
                        <a:ext cx="2520280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940152" y="4437112"/>
          <a:ext cx="273630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9" imgW="698500" imgH="444500" progId="">
                  <p:embed/>
                </p:oleObj>
              </mc:Choice>
              <mc:Fallback>
                <p:oleObj name="Equation" r:id="rId9" imgW="698500" imgH="4445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437112"/>
                        <a:ext cx="2736304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Розмір пор реального пористого середовища (формула </a:t>
            </a:r>
            <a:r>
              <a:rPr lang="uk-UA" dirty="0" err="1" smtClean="0"/>
              <a:t>Котяхова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419872" y="1700808"/>
          <a:ext cx="324036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1054100" imgH="444500" progId="">
                  <p:embed/>
                </p:oleObj>
              </mc:Choice>
              <mc:Fallback>
                <p:oleObj name="Equation" r:id="rId3" imgW="1054100" imgH="4445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700808"/>
                        <a:ext cx="324036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3212976"/>
            <a:ext cx="567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Де      – структурний  коефіцієнт</a:t>
            </a:r>
            <a:endParaRPr lang="uk-UA" sz="32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051720" y="3284984"/>
          <a:ext cx="64807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139761" imgH="165172" progId="">
                  <p:embed/>
                </p:oleObj>
              </mc:Choice>
              <mc:Fallback>
                <p:oleObj name="Equation" r:id="rId5" imgW="139761" imgH="16517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84984"/>
                        <a:ext cx="64807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347864" y="4221088"/>
          <a:ext cx="37444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7" imgW="1016000" imgH="228600" progId="">
                  <p:embed/>
                </p:oleObj>
              </mc:Choice>
              <mc:Fallback>
                <p:oleObj name="Equation" r:id="rId7" imgW="101600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221088"/>
                        <a:ext cx="374441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Експериментальна порометрія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До експериментальних методів порометрії належить метод ртутної порометрії та  метод «напівпроникних перегородок». </a:t>
            </a:r>
            <a:endParaRPr lang="uk-UA" sz="32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3568" y="3284984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Ртутна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lang="uk-UA" sz="32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порометрія</a:t>
            </a:r>
            <a:r>
              <a:rPr lang="uk-UA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обґрунтовується  формулою капілярного  тиску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339752" y="4221088"/>
          <a:ext cx="55446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1256755" imgH="215806" progId="">
                  <p:embed/>
                </p:oleObj>
              </mc:Choice>
              <mc:Fallback>
                <p:oleObj name="Equation" r:id="rId3" imgW="1256755" imgH="21580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21088"/>
                        <a:ext cx="554461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635896" y="4797152"/>
          <a:ext cx="468052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1066337" imgH="215806" progId="">
                  <p:embed/>
                </p:oleObj>
              </mc:Choice>
              <mc:Fallback>
                <p:oleObj name="Equation" r:id="rId5" imgW="1066337" imgH="21580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4680520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779912" y="5445224"/>
          <a:ext cx="48245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7" imgW="1129810" imgH="215806" progId="">
                  <p:embed/>
                </p:oleObj>
              </mc:Choice>
              <mc:Fallback>
                <p:oleObj name="Equation" r:id="rId7" imgW="1129810" imgH="21580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445224"/>
                        <a:ext cx="4824536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Два етапи  проникнення ртуті у взірець породи </a:t>
            </a:r>
            <a:endParaRPr lang="uk-UA" dirty="0"/>
          </a:p>
        </p:txBody>
      </p:sp>
      <p:pic>
        <p:nvPicPr>
          <p:cNvPr id="28677" name="Рисунок 9" descr="mercury porosime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688632" cy="2367905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98613" y="1387475"/>
            <a:ext cx="19367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9792</TotalTime>
  <Words>486</Words>
  <Application>Microsoft Office PowerPoint</Application>
  <PresentationFormat>Екран (4:3)</PresentationFormat>
  <Paragraphs>61</Paragraphs>
  <Slides>22</Slides>
  <Notes>4</Notes>
  <HiddenSlides>1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Аспект</vt:lpstr>
      <vt:lpstr>1_Апекс</vt:lpstr>
      <vt:lpstr>1_Аспект</vt:lpstr>
      <vt:lpstr>Апекс</vt:lpstr>
      <vt:lpstr>Литейная</vt:lpstr>
      <vt:lpstr>2_Апекс</vt:lpstr>
      <vt:lpstr>3_Апекс</vt:lpstr>
      <vt:lpstr>Equation</vt:lpstr>
      <vt:lpstr>Фізика нафтового і газового пласта</vt:lpstr>
      <vt:lpstr>Залежність між проникністю і пористістю порід за А. І. Леворсеном: пісковика еоценового віку (зліва) і тонкозернистого пісковика крейдового віку</vt:lpstr>
      <vt:lpstr>Залежність абсолютної проникності від пористості продуктивних пластів деяких родовищ України </vt:lpstr>
      <vt:lpstr>Пористе середовище у вигляді трубок однакового поперечного перерізу </vt:lpstr>
      <vt:lpstr>Швидкість руху  в’язкої рідини в капілярі діаметром d за ламінарного режиму визначають за формулою Гагена-Пуазейля:</vt:lpstr>
      <vt:lpstr>Прирівнявши дві формули</vt:lpstr>
      <vt:lpstr>Розмір пор реального пористого середовища (формула Котяхова)</vt:lpstr>
      <vt:lpstr>Експериментальна порометрія</vt:lpstr>
      <vt:lpstr>   Два етапи  проникнення ртуті у взірець породи </vt:lpstr>
      <vt:lpstr>Порозиметр низького тиску   </vt:lpstr>
      <vt:lpstr>Порозиметр високого тиску</vt:lpstr>
      <vt:lpstr>Схема порозиметра високого тиску</vt:lpstr>
      <vt:lpstr>Прилад для вивчення розподілу пор за розмірами методом «напівпроникних перегородок» </vt:lpstr>
      <vt:lpstr>Криві розподілу пор за розмірами</vt:lpstr>
      <vt:lpstr>Гранулометричний склад порід. Набір сит для проведення ситового аналізу</vt:lpstr>
      <vt:lpstr>Седиментаційний аналіз</vt:lpstr>
      <vt:lpstr>Піпетковий метод</vt:lpstr>
      <vt:lpstr>Схема ваг Фігуровського</vt:lpstr>
      <vt:lpstr>Шліф</vt:lpstr>
      <vt:lpstr>Крива розподілу зерен породи за розмірами (1) і гістограма (2) </vt:lpstr>
      <vt:lpstr>Інтегральна крива розподілу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нафтового і газового пласта</dc:title>
  <dc:creator>Ivan</dc:creator>
  <cp:lastModifiedBy>Admin</cp:lastModifiedBy>
  <cp:revision>98</cp:revision>
  <dcterms:created xsi:type="dcterms:W3CDTF">2020-09-20T15:34:19Z</dcterms:created>
  <dcterms:modified xsi:type="dcterms:W3CDTF">2024-10-15T11:06:21Z</dcterms:modified>
</cp:coreProperties>
</file>