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5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F3460F-5A51-4388-B3F9-9C4574A2BA96}" type="datetimeFigureOut">
              <a:rPr lang="uk-UA" smtClean="0"/>
              <a:pPr/>
              <a:t>29.03.2023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6E9299-AEE8-42BE-9BE9-24ED2D30B8CF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ФАЗОВІ РІВНОВАГИ І ПЕРЕТВОРЕННЯ В СУМІШАХ  ПЛАСТОВИХ РІДИН ТА ГАЗІВ</a:t>
            </a:r>
            <a:r>
              <a:rPr lang="uk-UA" sz="3600" dirty="0"/>
              <a:t/>
            </a:r>
            <a:br>
              <a:rPr lang="uk-UA" sz="3600" dirty="0"/>
            </a:br>
            <a:r>
              <a:rPr lang="uk-UA" b="1" dirty="0"/>
              <a:t> 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74441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Лекція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Схема </a:t>
            </a:r>
            <a:r>
              <a:rPr lang="uk-UA" dirty="0">
                <a:solidFill>
                  <a:schemeClr val="tx1"/>
                </a:solidFill>
              </a:rPr>
              <a:t>фазових перетворень однокомпонентних </a:t>
            </a:r>
            <a:r>
              <a:rPr lang="uk-UA" dirty="0" smtClean="0">
                <a:solidFill>
                  <a:schemeClr val="tx1"/>
                </a:solidFill>
              </a:rPr>
              <a:t>систем.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Схема </a:t>
            </a:r>
            <a:r>
              <a:rPr lang="uk-UA" dirty="0">
                <a:solidFill>
                  <a:schemeClr val="tx1"/>
                </a:solidFill>
              </a:rPr>
              <a:t>фазових перетворень дво- і багатокомпонентних систем</a:t>
            </a:r>
          </a:p>
          <a:p>
            <a:r>
              <a:rPr lang="uk-UA" b="1" dirty="0">
                <a:solidFill>
                  <a:schemeClr val="tx1"/>
                </a:solidFill>
              </a:rPr>
              <a:t> 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  <a:p>
            <a:r>
              <a:rPr lang="uk-UA" b="1" dirty="0"/>
              <a:t> 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371600" y="260350"/>
            <a:ext cx="7772400" cy="647700"/>
          </a:xfrm>
        </p:spPr>
        <p:txBody>
          <a:bodyPr>
            <a:normAutofit/>
          </a:bodyPr>
          <a:lstStyle/>
          <a:p>
            <a:r>
              <a:rPr lang="uk-UA" dirty="0" smtClean="0"/>
              <a:t>Суть фазових перетворень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56084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32047"/>
          </a:xfrm>
        </p:spPr>
        <p:txBody>
          <a:bodyPr>
            <a:noAutofit/>
          </a:bodyPr>
          <a:lstStyle/>
          <a:p>
            <a:r>
              <a:rPr lang="uk-UA" sz="3200" dirty="0" smtClean="0"/>
              <a:t>Ізотерма фазового переходу</a:t>
            </a:r>
            <a:endParaRPr lang="uk-UA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71800" y="2132856"/>
            <a:ext cx="5976664" cy="9361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                                     1- точка конденсації;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                                2- точка пароутворення;</a:t>
            </a:r>
            <a:endParaRPr lang="uk-UA" sz="2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404646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Діаграма фазового стану етану в координатах «тиск-питомий об’єм</a:t>
            </a:r>
            <a:r>
              <a:rPr lang="uk-UA" sz="3200" dirty="0" smtClean="0"/>
              <a:t>»</a:t>
            </a:r>
            <a:endParaRPr lang="uk-UA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2924944"/>
            <a:ext cx="3888432" cy="271385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Зліва від точки С – крива точок пароутворення. Праворуч від т. С – крива точок конденсації. Ділянка, обмежена цими двома кривими, є зоною двофазного стану. 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94439"/>
            <a:ext cx="4266313" cy="5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720079"/>
          </a:xfrm>
        </p:spPr>
        <p:txBody>
          <a:bodyPr>
            <a:noAutofit/>
          </a:bodyPr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2800" dirty="0" smtClean="0"/>
              <a:t>Діаграма фазового стану етану в координатах «тиск -температура»</a:t>
            </a:r>
            <a:endParaRPr lang="uk-UA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11960" y="1700808"/>
            <a:ext cx="4608512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З наближенням тиску і температури до їх критичного значення властивості газової та рідкої фаз стають однаковими, поверхня розділу між ними зникає і їх густини зрівнюються.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Шляхом відповідних змін тиску і температури вуглеводень можна перевести з газоподібного стану в рідкий, минаючи двофазну зону. Температуру підвищують шляхом ізобарного нагрівання від точки А до точки В, а потім підвищують тиск за постійної температури від точки В до точки D, яка розміщена вище від критичної точки С, і далі в область точки Е.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9458" name="Рисунок 483" descr="rId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1557"/>
            <a:ext cx="3672408" cy="515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12474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/>
              </a:rPr>
              <a:t>Схема фазових перетворень дво</a:t>
            </a:r>
            <a:r>
              <a:rPr lang="uk-UA" sz="2800" dirty="0" smtClean="0">
                <a:effectLst/>
              </a:rPr>
              <a:t>-</a:t>
            </a:r>
            <a:r>
              <a:rPr lang="uk-UA" sz="2800" b="1" dirty="0" smtClean="0">
                <a:effectLst/>
              </a:rPr>
              <a:t> і багатокомпонентних систем</a:t>
            </a:r>
            <a:endParaRPr lang="uk-UA" sz="2800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1484784"/>
            <a:ext cx="4096544" cy="252028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Діаграми фазового стану двокомпонентної вуглеводневої системи</a:t>
            </a:r>
          </a:p>
          <a:p>
            <a:endParaRPr lang="uk-UA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4850"/>
            <a:ext cx="4789972" cy="54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Діаграма фазового стану двокомпонентних систем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46848" y="1916832"/>
            <a:ext cx="4997152" cy="331236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Крайні ліва і права криві на цій  діаграмі відповідають тиску насиченої пари для чистих компонентів етану і н-гептану з критичними точками С</a:t>
            </a:r>
            <a:r>
              <a:rPr lang="uk-UA" baseline="-25000" dirty="0" smtClean="0">
                <a:solidFill>
                  <a:schemeClr val="tx1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 та С</a:t>
            </a:r>
            <a:r>
              <a:rPr lang="uk-UA" baseline="-25000" dirty="0" smtClean="0">
                <a:solidFill>
                  <a:schemeClr val="tx1"/>
                </a:solidFill>
              </a:rPr>
              <a:t>7</a:t>
            </a:r>
            <a:r>
              <a:rPr lang="uk-UA" dirty="0" smtClean="0">
                <a:solidFill>
                  <a:schemeClr val="tx1"/>
                </a:solidFill>
              </a:rPr>
              <a:t>. Між ними розміщені фазові діаграми сумішей етану з гептаном.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 У зв’язку з цим узагальнювальна фазова діаграма  в координатах «тиск - температура» має вигляд петлі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3752501" cy="457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684213" y="476672"/>
            <a:ext cx="8459787" cy="83661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effectLst/>
              </a:rPr>
              <a:t>Діаграма фазового стану багатокомпонентної суміші</a:t>
            </a:r>
            <a:endParaRPr lang="uk-UA" sz="2800" b="1" dirty="0"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7721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4682</TotalTime>
  <Words>242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ФАЗОВІ РІВНОВАГИ І ПЕРЕТВОРЕННЯ В СУМІШАХ  ПЛАСТОВИХ РІДИН ТА ГАЗІВ  </vt:lpstr>
      <vt:lpstr>Суть фазових перетворень</vt:lpstr>
      <vt:lpstr>Ізотерма фазового переходу</vt:lpstr>
      <vt:lpstr>Діаграма фазового стану етану в координатах «тиск-питомий об’єм»</vt:lpstr>
      <vt:lpstr> Діаграма фазового стану етану в координатах «тиск -температура»</vt:lpstr>
      <vt:lpstr>Схема фазових перетворень дво- і багатокомпонентних систем</vt:lpstr>
      <vt:lpstr>  Діаграма фазового стану двокомпонентних систем </vt:lpstr>
      <vt:lpstr>Діаграма фазового стану багатокомпонентної суміші</vt:lpstr>
      <vt:lpstr>Дякую за увагу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Asus</cp:lastModifiedBy>
  <cp:revision>88</cp:revision>
  <dcterms:created xsi:type="dcterms:W3CDTF">2020-10-16T05:38:48Z</dcterms:created>
  <dcterms:modified xsi:type="dcterms:W3CDTF">2023-03-29T02:20:43Z</dcterms:modified>
</cp:coreProperties>
</file>