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65" r:id="rId4"/>
    <p:sldId id="273" r:id="rId5"/>
    <p:sldId id="295" r:id="rId6"/>
    <p:sldId id="259" r:id="rId7"/>
    <p:sldId id="274" r:id="rId8"/>
    <p:sldId id="290" r:id="rId9"/>
    <p:sldId id="287" r:id="rId10"/>
    <p:sldId id="288" r:id="rId11"/>
    <p:sldId id="289" r:id="rId12"/>
    <p:sldId id="260" r:id="rId13"/>
    <p:sldId id="277" r:id="rId14"/>
    <p:sldId id="278" r:id="rId15"/>
    <p:sldId id="280" r:id="rId16"/>
    <p:sldId id="279" r:id="rId17"/>
    <p:sldId id="275" r:id="rId18"/>
    <p:sldId id="261" r:id="rId19"/>
    <p:sldId id="281" r:id="rId20"/>
    <p:sldId id="305" r:id="rId21"/>
    <p:sldId id="282" r:id="rId22"/>
    <p:sldId id="306" r:id="rId23"/>
    <p:sldId id="294" r:id="rId24"/>
    <p:sldId id="283" r:id="rId25"/>
    <p:sldId id="284" r:id="rId26"/>
    <p:sldId id="285" r:id="rId27"/>
    <p:sldId id="276" r:id="rId28"/>
    <p:sldId id="292" r:id="rId29"/>
    <p:sldId id="293" r:id="rId30"/>
    <p:sldId id="262" r:id="rId31"/>
    <p:sldId id="264" r:id="rId32"/>
    <p:sldId id="263" r:id="rId33"/>
    <p:sldId id="286" r:id="rId34"/>
    <p:sldId id="291" r:id="rId35"/>
    <p:sldId id="272" r:id="rId36"/>
    <p:sldId id="296" r:id="rId37"/>
    <p:sldId id="297" r:id="rId38"/>
    <p:sldId id="298" r:id="rId39"/>
    <p:sldId id="299" r:id="rId40"/>
    <p:sldId id="304" r:id="rId41"/>
    <p:sldId id="300" r:id="rId42"/>
    <p:sldId id="301" r:id="rId4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5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8" name="Нижний колонтитул 7"/>
          <p:cNvSpPr>
            <a:spLocks noGrp="1"/>
          </p:cNvSpPr>
          <p:nvPr>
            <p:ph type="ftr" sz="quarter" idx="11"/>
          </p:nvPr>
        </p:nvSpPr>
        <p:spPr/>
        <p:txBody>
          <a:bodyPr/>
          <a:lstStyle>
            <a:extLst/>
          </a:lstStyle>
          <a:p>
            <a:endParaRPr lang="uk-UA" dirty="0"/>
          </a:p>
        </p:txBody>
      </p:sp>
      <p:sp>
        <p:nvSpPr>
          <p:cNvPr id="11" name="Номер слайда 10"/>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5" name="Нижний колонтитул 4"/>
          <p:cNvSpPr>
            <a:spLocks noGrp="1"/>
          </p:cNvSpPr>
          <p:nvPr>
            <p:ph type="ftr" sz="quarter" idx="11"/>
          </p:nvPr>
        </p:nvSpPr>
        <p:spPr/>
        <p:txBody>
          <a:bodyPr/>
          <a:lstStyle>
            <a:extLst/>
          </a:lstStyle>
          <a:p>
            <a:endParaRPr lang="uk-UA" dirty="0"/>
          </a:p>
        </p:txBody>
      </p:sp>
      <p:sp>
        <p:nvSpPr>
          <p:cNvPr id="6" name="Номер слайда 5"/>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5" name="Нижний колонтитул 4"/>
          <p:cNvSpPr>
            <a:spLocks noGrp="1"/>
          </p:cNvSpPr>
          <p:nvPr>
            <p:ph type="ftr" sz="quarter" idx="11"/>
          </p:nvPr>
        </p:nvSpPr>
        <p:spPr/>
        <p:txBody>
          <a:bodyPr/>
          <a:lstStyle>
            <a:extLst/>
          </a:lstStyle>
          <a:p>
            <a:endParaRPr lang="uk-UA" dirty="0"/>
          </a:p>
        </p:txBody>
      </p:sp>
      <p:sp>
        <p:nvSpPr>
          <p:cNvPr id="6" name="Номер слайда 5"/>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5" name="Нижний колонтитул 4"/>
          <p:cNvSpPr>
            <a:spLocks noGrp="1"/>
          </p:cNvSpPr>
          <p:nvPr>
            <p:ph type="ftr" sz="quarter" idx="11"/>
          </p:nvPr>
        </p:nvSpPr>
        <p:spPr/>
        <p:txBody>
          <a:bodyPr/>
          <a:lstStyle>
            <a:extLst/>
          </a:lstStyle>
          <a:p>
            <a:endParaRPr lang="uk-UA" dirty="0"/>
          </a:p>
        </p:txBody>
      </p:sp>
      <p:sp>
        <p:nvSpPr>
          <p:cNvPr id="6" name="Номер слайда 5"/>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5" name="Нижний колонтитул 4"/>
          <p:cNvSpPr>
            <a:spLocks noGrp="1"/>
          </p:cNvSpPr>
          <p:nvPr>
            <p:ph type="ftr" sz="quarter" idx="11"/>
          </p:nvPr>
        </p:nvSpPr>
        <p:spPr/>
        <p:txBody>
          <a:bodyPr/>
          <a:lstStyle>
            <a:extLst/>
          </a:lstStyle>
          <a:p>
            <a:endParaRPr lang="uk-UA" dirty="0"/>
          </a:p>
        </p:txBody>
      </p:sp>
      <p:sp>
        <p:nvSpPr>
          <p:cNvPr id="6" name="Номер слайда 5"/>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6" name="Нижний колонтитул 5"/>
          <p:cNvSpPr>
            <a:spLocks noGrp="1"/>
          </p:cNvSpPr>
          <p:nvPr>
            <p:ph type="ftr" sz="quarter" idx="11"/>
          </p:nvPr>
        </p:nvSpPr>
        <p:spPr/>
        <p:txBody>
          <a:bodyPr/>
          <a:lstStyle>
            <a:extLst/>
          </a:lstStyle>
          <a:p>
            <a:endParaRPr lang="uk-UA" dirty="0"/>
          </a:p>
        </p:txBody>
      </p:sp>
      <p:sp>
        <p:nvSpPr>
          <p:cNvPr id="7" name="Номер слайда 6"/>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8" name="Нижний колонтитул 7"/>
          <p:cNvSpPr>
            <a:spLocks noGrp="1"/>
          </p:cNvSpPr>
          <p:nvPr>
            <p:ph type="ftr" sz="quarter" idx="11"/>
          </p:nvPr>
        </p:nvSpPr>
        <p:spPr/>
        <p:txBody>
          <a:bodyPr/>
          <a:lstStyle>
            <a:extLst/>
          </a:lstStyle>
          <a:p>
            <a:endParaRPr lang="uk-UA" dirty="0"/>
          </a:p>
        </p:txBody>
      </p:sp>
      <p:sp>
        <p:nvSpPr>
          <p:cNvPr id="9" name="Номер слайда 8"/>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4" name="Нижний колонтитул 3"/>
          <p:cNvSpPr>
            <a:spLocks noGrp="1"/>
          </p:cNvSpPr>
          <p:nvPr>
            <p:ph type="ftr" sz="quarter" idx="11"/>
          </p:nvPr>
        </p:nvSpPr>
        <p:spPr/>
        <p:txBody>
          <a:bodyPr/>
          <a:lstStyle>
            <a:extLst/>
          </a:lstStyle>
          <a:p>
            <a:endParaRPr lang="uk-UA" dirty="0"/>
          </a:p>
        </p:txBody>
      </p:sp>
      <p:sp>
        <p:nvSpPr>
          <p:cNvPr id="5" name="Номер слайда 4"/>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3" name="Нижний колонтитул 2"/>
          <p:cNvSpPr>
            <a:spLocks noGrp="1"/>
          </p:cNvSpPr>
          <p:nvPr>
            <p:ph type="ftr" sz="quarter" idx="11"/>
          </p:nvPr>
        </p:nvSpPr>
        <p:spPr/>
        <p:txBody>
          <a:bodyPr/>
          <a:lstStyle>
            <a:extLst/>
          </a:lstStyle>
          <a:p>
            <a:endParaRPr lang="uk-UA" dirty="0"/>
          </a:p>
        </p:txBody>
      </p:sp>
      <p:sp>
        <p:nvSpPr>
          <p:cNvPr id="4" name="Номер слайда 3"/>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6" name="Нижний колонтитул 5"/>
          <p:cNvSpPr>
            <a:spLocks noGrp="1"/>
          </p:cNvSpPr>
          <p:nvPr>
            <p:ph type="ftr" sz="quarter" idx="11"/>
          </p:nvPr>
        </p:nvSpPr>
        <p:spPr/>
        <p:txBody>
          <a:bodyPr/>
          <a:lstStyle>
            <a:extLst/>
          </a:lstStyle>
          <a:p>
            <a:endParaRPr lang="uk-UA" dirty="0"/>
          </a:p>
        </p:txBody>
      </p:sp>
      <p:sp>
        <p:nvSpPr>
          <p:cNvPr id="7" name="Номер слайда 6"/>
          <p:cNvSpPr>
            <a:spLocks noGrp="1"/>
          </p:cNvSpPr>
          <p:nvPr>
            <p:ph type="sldNum" sz="quarter" idx="12"/>
          </p:nvPr>
        </p:nvSpPr>
        <p:spPr/>
        <p:txBody>
          <a:bodyPr/>
          <a:lstStyle>
            <a:extLst/>
          </a:lstStyle>
          <a:p>
            <a:fld id="{8443ADF4-41D2-48EC-BCFB-871133C8A386}" type="slidenum">
              <a:rPr lang="uk-UA" smtClean="0"/>
              <a:pPr/>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EAFAD03-F6F9-4D70-8D95-FB7CAAF66BA9}" type="datetimeFigureOut">
              <a:rPr lang="uk-UA" smtClean="0"/>
              <a:pPr/>
              <a:t>28.05.2024</a:t>
            </a:fld>
            <a:endParaRPr lang="uk-UA" dirty="0"/>
          </a:p>
        </p:txBody>
      </p:sp>
      <p:sp>
        <p:nvSpPr>
          <p:cNvPr id="6" name="Нижний колонтитул 5"/>
          <p:cNvSpPr>
            <a:spLocks noGrp="1"/>
          </p:cNvSpPr>
          <p:nvPr>
            <p:ph type="ftr" sz="quarter" idx="11"/>
          </p:nvPr>
        </p:nvSpPr>
        <p:spPr/>
        <p:txBody>
          <a:bodyPr/>
          <a:lstStyle>
            <a:extLst/>
          </a:lstStyle>
          <a:p>
            <a:endParaRPr lang="uk-UA" dirty="0"/>
          </a:p>
        </p:txBody>
      </p:sp>
      <p:sp>
        <p:nvSpPr>
          <p:cNvPr id="7" name="Номер слайда 6"/>
          <p:cNvSpPr>
            <a:spLocks noGrp="1"/>
          </p:cNvSpPr>
          <p:nvPr>
            <p:ph type="sldNum" sz="quarter" idx="12"/>
          </p:nvPr>
        </p:nvSpPr>
        <p:spPr/>
        <p:txBody>
          <a:bodyPr/>
          <a:lstStyle>
            <a:extLst/>
          </a:lstStyle>
          <a:p>
            <a:fld id="{8443ADF4-41D2-48EC-BCFB-871133C8A386}" type="slidenum">
              <a:rPr lang="uk-UA" smtClean="0"/>
              <a:pPr/>
              <a:t>‹№›</a:t>
            </a:fld>
            <a:endParaRPr lang="uk-UA"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dirty="0"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AFAD03-F6F9-4D70-8D95-FB7CAAF66BA9}" type="datetimeFigureOut">
              <a:rPr lang="uk-UA" smtClean="0"/>
              <a:pPr/>
              <a:t>28.05.2024</a:t>
            </a:fld>
            <a:endParaRPr lang="uk-UA"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443ADF4-41D2-48EC-BCFB-871133C8A386}"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dirty="0" smtClean="0"/>
              <a:t>ФІЗИКА НАФТОВОГО І ГАЗОВОГО ПЛАСТА</a:t>
            </a:r>
            <a:r>
              <a:rPr lang="uk-UA" dirty="0"/>
              <a:t/>
            </a:r>
            <a:br>
              <a:rPr lang="uk-UA" dirty="0"/>
            </a:br>
            <a:r>
              <a:rPr lang="uk-UA" b="1" dirty="0"/>
              <a:t> </a:t>
            </a:r>
            <a:endParaRPr lang="uk-UA" dirty="0"/>
          </a:p>
        </p:txBody>
      </p:sp>
      <p:sp>
        <p:nvSpPr>
          <p:cNvPr id="3" name="Подзаголовок 2"/>
          <p:cNvSpPr>
            <a:spLocks noGrp="1"/>
          </p:cNvSpPr>
          <p:nvPr>
            <p:ph type="subTitle" idx="1"/>
          </p:nvPr>
        </p:nvSpPr>
        <p:spPr/>
        <p:txBody>
          <a:bodyPr>
            <a:normAutofit/>
          </a:bodyPr>
          <a:lstStyle/>
          <a:p>
            <a:r>
              <a:rPr lang="uk-UA" b="1" dirty="0" smtClean="0">
                <a:solidFill>
                  <a:schemeClr val="tx1"/>
                </a:solidFill>
              </a:rPr>
              <a:t> ПІДВИЩЕННЯ НАФТОГАЗОКОНДЕНСАТОВИЛУЧЕННЯ  ПЛАСТІВ</a:t>
            </a:r>
            <a:endParaRPr lang="uk-UA"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548680"/>
            <a:ext cx="7772400" cy="648072"/>
          </a:xfrm>
        </p:spPr>
        <p:txBody>
          <a:bodyPr>
            <a:normAutofit/>
          </a:bodyPr>
          <a:lstStyle/>
          <a:p>
            <a:r>
              <a:rPr lang="uk-UA" sz="3600" dirty="0" smtClean="0"/>
              <a:t>Форсований відбір рідини</a:t>
            </a:r>
            <a:endParaRPr lang="uk-UA" sz="3600" dirty="0"/>
          </a:p>
        </p:txBody>
      </p:sp>
      <p:sp>
        <p:nvSpPr>
          <p:cNvPr id="5" name="Подзаголовок 4"/>
          <p:cNvSpPr>
            <a:spLocks noGrp="1"/>
          </p:cNvSpPr>
          <p:nvPr>
            <p:ph type="subTitle" idx="1"/>
          </p:nvPr>
        </p:nvSpPr>
        <p:spPr>
          <a:xfrm>
            <a:off x="722376" y="2132856"/>
            <a:ext cx="7772400" cy="2466576"/>
          </a:xfrm>
        </p:spPr>
        <p:txBody>
          <a:bodyPr/>
          <a:lstStyle/>
          <a:p>
            <a:pPr algn="just"/>
            <a:r>
              <a:rPr lang="uk-UA" dirty="0" smtClean="0">
                <a:solidFill>
                  <a:schemeClr val="tx1"/>
                </a:solidFill>
              </a:rPr>
              <a:t>      Форсований відбір рідини застосовується на пізній стадії розробки, коли обводненість досягає більш 75%. При цьому нефтовилучення зростає внаслідок збільшення градієнта тиску і швидкості фільтрації. При цьому методі залучаються до розроблення ділянки пласта, не охоплені заводненням, а також відрив плівковою нафти з поверхні породи.</a:t>
            </a:r>
            <a:endParaRPr lang="uk-UA"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404664"/>
            <a:ext cx="7772400" cy="1828800"/>
          </a:xfrm>
        </p:spPr>
        <p:txBody>
          <a:bodyPr>
            <a:normAutofit fontScale="90000"/>
          </a:bodyPr>
          <a:lstStyle/>
          <a:p>
            <a:r>
              <a:rPr lang="uk-UA" dirty="0" smtClean="0"/>
              <a:t>Застосування інтегрованих технологій</a:t>
            </a:r>
            <a:endParaRPr lang="uk-UA" dirty="0"/>
          </a:p>
        </p:txBody>
      </p:sp>
      <p:sp>
        <p:nvSpPr>
          <p:cNvPr id="5" name="Подзаголовок 4"/>
          <p:cNvSpPr>
            <a:spLocks noGrp="1"/>
          </p:cNvSpPr>
          <p:nvPr>
            <p:ph type="subTitle" idx="1"/>
          </p:nvPr>
        </p:nvSpPr>
        <p:spPr>
          <a:xfrm>
            <a:off x="755576" y="2780928"/>
            <a:ext cx="7772400" cy="3672408"/>
          </a:xfrm>
        </p:spPr>
        <p:txBody>
          <a:bodyPr>
            <a:normAutofit/>
          </a:bodyPr>
          <a:lstStyle/>
          <a:p>
            <a:pPr algn="just"/>
            <a:r>
              <a:rPr lang="uk-UA" dirty="0" smtClean="0">
                <a:solidFill>
                  <a:schemeClr val="tx1"/>
                </a:solidFill>
              </a:rPr>
              <a:t>      Інтегровані технології виділяються в окрему групу і не відносяться до звичайного заводнення водою з метою підтримання пластового тиску. Ці методи спрямовані на вибіркову інтенсифікацію видобутку нафти. Приріст видобутку досягається шляхом організації вертикальних перетоків в неоднорідному пласті через малопроникні перемички з низькопроникних шарів в високопроникні на основі спеціального режиму нестаціонарного впливу.</a:t>
            </a:r>
            <a:endParaRPr lang="uk-UA"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332656"/>
            <a:ext cx="7772400" cy="1470025"/>
          </a:xfrm>
        </p:spPr>
        <p:txBody>
          <a:bodyPr/>
          <a:lstStyle/>
          <a:p>
            <a:r>
              <a:rPr lang="uk-UA" b="1" dirty="0"/>
              <a:t>Газові методи</a:t>
            </a:r>
            <a:r>
              <a:rPr lang="uk-UA" dirty="0"/>
              <a:t/>
            </a:r>
            <a:br>
              <a:rPr lang="uk-UA" dirty="0"/>
            </a:br>
            <a:endParaRPr lang="uk-UA" dirty="0"/>
          </a:p>
        </p:txBody>
      </p:sp>
      <p:sp>
        <p:nvSpPr>
          <p:cNvPr id="5" name="Подзаголовок 4"/>
          <p:cNvSpPr>
            <a:spLocks noGrp="1"/>
          </p:cNvSpPr>
          <p:nvPr>
            <p:ph type="subTitle" idx="1"/>
          </p:nvPr>
        </p:nvSpPr>
        <p:spPr>
          <a:xfrm>
            <a:off x="1331640" y="2920008"/>
            <a:ext cx="7200800" cy="3937992"/>
          </a:xfrm>
        </p:spPr>
        <p:txBody>
          <a:bodyPr>
            <a:normAutofit/>
          </a:bodyPr>
          <a:lstStyle/>
          <a:p>
            <a:pPr marL="514350" indent="-514350" algn="l">
              <a:buFont typeface="+mj-lt"/>
              <a:buAutoNum type="arabicPeriod"/>
            </a:pPr>
            <a:r>
              <a:rPr lang="uk-UA" i="1" dirty="0">
                <a:solidFill>
                  <a:schemeClr val="tx1"/>
                </a:solidFill>
              </a:rPr>
              <a:t>Вплив на пласт діоксидом   вуглецю</a:t>
            </a:r>
            <a:r>
              <a:rPr lang="uk-UA" dirty="0">
                <a:solidFill>
                  <a:schemeClr val="tx1"/>
                </a:solidFill>
              </a:rPr>
              <a:t>.</a:t>
            </a:r>
            <a:r>
              <a:rPr lang="uk-UA" b="1" dirty="0">
                <a:solidFill>
                  <a:schemeClr val="tx1"/>
                </a:solidFill>
              </a:rPr>
              <a:t> </a:t>
            </a:r>
            <a:endParaRPr lang="uk-UA" i="1" dirty="0">
              <a:solidFill>
                <a:schemeClr val="tx1"/>
              </a:solidFill>
            </a:endParaRPr>
          </a:p>
          <a:p>
            <a:pPr marL="514350" indent="-514350" algn="l">
              <a:buFont typeface="+mj-lt"/>
              <a:buAutoNum type="arabicPeriod"/>
            </a:pPr>
            <a:r>
              <a:rPr lang="uk-UA" i="1" dirty="0">
                <a:solidFill>
                  <a:schemeClr val="tx1"/>
                </a:solidFill>
              </a:rPr>
              <a:t>Вплив на пласт вуглеводневим газом. </a:t>
            </a:r>
          </a:p>
          <a:p>
            <a:pPr marL="514350" indent="-514350" algn="l">
              <a:buFont typeface="+mj-lt"/>
              <a:buAutoNum type="arabicPeriod"/>
            </a:pPr>
            <a:r>
              <a:rPr lang="uk-UA" i="1" dirty="0">
                <a:solidFill>
                  <a:schemeClr val="tx1"/>
                </a:solidFill>
              </a:rPr>
              <a:t>Вплив на пласт азотом, димовими газами та ін.</a:t>
            </a:r>
          </a:p>
          <a:p>
            <a:pPr marL="514350" indent="-514350" algn="l">
              <a:buFont typeface="+mj-lt"/>
              <a:buAutoNum type="arabicPeriod"/>
            </a:pPr>
            <a:r>
              <a:rPr lang="uk-UA" i="1" dirty="0">
                <a:solidFill>
                  <a:schemeClr val="tx1"/>
                </a:solidFill>
              </a:rPr>
              <a:t> Закачування повітря в пласт.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548680"/>
            <a:ext cx="7772400" cy="1080120"/>
          </a:xfrm>
        </p:spPr>
        <p:txBody>
          <a:bodyPr>
            <a:normAutofit fontScale="90000"/>
          </a:bodyPr>
          <a:lstStyle/>
          <a:p>
            <a:r>
              <a:rPr lang="uk-UA" dirty="0" smtClean="0"/>
              <a:t>Вплив на пласт діоксидом вуглецю</a:t>
            </a:r>
            <a:endParaRPr lang="uk-UA" dirty="0"/>
          </a:p>
        </p:txBody>
      </p:sp>
      <p:sp>
        <p:nvSpPr>
          <p:cNvPr id="5" name="Подзаголовок 4"/>
          <p:cNvSpPr>
            <a:spLocks noGrp="1"/>
          </p:cNvSpPr>
          <p:nvPr>
            <p:ph type="subTitle" idx="1"/>
          </p:nvPr>
        </p:nvSpPr>
        <p:spPr>
          <a:xfrm>
            <a:off x="683568" y="1817440"/>
            <a:ext cx="7772400" cy="4635896"/>
          </a:xfrm>
        </p:spPr>
        <p:txBody>
          <a:bodyPr>
            <a:normAutofit/>
          </a:bodyPr>
          <a:lstStyle/>
          <a:p>
            <a:pPr algn="just"/>
            <a:r>
              <a:rPr lang="uk-UA" dirty="0" smtClean="0">
                <a:solidFill>
                  <a:schemeClr val="tx1"/>
                </a:solidFill>
              </a:rPr>
              <a:t>   При розчиненні в воді двоокису вуглецю в'язкість її дещо збільшується. Однак це збільшення незначно. При масовому вмісті у воді 3-5% двоокису вуглецю в'язкість її збільшується лише на 20-30%. Утворюється при розчиненні СО2 у воді вугільна кислота Н2CO3 розчиняє деякі види цементу і породи пласта і підвищує проникність.</a:t>
            </a:r>
          </a:p>
          <a:p>
            <a:pPr algn="just"/>
            <a:r>
              <a:rPr lang="uk-UA" dirty="0" smtClean="0">
                <a:solidFill>
                  <a:schemeClr val="tx1"/>
                </a:solidFill>
              </a:rPr>
              <a:t>     У присутності двоокису вуглецю знижується набухання глиняних частинок. Двоокис вуглецю розчиняється в нафті в чотири-десять разів краще, ніж у воді, тому вона може переходити з водного розчину в нафту. Під час переходу міжфазний натяг між ними стає дуже низьким, і витіснення наближається до змішуючого. </a:t>
            </a:r>
            <a:endParaRPr lang="uk-UA"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67544" y="476672"/>
            <a:ext cx="7772400" cy="456666"/>
          </a:xfrm>
        </p:spPr>
        <p:txBody>
          <a:bodyPr>
            <a:normAutofit fontScale="90000"/>
          </a:bodyPr>
          <a:lstStyle/>
          <a:p>
            <a:r>
              <a:rPr lang="uk-UA" dirty="0" smtClean="0"/>
              <a:t>продовження</a:t>
            </a:r>
            <a:endParaRPr lang="uk-UA" dirty="0"/>
          </a:p>
        </p:txBody>
      </p:sp>
      <p:sp>
        <p:nvSpPr>
          <p:cNvPr id="9" name="Подзаголовок 8"/>
          <p:cNvSpPr>
            <a:spLocks noGrp="1"/>
          </p:cNvSpPr>
          <p:nvPr>
            <p:ph type="subTitle" idx="1"/>
          </p:nvPr>
        </p:nvSpPr>
        <p:spPr>
          <a:xfrm>
            <a:off x="722376" y="908720"/>
            <a:ext cx="7772400" cy="5112568"/>
          </a:xfrm>
        </p:spPr>
        <p:txBody>
          <a:bodyPr>
            <a:normAutofit/>
          </a:bodyPr>
          <a:lstStyle/>
          <a:p>
            <a:pPr algn="just"/>
            <a:r>
              <a:rPr lang="uk-UA" dirty="0" smtClean="0">
                <a:solidFill>
                  <a:schemeClr val="tx1"/>
                </a:solidFill>
              </a:rPr>
              <a:t>     Двоокис вуглецю в воді сприяє відмиванню плівковою нафти, що покриває зерна  породи. Внаслідок цього краплі нафти при малому міжфазному натягу вільно переміщаються в порових каналах і фазова проникність нафти збільшується. При розчиненні в нафті СО2 в'язкість нафти зменшується, густина підвищується, а об'єм  значно збільшується: нафта як би набухає. Збільшення об'єму  нафти в 1,5-1,7 рази при розчиненні в ній СО2 вносить особливо великий внесок в підвищення нафтовилученя пластів при розробці родовищ, що містять маловязкі нафти.</a:t>
            </a:r>
            <a:endParaRPr lang="uk-UA"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620688"/>
            <a:ext cx="7772400" cy="1104738"/>
          </a:xfrm>
        </p:spPr>
        <p:txBody>
          <a:bodyPr>
            <a:noAutofit/>
          </a:bodyPr>
          <a:lstStyle/>
          <a:p>
            <a:pPr algn="ctr"/>
            <a:r>
              <a:rPr lang="uk-UA" sz="3600" dirty="0" smtClean="0"/>
              <a:t>Вплив на пласт вуглеводневим газом</a:t>
            </a:r>
            <a:endParaRPr lang="uk-UA" sz="3600" dirty="0"/>
          </a:p>
        </p:txBody>
      </p:sp>
      <p:sp>
        <p:nvSpPr>
          <p:cNvPr id="5" name="Подзаголовок 4"/>
          <p:cNvSpPr>
            <a:spLocks noGrp="1"/>
          </p:cNvSpPr>
          <p:nvPr>
            <p:ph type="subTitle" idx="1"/>
          </p:nvPr>
        </p:nvSpPr>
        <p:spPr>
          <a:xfrm>
            <a:off x="722376" y="2132856"/>
            <a:ext cx="7954080" cy="4104456"/>
          </a:xfrm>
        </p:spPr>
        <p:txBody>
          <a:bodyPr>
            <a:normAutofit/>
          </a:bodyPr>
          <a:lstStyle/>
          <a:p>
            <a:pPr algn="just"/>
            <a:r>
              <a:rPr lang="uk-UA" dirty="0" smtClean="0">
                <a:solidFill>
                  <a:schemeClr val="tx1"/>
                </a:solidFill>
              </a:rPr>
              <a:t>      Технологія змішуючого витіснення нафти газом дозволяє збільшити поточний видобуток і кінцевий коефіцієнт вилучення нафти, а також максимально ефективно використовувати легкі компоненти нафтового газу.</a:t>
            </a:r>
          </a:p>
          <a:p>
            <a:pPr algn="just"/>
            <a:r>
              <a:rPr lang="uk-UA" dirty="0" smtClean="0">
                <a:solidFill>
                  <a:schemeClr val="tx1"/>
                </a:solidFill>
              </a:rPr>
              <a:t>      Сухий газ закачується в газові шапки резервуарів з метою підтримання пластового тиску. Іншим продуктом УКПГ є фракції C2-C4, які можна подавати в суміші з сухим газом і / або закачувати їх в оторочку для змішування і отримання додаткових видобутків.</a:t>
            </a:r>
            <a:endParaRPr lang="uk-UA"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67544" y="620688"/>
            <a:ext cx="7772400" cy="936104"/>
          </a:xfrm>
        </p:spPr>
        <p:txBody>
          <a:bodyPr>
            <a:noAutofit/>
          </a:bodyPr>
          <a:lstStyle/>
          <a:p>
            <a:r>
              <a:rPr lang="uk-UA" sz="3200" dirty="0" smtClean="0"/>
              <a:t>Вплив на пласт азотом , димовими газами та ін.</a:t>
            </a:r>
            <a:endParaRPr lang="uk-UA" sz="3200" dirty="0"/>
          </a:p>
        </p:txBody>
      </p:sp>
      <p:sp>
        <p:nvSpPr>
          <p:cNvPr id="7" name="Подзаголовок 6"/>
          <p:cNvSpPr>
            <a:spLocks noGrp="1"/>
          </p:cNvSpPr>
          <p:nvPr>
            <p:ph type="subTitle" idx="1"/>
          </p:nvPr>
        </p:nvSpPr>
        <p:spPr>
          <a:xfrm>
            <a:off x="395536" y="1556792"/>
            <a:ext cx="8352928" cy="4752528"/>
          </a:xfrm>
        </p:spPr>
        <p:txBody>
          <a:bodyPr>
            <a:normAutofit/>
          </a:bodyPr>
          <a:lstStyle/>
          <a:p>
            <a:pPr algn="just"/>
            <a:r>
              <a:rPr lang="uk-UA" dirty="0" smtClean="0">
                <a:solidFill>
                  <a:schemeClr val="tx1"/>
                </a:solidFill>
              </a:rPr>
              <a:t>        Метод заснований на горінні твердих порохів в рідині без будь-яких герметичних камер або захисних оболонок. Він поєднує теплову дію з механічною і хімічною, а саме: </a:t>
            </a:r>
          </a:p>
          <a:p>
            <a:pPr algn="just"/>
            <a:r>
              <a:rPr lang="uk-UA" dirty="0" smtClean="0">
                <a:solidFill>
                  <a:schemeClr val="tx1"/>
                </a:solidFill>
              </a:rPr>
              <a:t>        а) утворюються гази горіння під тиском (до 100 МПа) витісняють зі стовбура в пласт рідину, яка розширює природні і створює нові тріщини;</a:t>
            </a:r>
          </a:p>
          <a:p>
            <a:pPr algn="just"/>
            <a:r>
              <a:rPr lang="uk-UA" dirty="0" smtClean="0">
                <a:solidFill>
                  <a:schemeClr val="tx1"/>
                </a:solidFill>
              </a:rPr>
              <a:t>        б) нагріті (180-250 ° С) порохові гази, проникаючи в пласт, розплавляють парафін, смоли і асфальтени; </a:t>
            </a:r>
          </a:p>
          <a:p>
            <a:pPr algn="just"/>
            <a:r>
              <a:rPr lang="uk-UA" dirty="0" smtClean="0">
                <a:solidFill>
                  <a:schemeClr val="tx1"/>
                </a:solidFill>
              </a:rPr>
              <a:t>        в) газоподібні продукти горіння складаються в основному з хлористого водню і вуглекислого газу; хлористий водень при наявності води утворює слабоконцентрований солянокислотний розчин. Вуглекислий газ, розчиняючись в нафті, знижує її в'язкість, поверхневий натяг і збільшує продуктивність свердловини.</a:t>
            </a:r>
            <a:endParaRPr lang="uk-UA"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9552" y="404664"/>
            <a:ext cx="7772400" cy="1224136"/>
          </a:xfrm>
        </p:spPr>
        <p:txBody>
          <a:bodyPr>
            <a:normAutofit/>
          </a:bodyPr>
          <a:lstStyle/>
          <a:p>
            <a:r>
              <a:rPr lang="uk-UA" sz="3200" dirty="0" smtClean="0"/>
              <a:t>Закачування повітря в пласт</a:t>
            </a:r>
            <a:endParaRPr lang="uk-UA" sz="3200" dirty="0"/>
          </a:p>
        </p:txBody>
      </p:sp>
      <p:sp>
        <p:nvSpPr>
          <p:cNvPr id="5" name="Подзаголовок 4"/>
          <p:cNvSpPr>
            <a:spLocks noGrp="1"/>
          </p:cNvSpPr>
          <p:nvPr>
            <p:ph type="subTitle" idx="1"/>
          </p:nvPr>
        </p:nvSpPr>
        <p:spPr/>
        <p:txBody>
          <a:bodyPr/>
          <a:lstStyle/>
          <a:p>
            <a:endParaRPr lang="uk-UA" dirty="0"/>
          </a:p>
        </p:txBody>
      </p:sp>
      <p:pic>
        <p:nvPicPr>
          <p:cNvPr id="26627" name="Picture 3"/>
          <p:cNvPicPr>
            <a:picLocks noChangeAspect="1" noChangeArrowheads="1"/>
          </p:cNvPicPr>
          <p:nvPr/>
        </p:nvPicPr>
        <p:blipFill>
          <a:blip r:embed="rId2" cstate="print"/>
          <a:srcRect/>
          <a:stretch>
            <a:fillRect/>
          </a:stretch>
        </p:blipFill>
        <p:spPr bwMode="auto">
          <a:xfrm>
            <a:off x="467544" y="1844824"/>
            <a:ext cx="8173024" cy="42069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0"/>
            <a:ext cx="7772400" cy="1470025"/>
          </a:xfrm>
        </p:spPr>
        <p:txBody>
          <a:bodyPr/>
          <a:lstStyle/>
          <a:p>
            <a:r>
              <a:rPr lang="uk-UA" b="1" dirty="0"/>
              <a:t>Фізико-хімічні методи</a:t>
            </a:r>
            <a:endParaRPr lang="uk-UA" dirty="0"/>
          </a:p>
        </p:txBody>
      </p:sp>
      <p:sp>
        <p:nvSpPr>
          <p:cNvPr id="5" name="Подзаголовок 4"/>
          <p:cNvSpPr>
            <a:spLocks noGrp="1"/>
          </p:cNvSpPr>
          <p:nvPr>
            <p:ph type="subTitle" idx="1"/>
          </p:nvPr>
        </p:nvSpPr>
        <p:spPr>
          <a:xfrm>
            <a:off x="1371600" y="1556792"/>
            <a:ext cx="6400800" cy="4082008"/>
          </a:xfrm>
        </p:spPr>
        <p:txBody>
          <a:bodyPr>
            <a:normAutofit/>
          </a:bodyPr>
          <a:lstStyle/>
          <a:p>
            <a:pPr marL="514350" indent="-514350" algn="l">
              <a:buFont typeface="+mj-lt"/>
              <a:buAutoNum type="arabicPeriod"/>
            </a:pPr>
            <a:r>
              <a:rPr lang="uk-UA" i="1" dirty="0">
                <a:solidFill>
                  <a:schemeClr val="tx1"/>
                </a:solidFill>
              </a:rPr>
              <a:t>Витіснення нафти водними розчинами ПАР</a:t>
            </a:r>
            <a:r>
              <a:rPr lang="uk-UA" dirty="0">
                <a:solidFill>
                  <a:schemeClr val="tx1"/>
                </a:solidFill>
              </a:rPr>
              <a:t>.</a:t>
            </a:r>
            <a:r>
              <a:rPr lang="uk-UA" b="1" dirty="0">
                <a:solidFill>
                  <a:schemeClr val="tx1"/>
                </a:solidFill>
              </a:rPr>
              <a:t> </a:t>
            </a:r>
            <a:endParaRPr lang="uk-UA" b="1" dirty="0" smtClean="0">
              <a:solidFill>
                <a:schemeClr val="tx1"/>
              </a:solidFill>
            </a:endParaRPr>
          </a:p>
          <a:p>
            <a:pPr marL="514350" indent="-514350" algn="l">
              <a:buFont typeface="+mj-lt"/>
              <a:buAutoNum type="arabicPeriod"/>
            </a:pPr>
            <a:r>
              <a:rPr lang="uk-UA" i="1" dirty="0" smtClean="0">
                <a:solidFill>
                  <a:schemeClr val="tx1"/>
                </a:solidFill>
              </a:rPr>
              <a:t>Полімерне </a:t>
            </a:r>
            <a:r>
              <a:rPr lang="uk-UA" i="1" dirty="0">
                <a:solidFill>
                  <a:schemeClr val="tx1"/>
                </a:solidFill>
              </a:rPr>
              <a:t>заводнення</a:t>
            </a:r>
            <a:r>
              <a:rPr lang="uk-UA" dirty="0" smtClean="0">
                <a:solidFill>
                  <a:schemeClr val="tx1"/>
                </a:solidFill>
              </a:rPr>
              <a:t>.</a:t>
            </a:r>
            <a:r>
              <a:rPr lang="uk-UA" i="1" dirty="0">
                <a:solidFill>
                  <a:schemeClr val="tx1"/>
                </a:solidFill>
              </a:rPr>
              <a:t> </a:t>
            </a:r>
            <a:endParaRPr lang="uk-UA" i="1" dirty="0" smtClean="0">
              <a:solidFill>
                <a:schemeClr val="tx1"/>
              </a:solidFill>
            </a:endParaRPr>
          </a:p>
          <a:p>
            <a:pPr marL="514350" indent="-514350" algn="l">
              <a:buFont typeface="+mj-lt"/>
              <a:buAutoNum type="arabicPeriod"/>
            </a:pPr>
            <a:r>
              <a:rPr lang="uk-UA" i="1" dirty="0" smtClean="0">
                <a:solidFill>
                  <a:schemeClr val="tx1"/>
                </a:solidFill>
              </a:rPr>
              <a:t>Лужне </a:t>
            </a:r>
            <a:r>
              <a:rPr lang="uk-UA" i="1" dirty="0">
                <a:solidFill>
                  <a:schemeClr val="tx1"/>
                </a:solidFill>
              </a:rPr>
              <a:t>заводнення</a:t>
            </a:r>
            <a:r>
              <a:rPr lang="uk-UA" dirty="0" smtClean="0">
                <a:solidFill>
                  <a:schemeClr val="tx1"/>
                </a:solidFill>
              </a:rPr>
              <a:t>.</a:t>
            </a:r>
          </a:p>
          <a:p>
            <a:pPr marL="514350" indent="-514350" algn="l">
              <a:buFont typeface="+mj-lt"/>
              <a:buAutoNum type="arabicPeriod"/>
            </a:pPr>
            <a:r>
              <a:rPr lang="uk-UA" i="1" dirty="0" smtClean="0">
                <a:solidFill>
                  <a:schemeClr val="tx1"/>
                </a:solidFill>
              </a:rPr>
              <a:t>Витіснення </a:t>
            </a:r>
            <a:r>
              <a:rPr lang="uk-UA" i="1" dirty="0">
                <a:solidFill>
                  <a:schemeClr val="tx1"/>
                </a:solidFill>
              </a:rPr>
              <a:t>нафти міцелярними розчинами (МР)</a:t>
            </a:r>
            <a:r>
              <a:rPr lang="uk-UA" dirty="0">
                <a:solidFill>
                  <a:schemeClr val="tx1"/>
                </a:solidFill>
              </a:rPr>
              <a:t>.</a:t>
            </a:r>
            <a:r>
              <a:rPr lang="uk-UA" b="1" dirty="0">
                <a:solidFill>
                  <a:schemeClr val="tx1"/>
                </a:solidFill>
              </a:rPr>
              <a:t> </a:t>
            </a:r>
            <a:endParaRPr lang="uk-UA" b="1" dirty="0" smtClean="0">
              <a:solidFill>
                <a:schemeClr val="tx1"/>
              </a:solidFill>
            </a:endParaRPr>
          </a:p>
          <a:p>
            <a:pPr marL="514350" indent="-514350" algn="l">
              <a:buFont typeface="+mj-lt"/>
              <a:buAutoNum type="arabicPeriod"/>
            </a:pPr>
            <a:r>
              <a:rPr lang="uk-UA" i="1" dirty="0" smtClean="0">
                <a:solidFill>
                  <a:schemeClr val="tx1"/>
                </a:solidFill>
              </a:rPr>
              <a:t>Імпульсно-плазмовий вплив</a:t>
            </a:r>
            <a:r>
              <a:rPr lang="uk-UA" b="1" dirty="0" smtClean="0">
                <a:solidFill>
                  <a:schemeClr val="tx1"/>
                </a:solidFill>
              </a:rPr>
              <a:t> </a:t>
            </a:r>
          </a:p>
          <a:p>
            <a:pPr marL="514350" indent="-514350" algn="l">
              <a:buFont typeface="+mj-lt"/>
              <a:buAutoNum type="arabicPeriod"/>
            </a:pPr>
            <a:endParaRPr lang="uk-UA" b="1" dirty="0" smtClean="0">
              <a:solidFill>
                <a:schemeClr val="tx1"/>
              </a:solidFill>
            </a:endParaRPr>
          </a:p>
          <a:p>
            <a:pPr marL="514350" indent="-514350" algn="l">
              <a:buFont typeface="+mj-lt"/>
              <a:buAutoNum type="arabicPeriod"/>
            </a:pPr>
            <a:endParaRPr lang="uk-UA" b="1" dirty="0" smtClean="0">
              <a:solidFill>
                <a:schemeClr val="tx1"/>
              </a:solidFill>
            </a:endParaRPr>
          </a:p>
          <a:p>
            <a:pPr marL="514350" indent="-514350" algn="l"/>
            <a:endParaRPr lang="uk-UA" b="1" dirty="0" smtClean="0">
              <a:solidFill>
                <a:schemeClr val="tx1"/>
              </a:solidFill>
            </a:endParaRPr>
          </a:p>
          <a:p>
            <a:pPr marL="514350" indent="-514350" algn="l">
              <a:buFont typeface="+mj-lt"/>
              <a:buAutoNum type="arabicPeriod"/>
            </a:pPr>
            <a:endParaRPr lang="uk-UA" dirty="0">
              <a:solidFill>
                <a:schemeClr val="tx1"/>
              </a:solidFill>
            </a:endParaRPr>
          </a:p>
          <a:p>
            <a:pPr marL="514350" indent="-514350" algn="l">
              <a:buFont typeface="+mj-lt"/>
              <a:buAutoNum type="arabicPeriod"/>
            </a:pPr>
            <a:endParaRPr lang="uk-UA" dirty="0">
              <a:solidFill>
                <a:schemeClr val="tx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1052736"/>
            <a:ext cx="7772400" cy="1152128"/>
          </a:xfrm>
        </p:spPr>
        <p:txBody>
          <a:bodyPr>
            <a:noAutofit/>
          </a:bodyPr>
          <a:lstStyle/>
          <a:p>
            <a:r>
              <a:rPr lang="uk-UA" sz="3200" i="1" dirty="0" smtClean="0">
                <a:solidFill>
                  <a:srgbClr val="FFC000"/>
                </a:solidFill>
              </a:rPr>
              <a:t>Витіснення нафти водними розчинами ПАР</a:t>
            </a:r>
            <a:r>
              <a:rPr lang="uk-UA" sz="3200" dirty="0" smtClean="0">
                <a:solidFill>
                  <a:srgbClr val="FFC000"/>
                </a:solidFill>
              </a:rPr>
              <a:t>. </a:t>
            </a:r>
            <a:br>
              <a:rPr lang="uk-UA" sz="3200" dirty="0" smtClean="0">
                <a:solidFill>
                  <a:srgbClr val="FFC000"/>
                </a:solidFill>
              </a:rPr>
            </a:br>
            <a:endParaRPr lang="uk-UA" sz="3200" dirty="0">
              <a:solidFill>
                <a:srgbClr val="FFC000"/>
              </a:solidFill>
            </a:endParaRPr>
          </a:p>
        </p:txBody>
      </p:sp>
      <p:sp>
        <p:nvSpPr>
          <p:cNvPr id="5" name="Подзаголовок 4"/>
          <p:cNvSpPr>
            <a:spLocks noGrp="1"/>
          </p:cNvSpPr>
          <p:nvPr>
            <p:ph type="subTitle" idx="1"/>
          </p:nvPr>
        </p:nvSpPr>
        <p:spPr>
          <a:xfrm>
            <a:off x="611560" y="2492896"/>
            <a:ext cx="7772400" cy="3384376"/>
          </a:xfrm>
        </p:spPr>
        <p:txBody>
          <a:bodyPr>
            <a:normAutofit/>
          </a:bodyPr>
          <a:lstStyle/>
          <a:p>
            <a:pPr algn="just"/>
            <a:r>
              <a:rPr lang="uk-UA" dirty="0" smtClean="0">
                <a:solidFill>
                  <a:schemeClr val="tx1"/>
                </a:solidFill>
              </a:rPr>
              <a:t>       Заводнення водними розчинами поверхнево-активних речовин (ПАР) направлено на зниження поверхневого натягу на межі «нафта - вода», збільшення рухливості нафти і поліпшення витіснення її водою. За рахунок поліпшення змочуваності породи водою вона вбирається в пори, зайняті нафтою, рівномірніше рухається по пласту і краще витісняє нафту</a:t>
            </a:r>
            <a:r>
              <a:rPr lang="uk-UA" dirty="0" smtClean="0"/>
              <a:t>.</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548680"/>
            <a:ext cx="6455688" cy="1051560"/>
          </a:xfrm>
        </p:spPr>
        <p:txBody>
          <a:bodyPr/>
          <a:lstStyle/>
          <a:p>
            <a:r>
              <a:rPr lang="uk-UA" dirty="0" smtClean="0"/>
              <a:t>Заводнення</a:t>
            </a:r>
            <a:endParaRPr lang="uk-UA" dirty="0"/>
          </a:p>
        </p:txBody>
      </p:sp>
      <p:pic>
        <p:nvPicPr>
          <p:cNvPr id="4098" name="Picture 2"/>
          <p:cNvPicPr>
            <a:picLocks noGrp="1" noChangeAspect="1" noChangeArrowheads="1"/>
          </p:cNvPicPr>
          <p:nvPr>
            <p:ph idx="1"/>
          </p:nvPr>
        </p:nvPicPr>
        <p:blipFill>
          <a:blip r:embed="rId2" cstate="print"/>
          <a:stretch>
            <a:fillRect/>
          </a:stretch>
        </p:blipFill>
        <p:spPr bwMode="auto">
          <a:xfrm>
            <a:off x="539552" y="2204864"/>
            <a:ext cx="8136904" cy="302433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95536" y="332656"/>
            <a:ext cx="7772400" cy="1470025"/>
          </a:xfrm>
        </p:spPr>
        <p:txBody>
          <a:bodyPr/>
          <a:lstStyle/>
          <a:p>
            <a:r>
              <a:rPr lang="uk-UA" dirty="0" smtClean="0"/>
              <a:t>Капілярний тиск</a:t>
            </a:r>
            <a:endParaRPr lang="uk-UA" dirty="0"/>
          </a:p>
        </p:txBody>
      </p:sp>
      <p:sp>
        <p:nvSpPr>
          <p:cNvPr id="5" name="Подзаголовок 4"/>
          <p:cNvSpPr>
            <a:spLocks noGrp="1"/>
          </p:cNvSpPr>
          <p:nvPr>
            <p:ph type="subTitle" idx="1"/>
          </p:nvPr>
        </p:nvSpPr>
        <p:spPr>
          <a:xfrm>
            <a:off x="755576" y="3886200"/>
            <a:ext cx="7560840" cy="1752600"/>
          </a:xfrm>
        </p:spPr>
        <p:txBody>
          <a:bodyPr>
            <a:normAutofit/>
          </a:bodyPr>
          <a:lstStyle/>
          <a:p>
            <a:pPr algn="just"/>
            <a:r>
              <a:rPr lang="uk-UA" sz="2800" dirty="0">
                <a:solidFill>
                  <a:schemeClr val="tx1"/>
                </a:solidFill>
              </a:rPr>
              <a:t>де </a:t>
            </a:r>
            <a:r>
              <a:rPr lang="uk-UA" sz="2800" dirty="0" smtClean="0">
                <a:solidFill>
                  <a:schemeClr val="tx1"/>
                </a:solidFill>
              </a:rPr>
              <a:t>σ </a:t>
            </a:r>
            <a:r>
              <a:rPr lang="uk-UA" sz="2800" dirty="0">
                <a:solidFill>
                  <a:schemeClr val="tx1"/>
                </a:solidFill>
              </a:rPr>
              <a:t>– поверхневий натяг між рідиною і газом, </a:t>
            </a:r>
            <a:r>
              <a:rPr lang="uk-UA" sz="2800" dirty="0" smtClean="0">
                <a:solidFill>
                  <a:schemeClr val="tx1"/>
                </a:solidFill>
              </a:rPr>
              <a:t>Н/м</a:t>
            </a:r>
          </a:p>
          <a:p>
            <a:pPr algn="just"/>
            <a:r>
              <a:rPr lang="uk-UA" sz="2800" dirty="0" smtClean="0">
                <a:solidFill>
                  <a:schemeClr val="tx1"/>
                </a:solidFill>
              </a:rPr>
              <a:t>θ </a:t>
            </a:r>
            <a:r>
              <a:rPr lang="uk-UA" sz="2800" dirty="0">
                <a:solidFill>
                  <a:schemeClr val="tx1"/>
                </a:solidFill>
              </a:rPr>
              <a:t>– </a:t>
            </a:r>
            <a:r>
              <a:rPr lang="uk-UA" sz="2800" dirty="0" smtClean="0">
                <a:solidFill>
                  <a:schemeClr val="tx1"/>
                </a:solidFill>
              </a:rPr>
              <a:t>крайовий </a:t>
            </a:r>
            <a:r>
              <a:rPr lang="uk-UA" sz="2800" dirty="0">
                <a:solidFill>
                  <a:schemeClr val="tx1"/>
                </a:solidFill>
              </a:rPr>
              <a:t>кут змочування на границі поділу </a:t>
            </a:r>
            <a:r>
              <a:rPr lang="uk-UA" sz="2800" dirty="0" smtClean="0">
                <a:solidFill>
                  <a:schemeClr val="tx1"/>
                </a:solidFill>
              </a:rPr>
              <a:t>фаз. </a:t>
            </a:r>
            <a:endParaRPr lang="uk-UA" sz="2800" dirty="0">
              <a:solidFill>
                <a:schemeClr val="tx1"/>
              </a:solidFill>
            </a:endParaRPr>
          </a:p>
        </p:txBody>
      </p:sp>
      <p:graphicFrame>
        <p:nvGraphicFramePr>
          <p:cNvPr id="16386" name="Object 2"/>
          <p:cNvGraphicFramePr>
            <a:graphicFrameLocks noChangeAspect="1"/>
          </p:cNvGraphicFramePr>
          <p:nvPr/>
        </p:nvGraphicFramePr>
        <p:xfrm>
          <a:off x="1835696" y="2492896"/>
          <a:ext cx="5543550" cy="720725"/>
        </p:xfrm>
        <a:graphic>
          <a:graphicData uri="http://schemas.openxmlformats.org/presentationml/2006/ole">
            <mc:AlternateContent xmlns:mc="http://schemas.openxmlformats.org/markup-compatibility/2006">
              <mc:Choice xmlns:v="urn:schemas-microsoft-com:vml" Requires="v">
                <p:oleObj spid="_x0000_s26628" name="Equation" r:id="rId3" imgW="1256755" imgH="215806" progId="">
                  <p:embed/>
                </p:oleObj>
              </mc:Choice>
              <mc:Fallback>
                <p:oleObj name="Equation" r:id="rId3" imgW="1256755" imgH="21580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492896"/>
                        <a:ext cx="554355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79512" y="404664"/>
            <a:ext cx="7772400" cy="600682"/>
          </a:xfrm>
        </p:spPr>
        <p:txBody>
          <a:bodyPr>
            <a:normAutofit fontScale="90000"/>
          </a:bodyPr>
          <a:lstStyle/>
          <a:p>
            <a:r>
              <a:rPr lang="uk-UA" sz="3600" dirty="0" smtClean="0"/>
              <a:t>Полімерне заводнення</a:t>
            </a:r>
            <a:endParaRPr lang="uk-UA" sz="3600" dirty="0"/>
          </a:p>
        </p:txBody>
      </p:sp>
      <p:sp>
        <p:nvSpPr>
          <p:cNvPr id="5" name="Подзаголовок 4"/>
          <p:cNvSpPr>
            <a:spLocks noGrp="1"/>
          </p:cNvSpPr>
          <p:nvPr>
            <p:ph type="subTitle" idx="1"/>
          </p:nvPr>
        </p:nvSpPr>
        <p:spPr>
          <a:xfrm>
            <a:off x="395536" y="1196752"/>
            <a:ext cx="8280920" cy="5400600"/>
          </a:xfrm>
        </p:spPr>
        <p:txBody>
          <a:bodyPr>
            <a:normAutofit fontScale="92500" lnSpcReduction="20000"/>
          </a:bodyPr>
          <a:lstStyle/>
          <a:p>
            <a:pPr algn="just"/>
            <a:r>
              <a:rPr lang="uk-UA" dirty="0" smtClean="0"/>
              <a:t>       </a:t>
            </a:r>
            <a:r>
              <a:rPr lang="uk-UA" dirty="0" smtClean="0">
                <a:solidFill>
                  <a:schemeClr val="tx1"/>
                </a:solidFill>
              </a:rPr>
              <a:t>Полімерне заводнення полягає в тому, що в воді розчиняється високомолекулярний хімічний реагент - полімер (поліакриламід), що володіє здатністю навіть при малих концентраціях істотно підвищувати в'язкість води, знижувати її рухливість і за рахунок цього підвищувати охоплення пластів заводненням. Основна і найпростіша властивість полімерів полягає в загущенні води. Це призводить до зменшення співвідношення в'язкості нафти і води в пласті і скорочення умов прориву води, обумовлених відмінністю вязкостей або неоднорідністю пласта. Крім того, полімерні розчини, володіючи підвищеною в'язкістю, краще витісняють не тільки нафту, але і зв'язану пластову воду з пористого середовища. Тому вони вступають у взаємодію зі скелетом пористого середовища, тобто породою і цементуючою речовиною. Це викликає адсорбцію молекул полімерів, які випадають з розчину на поверхню пористого середовища і перекривають канали або погіршують фільтрацію в них води. Полімерний розчин переважно надходить в високопроникні шари, і за рахунок цих двох ефектів - підвищення в'язкості розчину і зниження провідності середовища - відбувається істотне зменшення динамічної неоднорідності потоків рідини і, як наслідок, підвищення охоплення пластів заводненням</a:t>
            </a:r>
            <a:r>
              <a:rPr lang="uk-UA" dirty="0" smtClean="0"/>
              <a:t>.</a:t>
            </a: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88640"/>
            <a:ext cx="7772400" cy="692696"/>
          </a:xfrm>
        </p:spPr>
        <p:txBody>
          <a:bodyPr>
            <a:normAutofit/>
          </a:bodyPr>
          <a:lstStyle/>
          <a:p>
            <a:r>
              <a:rPr lang="uk-UA" sz="3600" dirty="0" smtClean="0"/>
              <a:t>Закон Дарсі</a:t>
            </a:r>
            <a:endParaRPr lang="uk-UA" sz="3600" dirty="0"/>
          </a:p>
        </p:txBody>
      </p:sp>
      <p:sp>
        <p:nvSpPr>
          <p:cNvPr id="5" name="Подзаголовок 4"/>
          <p:cNvSpPr>
            <a:spLocks noGrp="1"/>
          </p:cNvSpPr>
          <p:nvPr>
            <p:ph type="subTitle" idx="1"/>
          </p:nvPr>
        </p:nvSpPr>
        <p:spPr>
          <a:xfrm>
            <a:off x="323528" y="3212976"/>
            <a:ext cx="8424936" cy="3240360"/>
          </a:xfrm>
        </p:spPr>
        <p:txBody>
          <a:bodyPr>
            <a:normAutofit fontScale="92500" lnSpcReduction="10000"/>
          </a:bodyPr>
          <a:lstStyle/>
          <a:p>
            <a:pPr algn="just"/>
            <a:r>
              <a:rPr lang="uk-UA" dirty="0" smtClean="0">
                <a:solidFill>
                  <a:schemeClr val="tx1"/>
                </a:solidFill>
              </a:rPr>
              <a:t>де</a:t>
            </a:r>
            <a:r>
              <a:rPr lang="en-US" dirty="0" smtClean="0">
                <a:solidFill>
                  <a:schemeClr val="tx1"/>
                </a:solidFill>
              </a:rPr>
              <a:t> </a:t>
            </a:r>
            <a:endParaRPr lang="uk-UA" dirty="0" smtClean="0">
              <a:solidFill>
                <a:schemeClr val="tx1"/>
              </a:solidFill>
            </a:endParaRPr>
          </a:p>
          <a:p>
            <a:pPr algn="just"/>
            <a:r>
              <a:rPr lang="en-US" dirty="0">
                <a:solidFill>
                  <a:schemeClr val="tx1"/>
                </a:solidFill>
              </a:rPr>
              <a:t>k</a:t>
            </a:r>
            <a:r>
              <a:rPr lang="en-US" dirty="0" smtClean="0">
                <a:solidFill>
                  <a:schemeClr val="tx1"/>
                </a:solidFill>
              </a:rPr>
              <a:t>-</a:t>
            </a:r>
            <a:r>
              <a:rPr lang="uk-UA" dirty="0" smtClean="0">
                <a:solidFill>
                  <a:schemeClr val="tx1"/>
                </a:solidFill>
              </a:rPr>
              <a:t>проникність, м</a:t>
            </a:r>
            <a:r>
              <a:rPr lang="uk-UA" baseline="30000" dirty="0" smtClean="0">
                <a:solidFill>
                  <a:schemeClr val="tx1"/>
                </a:solidFill>
              </a:rPr>
              <a:t>2</a:t>
            </a:r>
            <a:endParaRPr lang="" baseline="30000" dirty="0" smtClean="0">
              <a:solidFill>
                <a:schemeClr val="tx1"/>
              </a:solidFill>
            </a:endParaRPr>
          </a:p>
          <a:p>
            <a:pPr algn="just"/>
            <a:r>
              <a:rPr lang="uk-UA" dirty="0" smtClean="0">
                <a:solidFill>
                  <a:schemeClr val="tx1"/>
                </a:solidFill>
              </a:rPr>
              <a:t>v</a:t>
            </a:r>
            <a:r>
              <a:rPr lang="en-US" sz="3900" i="1" dirty="0" smtClean="0">
                <a:solidFill>
                  <a:schemeClr val="tx1"/>
                </a:solidFill>
                <a:latin typeface="Times New Roman" pitchFamily="18" charset="0"/>
                <a:cs typeface="Times New Roman" pitchFamily="18" charset="0"/>
              </a:rPr>
              <a:t>-</a:t>
            </a:r>
            <a:r>
              <a:rPr lang="uk-UA" sz="3900" i="1" dirty="0" smtClean="0">
                <a:solidFill>
                  <a:schemeClr val="tx1"/>
                </a:solidFill>
                <a:latin typeface="Times New Roman" pitchFamily="18" charset="0"/>
                <a:cs typeface="Times New Roman" pitchFamily="18" charset="0"/>
              </a:rPr>
              <a:t> </a:t>
            </a:r>
            <a:r>
              <a:rPr lang="en-US" dirty="0" smtClean="0">
                <a:solidFill>
                  <a:schemeClr val="tx1"/>
                </a:solidFill>
              </a:rPr>
              <a:t>ш</a:t>
            </a:r>
            <a:r>
              <a:rPr lang="uk-UA" dirty="0" smtClean="0">
                <a:solidFill>
                  <a:schemeClr val="tx1"/>
                </a:solidFill>
              </a:rPr>
              <a:t>видкість фільтрації, м/с;</a:t>
            </a:r>
          </a:p>
          <a:p>
            <a:pPr algn="just"/>
            <a:r>
              <a:rPr lang="uk-UA" dirty="0" smtClean="0">
                <a:solidFill>
                  <a:schemeClr val="tx1"/>
                </a:solidFill>
              </a:rPr>
              <a:t> μ </a:t>
            </a:r>
            <a:r>
              <a:rPr lang="en-US" dirty="0" smtClean="0">
                <a:solidFill>
                  <a:schemeClr val="tx1"/>
                </a:solidFill>
              </a:rPr>
              <a:t>- к</a:t>
            </a:r>
            <a:r>
              <a:rPr lang="uk-UA" dirty="0" smtClean="0">
                <a:solidFill>
                  <a:schemeClr val="tx1"/>
                </a:solidFill>
              </a:rPr>
              <a:t>оефіцієнт динамічної в’язкості, Па·с;</a:t>
            </a:r>
          </a:p>
          <a:p>
            <a:pPr algn="just"/>
            <a:r>
              <a:rPr lang="uk-UA" dirty="0" smtClean="0">
                <a:solidFill>
                  <a:schemeClr val="tx1"/>
                </a:solidFill>
              </a:rPr>
              <a:t>F</a:t>
            </a:r>
            <a:r>
              <a:rPr lang="en-US" i="1" dirty="0" smtClean="0">
                <a:solidFill>
                  <a:schemeClr val="tx1"/>
                </a:solidFill>
              </a:rPr>
              <a:t> - </a:t>
            </a:r>
            <a:r>
              <a:rPr lang="en-US" dirty="0" smtClean="0">
                <a:solidFill>
                  <a:schemeClr val="tx1"/>
                </a:solidFill>
              </a:rPr>
              <a:t>п</a:t>
            </a:r>
            <a:r>
              <a:rPr lang="uk-UA" dirty="0" smtClean="0">
                <a:solidFill>
                  <a:schemeClr val="tx1"/>
                </a:solidFill>
              </a:rPr>
              <a:t>лоща фільтрації, </a:t>
            </a:r>
            <a:r>
              <a:rPr lang="en-US" dirty="0" smtClean="0">
                <a:solidFill>
                  <a:schemeClr val="tx1"/>
                </a:solidFill>
              </a:rPr>
              <a:t> </a:t>
            </a:r>
            <a:r>
              <a:rPr lang="uk-UA" dirty="0" smtClean="0">
                <a:solidFill>
                  <a:schemeClr val="tx1"/>
                </a:solidFill>
              </a:rPr>
              <a:t>м2</a:t>
            </a:r>
            <a:r>
              <a:rPr lang="uk-UA" baseline="30000" dirty="0" smtClean="0">
                <a:solidFill>
                  <a:schemeClr val="tx1"/>
                </a:solidFill>
              </a:rPr>
              <a:t>   ;</a:t>
            </a:r>
          </a:p>
          <a:p>
            <a:pPr algn="just"/>
            <a:r>
              <a:rPr lang="uk-UA" baseline="30000" dirty="0" smtClean="0">
                <a:solidFill>
                  <a:schemeClr val="tx1"/>
                </a:solidFill>
              </a:rPr>
              <a:t>Δ</a:t>
            </a:r>
            <a:r>
              <a:rPr lang="el-GR" i="1" dirty="0" smtClean="0">
                <a:solidFill>
                  <a:schemeClr val="tx1"/>
                </a:solidFill>
              </a:rPr>
              <a:t>P</a:t>
            </a:r>
            <a:r>
              <a:rPr lang="en-US" i="1" dirty="0" smtClean="0">
                <a:solidFill>
                  <a:schemeClr val="tx1"/>
                </a:solidFill>
              </a:rPr>
              <a:t> </a:t>
            </a:r>
            <a:r>
              <a:rPr lang="uk-UA" i="1" dirty="0" smtClean="0">
                <a:solidFill>
                  <a:schemeClr val="tx1"/>
                </a:solidFill>
              </a:rPr>
              <a:t>- п</a:t>
            </a:r>
            <a:r>
              <a:rPr lang="uk-UA" dirty="0" smtClean="0">
                <a:solidFill>
                  <a:schemeClr val="tx1"/>
                </a:solidFill>
              </a:rPr>
              <a:t>ерепад тиску (депресія), Па; </a:t>
            </a:r>
          </a:p>
          <a:p>
            <a:pPr algn="just"/>
            <a:r>
              <a:rPr lang="en-US" dirty="0" smtClean="0">
                <a:solidFill>
                  <a:schemeClr val="tx1"/>
                </a:solidFill>
              </a:rPr>
              <a:t>L</a:t>
            </a:r>
            <a:r>
              <a:rPr lang="en-US" i="1" dirty="0" smtClean="0">
                <a:solidFill>
                  <a:schemeClr val="tx1"/>
                </a:solidFill>
              </a:rPr>
              <a:t> –д</a:t>
            </a:r>
            <a:r>
              <a:rPr lang="uk-UA" dirty="0" smtClean="0">
                <a:solidFill>
                  <a:schemeClr val="tx1"/>
                </a:solidFill>
              </a:rPr>
              <a:t>овжина фільтрації, м.</a:t>
            </a:r>
          </a:p>
          <a:p>
            <a:pPr algn="just"/>
            <a:r>
              <a:rPr lang="en-US" dirty="0" smtClean="0">
                <a:solidFill>
                  <a:schemeClr val="tx1"/>
                </a:solidFill>
              </a:rPr>
              <a:t>Q – в</a:t>
            </a:r>
            <a:r>
              <a:rPr lang="uk-UA" dirty="0" smtClean="0">
                <a:solidFill>
                  <a:schemeClr val="tx1"/>
                </a:solidFill>
              </a:rPr>
              <a:t>итрата рідини.</a:t>
            </a:r>
          </a:p>
          <a:p>
            <a:pPr algn="just"/>
            <a:r>
              <a:rPr lang="" dirty="0" smtClean="0">
                <a:solidFill>
                  <a:schemeClr val="tx1"/>
                </a:solidFill>
              </a:rPr>
              <a:t>Ф</a:t>
            </a:r>
            <a:r>
              <a:rPr lang="uk-UA" dirty="0" smtClean="0">
                <a:solidFill>
                  <a:schemeClr val="tx1"/>
                </a:solidFill>
              </a:rPr>
              <a:t>ормулювання  закону Дарсі :</a:t>
            </a:r>
          </a:p>
          <a:p>
            <a:pPr algn="just"/>
            <a:r>
              <a:rPr lang="uk-UA" dirty="0" smtClean="0">
                <a:solidFill>
                  <a:schemeClr val="tx1"/>
                </a:solidFill>
              </a:rPr>
              <a:t>       Шв</a:t>
            </a:r>
            <a:r>
              <a:rPr lang="uk-UA" i="1" dirty="0" smtClean="0">
                <a:solidFill>
                  <a:schemeClr val="tx1"/>
                </a:solidFill>
              </a:rPr>
              <a:t>идкість фільтрації  в пористому середовищі прямо пропорційна градієнту тиску і обернено пропорційна в’язкості: </a:t>
            </a:r>
          </a:p>
          <a:p>
            <a:pPr algn="just"/>
            <a:endParaRPr lang="uk-UA" dirty="0" smtClean="0">
              <a:solidFill>
                <a:schemeClr val="tx1"/>
              </a:solidFill>
            </a:endParaRPr>
          </a:p>
          <a:p>
            <a:pPr algn="just"/>
            <a:endParaRPr lang="uk-UA" dirty="0" smtClean="0">
              <a:solidFill>
                <a:schemeClr val="tx1"/>
              </a:solidFill>
            </a:endParaRPr>
          </a:p>
          <a:p>
            <a:pPr algn="just"/>
            <a:endParaRPr lang="uk-UA" dirty="0">
              <a:solidFill>
                <a:schemeClr val="tx1"/>
              </a:solidFill>
            </a:endParaRPr>
          </a:p>
        </p:txBody>
      </p:sp>
      <p:graphicFrame>
        <p:nvGraphicFramePr>
          <p:cNvPr id="45060" name="Object 4"/>
          <p:cNvGraphicFramePr>
            <a:graphicFrameLocks noChangeAspect="1"/>
          </p:cNvGraphicFramePr>
          <p:nvPr/>
        </p:nvGraphicFramePr>
        <p:xfrm>
          <a:off x="1115616" y="1916832"/>
          <a:ext cx="1230623" cy="641859"/>
        </p:xfrm>
        <a:graphic>
          <a:graphicData uri="http://schemas.openxmlformats.org/presentationml/2006/ole">
            <mc:AlternateContent xmlns:mc="http://schemas.openxmlformats.org/markup-compatibility/2006">
              <mc:Choice xmlns:v="urn:schemas-microsoft-com:vml" Requires="v">
                <p:oleObj spid="_x0000_s27654" name="Equation" r:id="rId3" imgW="533400" imgH="330200" progId="">
                  <p:embed/>
                </p:oleObj>
              </mc:Choice>
              <mc:Fallback>
                <p:oleObj name="Equation" r:id="rId3" imgW="533400" imgH="330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916832"/>
                        <a:ext cx="1230623" cy="641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nvGraphicFramePr>
        <p:xfrm>
          <a:off x="5796136" y="1772816"/>
          <a:ext cx="1656184" cy="685144"/>
        </p:xfrm>
        <a:graphic>
          <a:graphicData uri="http://schemas.openxmlformats.org/presentationml/2006/ole">
            <mc:AlternateContent xmlns:mc="http://schemas.openxmlformats.org/markup-compatibility/2006">
              <mc:Choice xmlns:v="urn:schemas-microsoft-com:vml" Requires="v">
                <p:oleObj spid="_x0000_s27655" name="Equation" r:id="rId5" imgW="863225" imgH="304668" progId="">
                  <p:embed/>
                </p:oleObj>
              </mc:Choice>
              <mc:Fallback>
                <p:oleObj name="Equation" r:id="rId5" imgW="863225" imgH="304668"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1772816"/>
                        <a:ext cx="1656184" cy="685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63" name="Picture 7"/>
          <p:cNvPicPr>
            <a:picLocks noChangeAspect="1" noChangeArrowheads="1"/>
          </p:cNvPicPr>
          <p:nvPr/>
        </p:nvPicPr>
        <p:blipFill>
          <a:blip r:embed="rId7" cstate="print"/>
          <a:srcRect/>
          <a:stretch>
            <a:fillRect/>
          </a:stretch>
        </p:blipFill>
        <p:spPr bwMode="auto">
          <a:xfrm>
            <a:off x="2843808" y="908720"/>
            <a:ext cx="2781300" cy="13430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509588" y="709613"/>
            <a:ext cx="8124825" cy="54387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548680"/>
            <a:ext cx="7772400" cy="960722"/>
          </a:xfrm>
        </p:spPr>
        <p:txBody>
          <a:bodyPr/>
          <a:lstStyle/>
          <a:p>
            <a:r>
              <a:rPr lang="uk-UA" dirty="0" smtClean="0"/>
              <a:t>Лужне заводнення</a:t>
            </a:r>
            <a:endParaRPr lang="uk-UA" dirty="0"/>
          </a:p>
        </p:txBody>
      </p:sp>
      <p:sp>
        <p:nvSpPr>
          <p:cNvPr id="5" name="Подзаголовок 4"/>
          <p:cNvSpPr>
            <a:spLocks noGrp="1"/>
          </p:cNvSpPr>
          <p:nvPr>
            <p:ph type="subTitle" idx="1"/>
          </p:nvPr>
        </p:nvSpPr>
        <p:spPr>
          <a:xfrm>
            <a:off x="722376" y="1916832"/>
            <a:ext cx="7772400" cy="4464496"/>
          </a:xfrm>
        </p:spPr>
        <p:txBody>
          <a:bodyPr/>
          <a:lstStyle/>
          <a:p>
            <a:pPr algn="just"/>
            <a:r>
              <a:rPr lang="uk-UA" dirty="0" smtClean="0"/>
              <a:t>     </a:t>
            </a:r>
            <a:r>
              <a:rPr lang="uk-UA" dirty="0" smtClean="0">
                <a:solidFill>
                  <a:schemeClr val="tx1"/>
                </a:solidFill>
              </a:rPr>
              <a:t>Метод лужного заводнення нафтових пластів засн ований на взаємодії лугів з пластовими нафтою і породою. При контакті лугу з нафтою відбувається її взаємодія з органічними кислотами, в результаті чого утворюються поверхнево-активні речовини, що знижують міжфазний натяг на межі поділу фаз "нафта - розчин лугу» і збільшують змочуваність породи водою.</a:t>
            </a:r>
            <a:r>
              <a:rPr lang="uk-UA" dirty="0" smtClean="0"/>
              <a:t>     </a:t>
            </a:r>
            <a:r>
              <a:rPr lang="uk-UA" dirty="0" smtClean="0">
                <a:solidFill>
                  <a:schemeClr val="tx1"/>
                </a:solidFill>
              </a:rPr>
              <a:t>Застосування розчинів лугів - один з найефективніших способів зменшення контактного кута змочування породи водою, тобто гідрофілізації пористого середовища, що призводить до підвищення коефіцієнта витіснення нафти водою.</a:t>
            </a:r>
            <a:endParaRPr lang="uk-UA"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476672"/>
            <a:ext cx="7772400" cy="1440160"/>
          </a:xfrm>
        </p:spPr>
        <p:txBody>
          <a:bodyPr>
            <a:normAutofit/>
          </a:bodyPr>
          <a:lstStyle/>
          <a:p>
            <a:r>
              <a:rPr lang="uk-UA" sz="2800" dirty="0" smtClean="0"/>
              <a:t>Витіснення нафти композиціями хімреагентів і міцелярними розчинами</a:t>
            </a:r>
            <a:endParaRPr lang="uk-UA" sz="2800" dirty="0"/>
          </a:p>
        </p:txBody>
      </p:sp>
      <p:sp>
        <p:nvSpPr>
          <p:cNvPr id="5" name="Подзаголовок 4"/>
          <p:cNvSpPr>
            <a:spLocks noGrp="1"/>
          </p:cNvSpPr>
          <p:nvPr>
            <p:ph type="subTitle" idx="1"/>
          </p:nvPr>
        </p:nvSpPr>
        <p:spPr>
          <a:xfrm>
            <a:off x="722376" y="1916832"/>
            <a:ext cx="7772400" cy="4392488"/>
          </a:xfrm>
        </p:spPr>
        <p:txBody>
          <a:bodyPr>
            <a:normAutofit fontScale="92500" lnSpcReduction="10000"/>
          </a:bodyPr>
          <a:lstStyle/>
          <a:p>
            <a:pPr algn="just"/>
            <a:r>
              <a:rPr lang="uk-UA" dirty="0" smtClean="0">
                <a:solidFill>
                  <a:schemeClr val="tx1"/>
                </a:solidFill>
              </a:rPr>
              <a:t>     Міцелярні розчини являють собою прозорі і напівпрозорі рідини. Вони в основному однорідні і стійкі до фазового поділу, в той час як емульсії нафти в воді чи води в нафті не є прозорими, різнорідні за будовою глобул і характеризуються фазовою нестійкістю.</a:t>
            </a:r>
            <a:r>
              <a:rPr lang="uk-UA" dirty="0" smtClean="0"/>
              <a:t> </a:t>
            </a:r>
            <a:r>
              <a:rPr lang="uk-UA" dirty="0" smtClean="0">
                <a:solidFill>
                  <a:schemeClr val="tx1"/>
                </a:solidFill>
              </a:rPr>
              <a:t>Механізм витіснення нафти міцелярними розчинами визначається їх фізико-хімічними властивостями. В силу того що міжфазний натяг між розчином і пластовими рідинами (нафтою і водою) дуже низький, розчин, усуваючи дію капілярних сил, витісняє нафту і воду. При розсіяній залишковій нафтонасиченості заводненого пористого середовища перед фронтом витіснення міцелярним розчином розрізнені глобули нафти зливаються в безперервну фазу, накопичується вал нафти - зона підвищеної нафтонасиченості, а за нею - зона підвищеної водонасиченості.</a:t>
            </a:r>
            <a:endParaRPr lang="uk-UA"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3568" y="548680"/>
            <a:ext cx="7772400" cy="576064"/>
          </a:xfrm>
        </p:spPr>
        <p:txBody>
          <a:bodyPr>
            <a:normAutofit/>
          </a:bodyPr>
          <a:lstStyle/>
          <a:p>
            <a:r>
              <a:rPr lang="uk-UA" sz="2800" dirty="0" smtClean="0"/>
              <a:t>Продовження</a:t>
            </a:r>
            <a:endParaRPr lang="uk-UA" sz="2800" dirty="0"/>
          </a:p>
        </p:txBody>
      </p:sp>
      <p:sp>
        <p:nvSpPr>
          <p:cNvPr id="6" name="Подзаголовок 5"/>
          <p:cNvSpPr>
            <a:spLocks noGrp="1"/>
          </p:cNvSpPr>
          <p:nvPr>
            <p:ph type="subTitle" idx="1"/>
          </p:nvPr>
        </p:nvSpPr>
        <p:spPr>
          <a:xfrm>
            <a:off x="722376" y="2132856"/>
            <a:ext cx="7772400" cy="3456384"/>
          </a:xfrm>
        </p:spPr>
        <p:txBody>
          <a:bodyPr>
            <a:normAutofit/>
          </a:bodyPr>
          <a:lstStyle/>
          <a:p>
            <a:pPr algn="just"/>
            <a:r>
              <a:rPr lang="uk-UA" dirty="0" smtClean="0">
                <a:solidFill>
                  <a:schemeClr val="tx1"/>
                </a:solidFill>
              </a:rPr>
              <a:t>      Нафтовий вал витісняє (збирає) тільки нафту, пропускаючи через себе воду. У зоні нафтового валу швидкість фільтрації нафти більша від швидкості фільтрації води. Міцелярний розчин, наступний за водяним валом, захоплює відсталу від нафтового валу нафту і витісняє воду з повнотою, що залежить від міжфазного натягу на контакті з водою. Такий механізм процесів фільтрації рідини спостерігається під час витіснення залишкової (нерухомою) нафти з заводненого однорідного пористого середовища.</a:t>
            </a:r>
            <a:endParaRPr lang="uk-UA"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9552" y="476672"/>
            <a:ext cx="7772400" cy="1224136"/>
          </a:xfrm>
        </p:spPr>
        <p:txBody>
          <a:bodyPr>
            <a:normAutofit fontScale="90000"/>
          </a:bodyPr>
          <a:lstStyle/>
          <a:p>
            <a:r>
              <a:rPr lang="uk-UA" dirty="0" smtClean="0"/>
              <a:t>Імпульсно-плазмовий вплив</a:t>
            </a:r>
            <a:endParaRPr lang="uk-UA" dirty="0"/>
          </a:p>
        </p:txBody>
      </p:sp>
      <p:sp>
        <p:nvSpPr>
          <p:cNvPr id="5" name="Подзаголовок 4"/>
          <p:cNvSpPr>
            <a:spLocks noGrp="1"/>
          </p:cNvSpPr>
          <p:nvPr>
            <p:ph type="subTitle" idx="1"/>
          </p:nvPr>
        </p:nvSpPr>
        <p:spPr>
          <a:xfrm>
            <a:off x="722376" y="1772816"/>
            <a:ext cx="7772400" cy="4824536"/>
          </a:xfrm>
        </p:spPr>
        <p:txBody>
          <a:bodyPr>
            <a:normAutofit fontScale="92500" lnSpcReduction="20000"/>
          </a:bodyPr>
          <a:lstStyle/>
          <a:p>
            <a:pPr algn="just"/>
            <a:r>
              <a:rPr lang="uk-UA" dirty="0" smtClean="0">
                <a:solidFill>
                  <a:schemeClr val="tx1"/>
                </a:solidFill>
              </a:rPr>
              <a:t>        В свердловини подається струм напругою 3000В. Він викликає появу електричної дуги, яка призводить до утворення плазми (іонно-електронного газу) і дуже швидкого підвищення температури в пласті приблизно до 2800 градусів. Через такого сильного стрибка температури протягом декількох мікросекунд в місці подачі струму утворюється область високого тиску близько 10 000 атм. Розширення плазми викликає миттєву ударну хвилю. Ця хвиля зі швидкістю, що перевищує швидкість звуку, поширюється по рідині, що знаходиться в свердловині, чим викликає сильне її згущення. Коли плазма після поширення ударної хвилі охолоджується, вона за рахунок зворотного тиску викликає приплив в свердловину, завдяки чому продуктивність пласта  і свердловини підвищується. Те саме відбувається у пласті. Імпульси струму повторюються в одній точці через однакові часові проміжки безліч разів, і кожен раз  виникає зворотна тяга в пласті свердловина забирає додаткові порції вуглеводнів. За один спуск в свердловину генератор робить близько 1000 імпульсів.</a:t>
            </a:r>
            <a:endParaRPr lang="uk-UA"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21455" y="620688"/>
            <a:ext cx="8812644" cy="568863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83000" y="548680"/>
            <a:ext cx="8685228" cy="583264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214313"/>
            <a:ext cx="8964487" cy="64293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99592" y="0"/>
            <a:ext cx="7772400" cy="1470025"/>
          </a:xfrm>
        </p:spPr>
        <p:txBody>
          <a:bodyPr/>
          <a:lstStyle/>
          <a:p>
            <a:r>
              <a:rPr lang="uk-UA" b="1" dirty="0"/>
              <a:t>Теплові методи</a:t>
            </a:r>
            <a:endParaRPr lang="uk-UA" dirty="0"/>
          </a:p>
        </p:txBody>
      </p:sp>
      <p:sp>
        <p:nvSpPr>
          <p:cNvPr id="5" name="Подзаголовок 4"/>
          <p:cNvSpPr>
            <a:spLocks noGrp="1"/>
          </p:cNvSpPr>
          <p:nvPr>
            <p:ph type="subTitle" idx="1"/>
          </p:nvPr>
        </p:nvSpPr>
        <p:spPr>
          <a:xfrm>
            <a:off x="1619672" y="1700808"/>
            <a:ext cx="6400800" cy="3096344"/>
          </a:xfrm>
        </p:spPr>
        <p:txBody>
          <a:bodyPr/>
          <a:lstStyle/>
          <a:p>
            <a:pPr marL="514350" indent="-514350" algn="l">
              <a:buFont typeface="+mj-lt"/>
              <a:buAutoNum type="arabicPeriod"/>
            </a:pPr>
            <a:r>
              <a:rPr lang="uk-UA" i="1" dirty="0">
                <a:solidFill>
                  <a:schemeClr val="tx1"/>
                </a:solidFill>
              </a:rPr>
              <a:t>Паротепловий вплив  на  </a:t>
            </a:r>
            <a:r>
              <a:rPr lang="uk-UA" i="1" dirty="0" smtClean="0">
                <a:solidFill>
                  <a:schemeClr val="tx1"/>
                </a:solidFill>
              </a:rPr>
              <a:t>пласт</a:t>
            </a:r>
          </a:p>
          <a:p>
            <a:pPr marL="514350" indent="-514350" algn="l">
              <a:buFont typeface="+mj-lt"/>
              <a:buAutoNum type="arabicPeriod"/>
            </a:pPr>
            <a:r>
              <a:rPr lang="uk-UA" i="1" dirty="0" smtClean="0">
                <a:solidFill>
                  <a:schemeClr val="tx1"/>
                </a:solidFill>
              </a:rPr>
              <a:t>Внутрішньопластове </a:t>
            </a:r>
            <a:r>
              <a:rPr lang="uk-UA" i="1" dirty="0">
                <a:solidFill>
                  <a:schemeClr val="tx1"/>
                </a:solidFill>
              </a:rPr>
              <a:t>горіння</a:t>
            </a:r>
            <a:r>
              <a:rPr lang="uk-UA" dirty="0" smtClean="0">
                <a:solidFill>
                  <a:schemeClr val="tx1"/>
                </a:solidFill>
              </a:rPr>
              <a:t>.</a:t>
            </a:r>
          </a:p>
          <a:p>
            <a:pPr marL="514350" indent="-514350" algn="l">
              <a:buFont typeface="+mj-lt"/>
              <a:buAutoNum type="arabicPeriod"/>
            </a:pPr>
            <a:r>
              <a:rPr lang="uk-UA" i="1" dirty="0" smtClean="0">
                <a:solidFill>
                  <a:schemeClr val="tx1"/>
                </a:solidFill>
              </a:rPr>
              <a:t> </a:t>
            </a:r>
            <a:r>
              <a:rPr lang="uk-UA" i="1" dirty="0">
                <a:solidFill>
                  <a:schemeClr val="tx1"/>
                </a:solidFill>
              </a:rPr>
              <a:t>Пароциклічний вплив на пласт</a:t>
            </a:r>
            <a:r>
              <a:rPr lang="uk-UA" dirty="0">
                <a:solidFill>
                  <a:schemeClr val="tx1"/>
                </a:solidFill>
              </a:rPr>
              <a:t>.</a:t>
            </a:r>
            <a:r>
              <a:rPr lang="uk-UA" dirty="0" smtClean="0">
                <a:solidFill>
                  <a:schemeClr val="tx1"/>
                </a:solidFill>
              </a:rPr>
              <a:t> </a:t>
            </a:r>
            <a:endParaRPr lang="uk-UA"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183880" cy="1051560"/>
          </a:xfrm>
        </p:spPr>
        <p:txBody>
          <a:bodyPr/>
          <a:lstStyle/>
          <a:p>
            <a:r>
              <a:rPr lang="uk-UA" dirty="0" smtClean="0"/>
              <a:t>Паротепловий вплив на пласт</a:t>
            </a:r>
            <a:endParaRPr lang="uk-UA" dirty="0"/>
          </a:p>
        </p:txBody>
      </p:sp>
      <p:pic>
        <p:nvPicPr>
          <p:cNvPr id="2050" name="Picture 2"/>
          <p:cNvPicPr>
            <a:picLocks noGrp="1" noChangeAspect="1" noChangeArrowheads="1"/>
          </p:cNvPicPr>
          <p:nvPr>
            <p:ph idx="1"/>
          </p:nvPr>
        </p:nvPicPr>
        <p:blipFill>
          <a:blip r:embed="rId2" cstate="print"/>
          <a:stretch>
            <a:fillRect/>
          </a:stretch>
        </p:blipFill>
        <p:spPr bwMode="auto">
          <a:xfrm>
            <a:off x="1475656" y="2492896"/>
            <a:ext cx="6115050" cy="28575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476672"/>
            <a:ext cx="8183880" cy="1051560"/>
          </a:xfrm>
        </p:spPr>
        <p:txBody>
          <a:bodyPr/>
          <a:lstStyle/>
          <a:p>
            <a:r>
              <a:rPr lang="uk-UA" dirty="0" smtClean="0"/>
              <a:t>Внутрішньопластове горіння</a:t>
            </a:r>
            <a:endParaRPr lang="uk-UA" dirty="0"/>
          </a:p>
        </p:txBody>
      </p:sp>
      <p:pic>
        <p:nvPicPr>
          <p:cNvPr id="1026" name="Picture 2"/>
          <p:cNvPicPr>
            <a:picLocks noGrp="1" noChangeAspect="1" noChangeArrowheads="1"/>
          </p:cNvPicPr>
          <p:nvPr>
            <p:ph idx="1"/>
          </p:nvPr>
        </p:nvPicPr>
        <p:blipFill>
          <a:blip r:embed="rId2" cstate="print"/>
          <a:stretch>
            <a:fillRect/>
          </a:stretch>
        </p:blipFill>
        <p:spPr bwMode="auto">
          <a:xfrm>
            <a:off x="755576" y="1844824"/>
            <a:ext cx="7937869" cy="41878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260648"/>
            <a:ext cx="7772400" cy="720080"/>
          </a:xfrm>
        </p:spPr>
        <p:txBody>
          <a:bodyPr>
            <a:normAutofit fontScale="90000"/>
          </a:bodyPr>
          <a:lstStyle/>
          <a:p>
            <a:r>
              <a:rPr lang="uk-UA" dirty="0" smtClean="0"/>
              <a:t>Мікробіологічний вплив</a:t>
            </a:r>
            <a:endParaRPr lang="uk-UA" dirty="0"/>
          </a:p>
        </p:txBody>
      </p:sp>
      <p:sp>
        <p:nvSpPr>
          <p:cNvPr id="5" name="Подзаголовок 4"/>
          <p:cNvSpPr>
            <a:spLocks noGrp="1"/>
          </p:cNvSpPr>
          <p:nvPr>
            <p:ph type="subTitle" idx="1"/>
          </p:nvPr>
        </p:nvSpPr>
        <p:spPr>
          <a:xfrm>
            <a:off x="722376" y="1196752"/>
            <a:ext cx="7772400" cy="5328592"/>
          </a:xfrm>
        </p:spPr>
        <p:txBody>
          <a:bodyPr>
            <a:normAutofit lnSpcReduction="10000"/>
          </a:bodyPr>
          <a:lstStyle/>
          <a:p>
            <a:pPr algn="just"/>
            <a:r>
              <a:rPr lang="uk-UA" dirty="0" smtClean="0">
                <a:solidFill>
                  <a:schemeClr val="tx1"/>
                </a:solidFill>
              </a:rPr>
              <a:t>      Мікробіологічний вплив - це технології, засновані на біологічних процесах, в яких використовуються мікробні об'єкти. Протягом процесу закачані в пласт мікроорганізми метаболізують вуглеводні нафти і виділяють корисні продукти життєдіяльності:</a:t>
            </a:r>
          </a:p>
          <a:p>
            <a:pPr algn="just"/>
            <a:r>
              <a:rPr lang="uk-UA" dirty="0" smtClean="0">
                <a:solidFill>
                  <a:schemeClr val="tx1"/>
                </a:solidFill>
              </a:rPr>
              <a:t> • </a:t>
            </a:r>
            <a:r>
              <a:rPr lang="uk-UA" b="1" i="1" dirty="0" smtClean="0">
                <a:solidFill>
                  <a:schemeClr val="tx1"/>
                </a:solidFill>
              </a:rPr>
              <a:t>спирти, розчинники і слабкі кислоти</a:t>
            </a:r>
            <a:r>
              <a:rPr lang="uk-UA" dirty="0" smtClean="0">
                <a:solidFill>
                  <a:schemeClr val="tx1"/>
                </a:solidFill>
              </a:rPr>
              <a:t>, які призводять до зменшення в'язкості, зниження температури плинності нафти, а також видаляють парафін і включення важкої нафти з пористих порід, збільшуючи проникність;</a:t>
            </a:r>
          </a:p>
          <a:p>
            <a:pPr algn="just"/>
            <a:r>
              <a:rPr lang="uk-UA" dirty="0" smtClean="0">
                <a:solidFill>
                  <a:schemeClr val="tx1"/>
                </a:solidFill>
              </a:rPr>
              <a:t>• </a:t>
            </a:r>
            <a:r>
              <a:rPr lang="uk-UA" b="1" i="1" dirty="0" smtClean="0">
                <a:solidFill>
                  <a:schemeClr val="tx1"/>
                </a:solidFill>
              </a:rPr>
              <a:t>біополімери</a:t>
            </a:r>
            <a:r>
              <a:rPr lang="uk-UA" dirty="0" smtClean="0">
                <a:solidFill>
                  <a:schemeClr val="tx1"/>
                </a:solidFill>
              </a:rPr>
              <a:t>, які, розчиняючись у воді, підвищують її густину, підвищують вилучення нафти при використанні технології заводнення; </a:t>
            </a:r>
          </a:p>
          <a:p>
            <a:pPr algn="just"/>
            <a:r>
              <a:rPr lang="uk-UA" dirty="0" smtClean="0">
                <a:solidFill>
                  <a:schemeClr val="tx1"/>
                </a:solidFill>
              </a:rPr>
              <a:t>• </a:t>
            </a:r>
            <a:r>
              <a:rPr lang="uk-UA" b="1" i="1" dirty="0" smtClean="0">
                <a:solidFill>
                  <a:schemeClr val="tx1"/>
                </a:solidFill>
              </a:rPr>
              <a:t>біологічні поверхнево-активні речовини</a:t>
            </a:r>
            <a:r>
              <a:rPr lang="uk-UA" dirty="0" smtClean="0">
                <a:solidFill>
                  <a:schemeClr val="tx1"/>
                </a:solidFill>
              </a:rPr>
              <a:t>, які роблять поверхню нафти більш слизькою, зменшуючи тертя об породи; </a:t>
            </a:r>
          </a:p>
          <a:p>
            <a:pPr algn="just"/>
            <a:r>
              <a:rPr lang="uk-UA" dirty="0" smtClean="0">
                <a:solidFill>
                  <a:schemeClr val="tx1"/>
                </a:solidFill>
              </a:rPr>
              <a:t>• </a:t>
            </a:r>
            <a:r>
              <a:rPr lang="uk-UA" b="1" i="1" dirty="0" smtClean="0">
                <a:solidFill>
                  <a:schemeClr val="tx1"/>
                </a:solidFill>
              </a:rPr>
              <a:t>гази</a:t>
            </a:r>
            <a:r>
              <a:rPr lang="uk-UA" dirty="0" smtClean="0">
                <a:solidFill>
                  <a:schemeClr val="tx1"/>
                </a:solidFill>
              </a:rPr>
              <a:t>, які збільшують тиск усередині пласта і допомагають просувати нафту до стовбура свердловини.</a:t>
            </a:r>
            <a:endParaRPr lang="uk-UA"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7584" y="548680"/>
            <a:ext cx="7772400" cy="1032730"/>
          </a:xfrm>
        </p:spPr>
        <p:txBody>
          <a:bodyPr>
            <a:noAutofit/>
          </a:bodyPr>
          <a:lstStyle/>
          <a:p>
            <a:r>
              <a:rPr lang="uk-UA" sz="3200" dirty="0" smtClean="0"/>
              <a:t>Схема технології мікробіологічного впливу</a:t>
            </a:r>
            <a:endParaRPr lang="uk-UA" sz="3200" dirty="0"/>
          </a:p>
        </p:txBody>
      </p:sp>
      <p:sp>
        <p:nvSpPr>
          <p:cNvPr id="5" name="Подзаголовок 4"/>
          <p:cNvSpPr>
            <a:spLocks noGrp="1"/>
          </p:cNvSpPr>
          <p:nvPr>
            <p:ph type="subTitle" idx="1"/>
          </p:nvPr>
        </p:nvSpPr>
        <p:spPr>
          <a:xfrm flipH="1" flipV="1">
            <a:off x="676657" y="3639313"/>
            <a:ext cx="45719" cy="45719"/>
          </a:xfrm>
        </p:spPr>
        <p:txBody>
          <a:bodyPr>
            <a:normAutofit fontScale="25000" lnSpcReduction="20000"/>
          </a:bodyPr>
          <a:lstStyle/>
          <a:p>
            <a:endParaRPr lang="uk-UA" dirty="0"/>
          </a:p>
        </p:txBody>
      </p:sp>
      <p:pic>
        <p:nvPicPr>
          <p:cNvPr id="49155" name="Picture 3"/>
          <p:cNvPicPr>
            <a:picLocks noChangeAspect="1" noChangeArrowheads="1"/>
          </p:cNvPicPr>
          <p:nvPr/>
        </p:nvPicPr>
        <p:blipFill>
          <a:blip r:embed="rId2" cstate="print"/>
          <a:srcRect/>
          <a:stretch>
            <a:fillRect/>
          </a:stretch>
        </p:blipFill>
        <p:spPr bwMode="auto">
          <a:xfrm>
            <a:off x="539552" y="1628800"/>
            <a:ext cx="8064896" cy="482453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183880" cy="1051560"/>
          </a:xfrm>
        </p:spPr>
        <p:txBody>
          <a:bodyPr>
            <a:normAutofit fontScale="90000"/>
          </a:bodyPr>
          <a:lstStyle/>
          <a:p>
            <a:pPr algn="ctr"/>
            <a:r>
              <a:rPr lang="uk-UA" dirty="0" smtClean="0"/>
              <a:t>  Ефективність методів підвищення нафтовилучення</a:t>
            </a:r>
            <a:endParaRPr lang="uk-UA" dirty="0"/>
          </a:p>
        </p:txBody>
      </p:sp>
      <p:pic>
        <p:nvPicPr>
          <p:cNvPr id="8194" name="Picture 2"/>
          <p:cNvPicPr>
            <a:picLocks noChangeAspect="1" noChangeArrowheads="1"/>
          </p:cNvPicPr>
          <p:nvPr/>
        </p:nvPicPr>
        <p:blipFill>
          <a:blip r:embed="rId2" cstate="print"/>
          <a:srcRect/>
          <a:stretch>
            <a:fillRect/>
          </a:stretch>
        </p:blipFill>
        <p:spPr bwMode="auto">
          <a:xfrm>
            <a:off x="1187624" y="1700808"/>
            <a:ext cx="6768751" cy="386635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2"/>
            <a:ext cx="7772400" cy="1152128"/>
          </a:xfrm>
        </p:spPr>
        <p:txBody>
          <a:bodyPr>
            <a:normAutofit fontScale="90000"/>
          </a:bodyPr>
          <a:lstStyle/>
          <a:p>
            <a:pPr algn="ctr"/>
            <a:r>
              <a:rPr lang="uk-UA" sz="3600" dirty="0" smtClean="0"/>
              <a:t>Методи підвищення газоконденсатовилучення </a:t>
            </a:r>
            <a:endParaRPr lang="uk-UA" sz="3600" dirty="0"/>
          </a:p>
        </p:txBody>
      </p:sp>
      <p:sp>
        <p:nvSpPr>
          <p:cNvPr id="3" name="Подзаголовок 2"/>
          <p:cNvSpPr>
            <a:spLocks noGrp="1"/>
          </p:cNvSpPr>
          <p:nvPr>
            <p:ph type="subTitle" idx="1"/>
          </p:nvPr>
        </p:nvSpPr>
        <p:spPr>
          <a:xfrm>
            <a:off x="683568" y="2420888"/>
            <a:ext cx="7772400" cy="3744416"/>
          </a:xfrm>
        </p:spPr>
        <p:txBody>
          <a:bodyPr>
            <a:normAutofit/>
          </a:bodyPr>
          <a:lstStyle/>
          <a:p>
            <a:pPr algn="just"/>
            <a:r>
              <a:rPr lang="uk-UA" dirty="0" smtClean="0">
                <a:solidFill>
                  <a:schemeClr val="tx1"/>
                </a:solidFill>
              </a:rPr>
              <a:t>       Методи підвищення газоконденсатовилучення поділяють на декілька напрямів:</a:t>
            </a:r>
          </a:p>
          <a:p>
            <a:pPr algn="just"/>
            <a:r>
              <a:rPr lang="uk-UA" dirty="0" smtClean="0">
                <a:solidFill>
                  <a:schemeClr val="tx1"/>
                </a:solidFill>
              </a:rPr>
              <a:t>1. Підвищення газовилучення газових родовищ при газовому режимі.</a:t>
            </a:r>
          </a:p>
          <a:p>
            <a:pPr algn="just"/>
            <a:r>
              <a:rPr lang="uk-UA" dirty="0" smtClean="0">
                <a:solidFill>
                  <a:schemeClr val="tx1"/>
                </a:solidFill>
              </a:rPr>
              <a:t>2. Підвищення газовилучення газових родовищ  при  водонапірному режимі.</a:t>
            </a:r>
          </a:p>
          <a:p>
            <a:pPr algn="just"/>
            <a:r>
              <a:rPr lang="uk-UA" dirty="0" smtClean="0">
                <a:solidFill>
                  <a:schemeClr val="tx1"/>
                </a:solidFill>
              </a:rPr>
              <a:t>3.  Збільшення вуглеводневилучення газоконденсатних родовищ.</a:t>
            </a:r>
          </a:p>
          <a:p>
            <a:pPr algn="just"/>
            <a:r>
              <a:rPr lang="uk-UA" dirty="0" smtClean="0">
                <a:solidFill>
                  <a:schemeClr val="tx1"/>
                </a:solidFill>
              </a:rPr>
              <a:t>4. Збільшення вуглеводневилучення газоконденсатних родовищ з нафтовою облямівкою.</a:t>
            </a:r>
          </a:p>
          <a:p>
            <a:pPr algn="just"/>
            <a:r>
              <a:rPr lang="uk-UA" b="1" dirty="0" smtClean="0">
                <a:solidFill>
                  <a:schemeClr val="tx1"/>
                </a:solidFill>
              </a:rPr>
              <a:t> </a:t>
            </a:r>
            <a:endParaRPr lang="uk-UA" dirty="0" smtClean="0">
              <a:solidFill>
                <a:schemeClr val="tx1"/>
              </a:solidFill>
            </a:endParaRPr>
          </a:p>
          <a:p>
            <a:pPr algn="just"/>
            <a:endParaRPr lang="uk-UA" dirty="0">
              <a:solidFill>
                <a:schemeClr val="tx1"/>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476672"/>
            <a:ext cx="7772400" cy="1440160"/>
          </a:xfrm>
        </p:spPr>
        <p:txBody>
          <a:bodyPr>
            <a:normAutofit/>
          </a:bodyPr>
          <a:lstStyle/>
          <a:p>
            <a:r>
              <a:rPr lang="uk-UA" sz="2800" dirty="0" smtClean="0"/>
              <a:t>Підвищення газовилучення газових родовищ при газовому режимі</a:t>
            </a:r>
            <a:br>
              <a:rPr lang="uk-UA" sz="2800" dirty="0" smtClean="0"/>
            </a:br>
            <a:endParaRPr lang="uk-UA" sz="2800" dirty="0"/>
          </a:p>
        </p:txBody>
      </p:sp>
      <p:sp>
        <p:nvSpPr>
          <p:cNvPr id="5" name="Подзаголовок 4"/>
          <p:cNvSpPr>
            <a:spLocks noGrp="1"/>
          </p:cNvSpPr>
          <p:nvPr>
            <p:ph type="subTitle" idx="1"/>
          </p:nvPr>
        </p:nvSpPr>
        <p:spPr>
          <a:xfrm>
            <a:off x="722376" y="1772816"/>
            <a:ext cx="7772400" cy="4896544"/>
          </a:xfrm>
        </p:spPr>
        <p:txBody>
          <a:bodyPr>
            <a:normAutofit fontScale="92500" lnSpcReduction="10000"/>
          </a:bodyPr>
          <a:lstStyle/>
          <a:p>
            <a:pPr algn="just"/>
            <a:r>
              <a:rPr lang="uk-UA" dirty="0" smtClean="0">
                <a:solidFill>
                  <a:schemeClr val="tx1"/>
                </a:solidFill>
              </a:rPr>
              <a:t>Основними напрямами підвищення коефіцієнта газовилучення газових родовищ при газовому режимі є зниження кінцевого пластового тиску і заміщення частини залишкового газу в пористому середовищі рідкими або газоподібними агентами.</a:t>
            </a:r>
          </a:p>
          <a:p>
            <a:pPr algn="just"/>
            <a:r>
              <a:rPr lang="uk-UA" dirty="0" smtClean="0">
                <a:solidFill>
                  <a:schemeClr val="tx1"/>
                </a:solidFill>
              </a:rPr>
              <a:t>До першого напряму належать:</a:t>
            </a:r>
          </a:p>
          <a:p>
            <a:pPr algn="just"/>
            <a:r>
              <a:rPr lang="uk-UA" dirty="0" smtClean="0">
                <a:solidFill>
                  <a:schemeClr val="tx1"/>
                </a:solidFill>
              </a:rPr>
              <a:t>- рівномірне відпрацювання продуктивних відкладів у плані і розрізі, що досягається відповідним розміщенням свердловин;</a:t>
            </a:r>
          </a:p>
          <a:p>
            <a:pPr algn="just"/>
            <a:r>
              <a:rPr lang="uk-UA" dirty="0" smtClean="0">
                <a:solidFill>
                  <a:schemeClr val="tx1"/>
                </a:solidFill>
              </a:rPr>
              <a:t>- збільшення проникності привибійної зони пласта у випадку низькопроникних порід; </a:t>
            </a:r>
          </a:p>
          <a:p>
            <a:pPr algn="just"/>
            <a:r>
              <a:rPr lang="uk-UA" dirty="0" smtClean="0">
                <a:solidFill>
                  <a:schemeClr val="tx1"/>
                </a:solidFill>
              </a:rPr>
              <a:t>- зниження гирлового (вибійного) тиску.</a:t>
            </a:r>
          </a:p>
          <a:p>
            <a:pPr algn="just"/>
            <a:r>
              <a:rPr lang="uk-UA" dirty="0" smtClean="0">
                <a:solidFill>
                  <a:schemeClr val="tx1"/>
                </a:solidFill>
              </a:rPr>
              <a:t>Щодо другого напряму, то для видобування частини залишкового газу на завершальній стадії розробки родовища можна застосовувати як витісняльний агент воду, невуглеводневі гази (азот, вуглекислий газ, димові гази, їхні суміші тощо), або спільно закачувати воду і газ у пласт.</a:t>
            </a:r>
          </a:p>
          <a:p>
            <a:endParaRPr lang="uk-UA"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836712"/>
            <a:ext cx="7772400" cy="864096"/>
          </a:xfrm>
        </p:spPr>
        <p:txBody>
          <a:bodyPr>
            <a:noAutofit/>
          </a:bodyPr>
          <a:lstStyle/>
          <a:p>
            <a:r>
              <a:rPr lang="uk-UA" sz="2800" dirty="0" smtClean="0"/>
              <a:t>Підвищення  газовилучення газових родовищ при водонапірному режимі</a:t>
            </a:r>
            <a:br>
              <a:rPr lang="uk-UA" sz="2800" dirty="0" smtClean="0"/>
            </a:br>
            <a:endParaRPr lang="uk-UA" sz="2800" dirty="0"/>
          </a:p>
        </p:txBody>
      </p:sp>
      <p:sp>
        <p:nvSpPr>
          <p:cNvPr id="5" name="Подзаголовок 4"/>
          <p:cNvSpPr>
            <a:spLocks noGrp="1"/>
          </p:cNvSpPr>
          <p:nvPr>
            <p:ph type="subTitle" idx="1"/>
          </p:nvPr>
        </p:nvSpPr>
        <p:spPr>
          <a:xfrm>
            <a:off x="722376" y="1412776"/>
            <a:ext cx="7772400" cy="4752528"/>
          </a:xfrm>
        </p:spPr>
        <p:txBody>
          <a:bodyPr>
            <a:normAutofit fontScale="92500" lnSpcReduction="20000"/>
          </a:bodyPr>
          <a:lstStyle/>
          <a:p>
            <a:pPr algn="just"/>
            <a:r>
              <a:rPr lang="uk-UA" dirty="0" smtClean="0">
                <a:solidFill>
                  <a:schemeClr val="tx1"/>
                </a:solidFill>
              </a:rPr>
              <a:t>До методів підвищення газовилучення газових родовищ при водонапірному режимі належать :</a:t>
            </a:r>
          </a:p>
          <a:p>
            <a:pPr algn="just"/>
            <a:r>
              <a:rPr lang="uk-UA" dirty="0" smtClean="0">
                <a:solidFill>
                  <a:schemeClr val="tx1"/>
                </a:solidFill>
              </a:rPr>
              <a:t>- перерозподіл дебітів газових свердловин, закриття окремих видобувних свердловин у напрямках руху води, буріння додаткових свердловин у зонах, які недостатньо дренуються;</a:t>
            </a:r>
          </a:p>
          <a:p>
            <a:pPr algn="just"/>
            <a:r>
              <a:rPr lang="uk-UA" dirty="0" smtClean="0">
                <a:solidFill>
                  <a:schemeClr val="tx1"/>
                </a:solidFill>
              </a:rPr>
              <a:t>- застосування комбінованої системи розкриття і відробки продуктивних пластів на багатопластових родовищах;</a:t>
            </a:r>
          </a:p>
          <a:p>
            <a:pPr algn="just"/>
            <a:r>
              <a:rPr lang="uk-UA" dirty="0" smtClean="0">
                <a:solidFill>
                  <a:schemeClr val="tx1"/>
                </a:solidFill>
              </a:rPr>
              <a:t>- відбір частини води «розвантажувальними» свердловинами;</a:t>
            </a:r>
          </a:p>
          <a:p>
            <a:pPr algn="just"/>
            <a:r>
              <a:rPr lang="uk-UA" dirty="0" smtClean="0">
                <a:solidFill>
                  <a:schemeClr val="tx1"/>
                </a:solidFill>
              </a:rPr>
              <a:t>- закачування з поверхні газоподібних агентів з метою зменшення в пласті фазової проникності для води;</a:t>
            </a:r>
          </a:p>
          <a:p>
            <a:pPr algn="just"/>
            <a:r>
              <a:rPr lang="uk-UA" dirty="0" smtClean="0">
                <a:solidFill>
                  <a:schemeClr val="tx1"/>
                </a:solidFill>
              </a:rPr>
              <a:t>- створення за контуром газоносності в високопроникних зонах  бар’єрів просуванню води шляхом закачування в’язких агентів через спеціальні свердловини;</a:t>
            </a:r>
          </a:p>
          <a:p>
            <a:pPr algn="just"/>
            <a:r>
              <a:rPr lang="uk-UA" dirty="0" smtClean="0">
                <a:solidFill>
                  <a:schemeClr val="tx1"/>
                </a:solidFill>
              </a:rPr>
              <a:t>- застосування технології активної дії на водонапірний режим, яка полягає у зменшенні тиску порівняно з тиском заводнення на 23-27 %, за якого защемлений водою газ збільшується у розмірах і починає рухатися. При цьому фазова проникність для води зменшується у 24-100 разів. </a:t>
            </a:r>
          </a:p>
          <a:p>
            <a:pPr algn="just"/>
            <a:endParaRPr lang="uk-UA"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332656"/>
            <a:ext cx="7772400" cy="1656184"/>
          </a:xfrm>
        </p:spPr>
        <p:txBody>
          <a:bodyPr>
            <a:normAutofit/>
          </a:bodyPr>
          <a:lstStyle/>
          <a:p>
            <a:r>
              <a:rPr lang="uk-UA" sz="2400" dirty="0" smtClean="0"/>
              <a:t>Основні напрями збільшення вуглеводневилучення газоконденсатних родовищ</a:t>
            </a:r>
            <a:br>
              <a:rPr lang="uk-UA" sz="2400" dirty="0" smtClean="0"/>
            </a:br>
            <a:endParaRPr lang="uk-UA" sz="2400" dirty="0"/>
          </a:p>
        </p:txBody>
      </p:sp>
      <p:sp>
        <p:nvSpPr>
          <p:cNvPr id="5" name="Подзаголовок 4"/>
          <p:cNvSpPr>
            <a:spLocks noGrp="1"/>
          </p:cNvSpPr>
          <p:nvPr>
            <p:ph type="subTitle" idx="1"/>
          </p:nvPr>
        </p:nvSpPr>
        <p:spPr>
          <a:xfrm>
            <a:off x="722376" y="1700808"/>
            <a:ext cx="7772400" cy="4680520"/>
          </a:xfrm>
        </p:spPr>
        <p:txBody>
          <a:bodyPr>
            <a:normAutofit lnSpcReduction="10000"/>
          </a:bodyPr>
          <a:lstStyle/>
          <a:p>
            <a:pPr algn="just"/>
            <a:r>
              <a:rPr lang="uk-UA" dirty="0" smtClean="0">
                <a:solidFill>
                  <a:schemeClr val="tx1"/>
                </a:solidFill>
              </a:rPr>
              <a:t>1.Підтримання пластового тиску закачуванням сухого газу. </a:t>
            </a:r>
            <a:r>
              <a:rPr lang="uk-UA" i="1" dirty="0" smtClean="0">
                <a:solidFill>
                  <a:schemeClr val="tx1"/>
                </a:solidFill>
              </a:rPr>
              <a:t>Під час зворотнього закачування в пласт відсепарованого (сухого) </a:t>
            </a:r>
            <a:r>
              <a:rPr lang="uk-UA" dirty="0" smtClean="0">
                <a:solidFill>
                  <a:schemeClr val="tx1"/>
                </a:solidFill>
              </a:rPr>
              <a:t>природного газу </a:t>
            </a:r>
            <a:r>
              <a:rPr lang="uk-UA" i="1" dirty="0" smtClean="0">
                <a:solidFill>
                  <a:schemeClr val="tx1"/>
                </a:solidFill>
              </a:rPr>
              <a:t>(сайклінг-процес</a:t>
            </a:r>
            <a:r>
              <a:rPr lang="uk-UA" i="1" dirty="0" smtClean="0"/>
              <a:t>) </a:t>
            </a:r>
          </a:p>
          <a:p>
            <a:pPr algn="just"/>
            <a:r>
              <a:rPr lang="uk-UA" i="1" dirty="0" smtClean="0">
                <a:solidFill>
                  <a:schemeClr val="tx1"/>
                </a:solidFill>
              </a:rPr>
              <a:t>2.Зворотне закачування в пласт частини (40-60 %) відсепарованого (сухого) при­родного газу (частковий сайклінг-процес).</a:t>
            </a:r>
            <a:r>
              <a:rPr lang="uk-UA" dirty="0" smtClean="0">
                <a:solidFill>
                  <a:schemeClr val="tx1"/>
                </a:solidFill>
              </a:rPr>
              <a:t> Решту видобутого сухого газу подають спо­живачеві.</a:t>
            </a:r>
          </a:p>
          <a:p>
            <a:pPr algn="just"/>
            <a:r>
              <a:rPr lang="uk-UA" i="1" dirty="0" smtClean="0">
                <a:solidFill>
                  <a:schemeClr val="tx1"/>
                </a:solidFill>
              </a:rPr>
              <a:t>3.Закачування в пласт штучного вуглеводневого газу</a:t>
            </a:r>
            <a:r>
              <a:rPr lang="uk-UA" dirty="0" smtClean="0">
                <a:solidFill>
                  <a:schemeClr val="tx1"/>
                </a:solidFill>
              </a:rPr>
              <a:t>, що його одержують в результаті (парової) теплової обробки торфу, вугілля, нафти, конденсату та інших вуглеводневмісних речовин, в тому числі природного газу.</a:t>
            </a:r>
          </a:p>
          <a:p>
            <a:pPr algn="just"/>
            <a:r>
              <a:rPr lang="uk-UA" dirty="0" smtClean="0">
                <a:solidFill>
                  <a:schemeClr val="tx1"/>
                </a:solidFill>
              </a:rPr>
              <a:t>4.</a:t>
            </a:r>
            <a:r>
              <a:rPr lang="uk-UA" i="1" dirty="0" smtClean="0"/>
              <a:t> </a:t>
            </a:r>
            <a:r>
              <a:rPr lang="uk-UA" i="1" dirty="0" smtClean="0">
                <a:solidFill>
                  <a:schemeClr val="tx1"/>
                </a:solidFill>
              </a:rPr>
              <a:t>Закачування в пласт невуглеводневих газів </a:t>
            </a:r>
            <a:r>
              <a:rPr lang="uk-UA" dirty="0" smtClean="0">
                <a:solidFill>
                  <a:schemeClr val="tx1"/>
                </a:solidFill>
              </a:rPr>
              <a:t>(можуна застосовувати вуглекислий газ, азот, димові і вихлопні гази, повітря та їхні суміші)</a:t>
            </a:r>
          </a:p>
          <a:p>
            <a:pPr algn="just"/>
            <a:endParaRPr lang="uk-UA" dirty="0" smtClean="0">
              <a:solidFill>
                <a:schemeClr val="tx1"/>
              </a:solidFill>
            </a:endParaRPr>
          </a:p>
          <a:p>
            <a:pPr algn="just"/>
            <a:endParaRPr lang="uk-UA"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1484784"/>
            <a:ext cx="7772400" cy="816706"/>
          </a:xfrm>
        </p:spPr>
        <p:txBody>
          <a:bodyPr>
            <a:normAutofit fontScale="90000"/>
          </a:bodyPr>
          <a:lstStyle/>
          <a:p>
            <a:r>
              <a:rPr lang="uk-UA" dirty="0" smtClean="0">
                <a:effectLst/>
              </a:rPr>
              <a:t>Класифікація методів підвищення нафтовилучення</a:t>
            </a:r>
            <a:endParaRPr lang="uk-UA" dirty="0">
              <a:effectLst/>
            </a:endParaRPr>
          </a:p>
        </p:txBody>
      </p:sp>
      <p:sp>
        <p:nvSpPr>
          <p:cNvPr id="5" name="Подзаголовок 4"/>
          <p:cNvSpPr>
            <a:spLocks noGrp="1"/>
          </p:cNvSpPr>
          <p:nvPr>
            <p:ph type="subTitle" idx="1"/>
          </p:nvPr>
        </p:nvSpPr>
        <p:spPr>
          <a:xfrm>
            <a:off x="722376" y="3685032"/>
            <a:ext cx="7772400" cy="1976216"/>
          </a:xfrm>
        </p:spPr>
        <p:txBody>
          <a:bodyPr>
            <a:normAutofit/>
          </a:bodyPr>
          <a:lstStyle/>
          <a:p>
            <a:pPr algn="l"/>
            <a:r>
              <a:rPr lang="uk-UA" dirty="0" smtClean="0">
                <a:solidFill>
                  <a:schemeClr val="tx1"/>
                </a:solidFill>
              </a:rPr>
              <a:t>1  Гідродинамічні;</a:t>
            </a:r>
          </a:p>
          <a:p>
            <a:pPr algn="l"/>
            <a:r>
              <a:rPr lang="uk-UA" dirty="0" smtClean="0">
                <a:solidFill>
                  <a:schemeClr val="tx1"/>
                </a:solidFill>
              </a:rPr>
              <a:t>2  Газові;</a:t>
            </a:r>
          </a:p>
          <a:p>
            <a:pPr algn="l"/>
            <a:r>
              <a:rPr lang="uk-UA" dirty="0" smtClean="0">
                <a:solidFill>
                  <a:schemeClr val="tx1"/>
                </a:solidFill>
              </a:rPr>
              <a:t>3. Фізико-хімічні;</a:t>
            </a:r>
          </a:p>
          <a:p>
            <a:pPr algn="l"/>
            <a:r>
              <a:rPr lang="uk-UA" dirty="0" smtClean="0">
                <a:solidFill>
                  <a:schemeClr val="tx1"/>
                </a:solidFill>
              </a:rPr>
              <a:t>4. Теплові;</a:t>
            </a:r>
          </a:p>
          <a:p>
            <a:pPr algn="l"/>
            <a:r>
              <a:rPr lang="uk-UA" dirty="0" smtClean="0">
                <a:solidFill>
                  <a:schemeClr val="tx1"/>
                </a:solidFill>
              </a:rPr>
              <a:t>5. Біологічні</a:t>
            </a:r>
          </a:p>
          <a:p>
            <a:pPr algn="l"/>
            <a:endParaRPr lang="uk-U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idx="4294967295"/>
          </p:nvPr>
        </p:nvSpPr>
        <p:spPr>
          <a:xfrm>
            <a:off x="684213" y="476672"/>
            <a:ext cx="8459787" cy="836613"/>
          </a:xfrm>
        </p:spPr>
        <p:txBody>
          <a:bodyPr>
            <a:noAutofit/>
          </a:bodyPr>
          <a:lstStyle/>
          <a:p>
            <a:r>
              <a:rPr lang="uk-UA" sz="2800" b="1" dirty="0" smtClean="0">
                <a:effectLst/>
              </a:rPr>
              <a:t>Діаграма фазового стану багатокомпонентної суміші</a:t>
            </a:r>
            <a:endParaRPr lang="uk-UA" sz="2800" b="1" dirty="0">
              <a:effectLst/>
            </a:endParaRPr>
          </a:p>
        </p:txBody>
      </p:sp>
      <p:pic>
        <p:nvPicPr>
          <p:cNvPr id="1027" name="Picture 3"/>
          <p:cNvPicPr>
            <a:picLocks noChangeAspect="1" noChangeArrowheads="1"/>
          </p:cNvPicPr>
          <p:nvPr/>
        </p:nvPicPr>
        <p:blipFill>
          <a:blip r:embed="rId2" cstate="print"/>
          <a:srcRect/>
          <a:stretch>
            <a:fillRect/>
          </a:stretch>
        </p:blipFill>
        <p:spPr bwMode="auto">
          <a:xfrm>
            <a:off x="1619672" y="1412776"/>
            <a:ext cx="5772150" cy="5105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556792"/>
            <a:ext cx="7772400" cy="720080"/>
          </a:xfrm>
        </p:spPr>
        <p:txBody>
          <a:bodyPr>
            <a:normAutofit fontScale="90000"/>
          </a:bodyPr>
          <a:lstStyle/>
          <a:p>
            <a:r>
              <a:rPr lang="uk-UA" sz="2700" dirty="0" smtClean="0"/>
              <a:t>Збільшення </a:t>
            </a:r>
            <a:r>
              <a:rPr lang="uk-UA" sz="2700" dirty="0" err="1" smtClean="0"/>
              <a:t>вуглеводневилучення</a:t>
            </a:r>
            <a:r>
              <a:rPr lang="uk-UA" sz="2700" dirty="0" smtClean="0"/>
              <a:t>  газоконденсатних родовищ з нафтовими облямівками і залишковою нафтою</a:t>
            </a:r>
            <a:br>
              <a:rPr lang="uk-UA" sz="2700" dirty="0" smtClean="0"/>
            </a:br>
            <a:r>
              <a:rPr lang="uk-UA" sz="2400" dirty="0" smtClean="0"/>
              <a:t> </a:t>
            </a:r>
            <a:br>
              <a:rPr lang="uk-UA" sz="2400" dirty="0" smtClean="0"/>
            </a:br>
            <a:endParaRPr lang="uk-UA" sz="2400" dirty="0"/>
          </a:p>
        </p:txBody>
      </p:sp>
      <p:sp>
        <p:nvSpPr>
          <p:cNvPr id="5" name="Подзаголовок 4"/>
          <p:cNvSpPr>
            <a:spLocks noGrp="1"/>
          </p:cNvSpPr>
          <p:nvPr>
            <p:ph type="subTitle" idx="1"/>
          </p:nvPr>
        </p:nvSpPr>
        <p:spPr>
          <a:xfrm>
            <a:off x="755576" y="2132856"/>
            <a:ext cx="7772400" cy="4464496"/>
          </a:xfrm>
        </p:spPr>
        <p:txBody>
          <a:bodyPr>
            <a:normAutofit fontScale="92500" lnSpcReduction="20000"/>
          </a:bodyPr>
          <a:lstStyle/>
          <a:p>
            <a:pPr algn="just"/>
            <a:r>
              <a:rPr lang="uk-UA" dirty="0" smtClean="0">
                <a:solidFill>
                  <a:schemeClr val="tx1"/>
                </a:solidFill>
              </a:rPr>
              <a:t>1. Випереджувальна розробка нафтової (або газової) зони  родовища з підтриманням пластового тиску з подальшим уведенням в експлуатацію газової (нафтової) частини без додаткової дії на пласт чи з закачуванням робочого агента.</a:t>
            </a:r>
          </a:p>
          <a:p>
            <a:pPr algn="just"/>
            <a:r>
              <a:rPr lang="uk-UA" dirty="0" smtClean="0">
                <a:solidFill>
                  <a:schemeClr val="tx1"/>
                </a:solidFill>
              </a:rPr>
              <a:t>2. Одночасна розробка газоконденсатного покладу і нафтової облямівки  з підтриманням пластового тиску тільки в нафтовій або газовій частині пласта.</a:t>
            </a:r>
          </a:p>
          <a:p>
            <a:pPr algn="just"/>
            <a:r>
              <a:rPr lang="uk-UA" dirty="0" smtClean="0">
                <a:solidFill>
                  <a:schemeClr val="tx1"/>
                </a:solidFill>
              </a:rPr>
              <a:t>3. Одночасна розробка газоконденсатного покладу і нафтової облямівки  з підтриманням пластового тиску в обох частинах пласта.</a:t>
            </a:r>
          </a:p>
          <a:p>
            <a:pPr algn="just"/>
            <a:r>
              <a:rPr lang="uk-UA" dirty="0" smtClean="0">
                <a:solidFill>
                  <a:schemeClr val="tx1"/>
                </a:solidFill>
              </a:rPr>
              <a:t>4. Бар’єрне заводнення за відсутності додаткової дії на нафтову облямівку і газоконденсатний поклад чи в поєднанні з закачуванням робочого агента в одну або обидві зони родовища.</a:t>
            </a:r>
          </a:p>
          <a:p>
            <a:pPr algn="just"/>
            <a:r>
              <a:rPr lang="uk-UA" dirty="0" smtClean="0">
                <a:solidFill>
                  <a:schemeClr val="tx1"/>
                </a:solidFill>
              </a:rPr>
              <a:t>5. Ізоляція нафтової облямівки від газоконденсатного покладу шляхом закачування на їх межі фізико-хімічних агентів (піни, полімерів, ізоляційних речовин).</a:t>
            </a:r>
          </a:p>
          <a:p>
            <a:pPr algn="just"/>
            <a:endParaRPr lang="uk-UA"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7544" y="2348880"/>
            <a:ext cx="8183880" cy="1051560"/>
          </a:xfrm>
        </p:spPr>
        <p:txBody>
          <a:bodyPr/>
          <a:lstStyle/>
          <a:p>
            <a:pPr algn="ctr"/>
            <a:r>
              <a:rPr lang="uk-UA" dirty="0" smtClean="0">
                <a:effectLst/>
              </a:rPr>
              <a:t>Дякую за увагу.</a:t>
            </a:r>
            <a:endParaRPr lang="uk-UA" dirty="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95536" y="1340768"/>
            <a:ext cx="8496944" cy="42484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971600" y="764704"/>
            <a:ext cx="7772400" cy="1470025"/>
          </a:xfrm>
        </p:spPr>
        <p:txBody>
          <a:bodyPr>
            <a:normAutofit/>
          </a:bodyPr>
          <a:lstStyle/>
          <a:p>
            <a:r>
              <a:rPr lang="uk-UA" b="1" dirty="0" smtClean="0"/>
              <a:t>Гідродинамічні методи</a:t>
            </a:r>
            <a:endParaRPr lang="uk-UA" dirty="0"/>
          </a:p>
        </p:txBody>
      </p:sp>
      <p:sp>
        <p:nvSpPr>
          <p:cNvPr id="5" name="Подзаголовок 4"/>
          <p:cNvSpPr>
            <a:spLocks noGrp="1"/>
          </p:cNvSpPr>
          <p:nvPr>
            <p:ph type="subTitle" idx="1"/>
          </p:nvPr>
        </p:nvSpPr>
        <p:spPr>
          <a:xfrm>
            <a:off x="1475656" y="3645024"/>
            <a:ext cx="6400800" cy="3937992"/>
          </a:xfrm>
        </p:spPr>
        <p:txBody>
          <a:bodyPr/>
          <a:lstStyle/>
          <a:p>
            <a:pPr marL="514350" indent="-514350" algn="l">
              <a:buFont typeface="+mj-lt"/>
              <a:buAutoNum type="arabicPeriod"/>
            </a:pPr>
            <a:r>
              <a:rPr lang="uk-UA" i="1" dirty="0">
                <a:solidFill>
                  <a:schemeClr val="tx1"/>
                </a:solidFill>
              </a:rPr>
              <a:t>Зміна напрямків фільтраційних </a:t>
            </a:r>
            <a:r>
              <a:rPr lang="uk-UA" i="1" dirty="0" smtClean="0">
                <a:solidFill>
                  <a:schemeClr val="tx1"/>
                </a:solidFill>
              </a:rPr>
              <a:t>потоків</a:t>
            </a:r>
          </a:p>
          <a:p>
            <a:pPr marL="514350" indent="-514350" algn="l">
              <a:buFont typeface="+mj-lt"/>
              <a:buAutoNum type="arabicPeriod"/>
            </a:pPr>
            <a:r>
              <a:rPr lang="uk-UA" i="1" dirty="0" smtClean="0">
                <a:solidFill>
                  <a:schemeClr val="tx1"/>
                </a:solidFill>
              </a:rPr>
              <a:t>Циклічне </a:t>
            </a:r>
            <a:r>
              <a:rPr lang="uk-UA" i="1" dirty="0">
                <a:solidFill>
                  <a:schemeClr val="tx1"/>
                </a:solidFill>
              </a:rPr>
              <a:t>заводнення</a:t>
            </a:r>
            <a:r>
              <a:rPr lang="uk-UA" dirty="0">
                <a:solidFill>
                  <a:schemeClr val="tx1"/>
                </a:solidFill>
              </a:rPr>
              <a:t>. </a:t>
            </a:r>
            <a:endParaRPr lang="uk-UA" dirty="0" smtClean="0">
              <a:solidFill>
                <a:schemeClr val="tx1"/>
              </a:solidFill>
            </a:endParaRPr>
          </a:p>
          <a:p>
            <a:pPr marL="514350" indent="-514350" algn="l">
              <a:buFont typeface="+mj-lt"/>
              <a:buAutoNum type="arabicPeriod"/>
            </a:pPr>
            <a:r>
              <a:rPr lang="uk-UA" i="1" dirty="0">
                <a:solidFill>
                  <a:schemeClr val="tx1"/>
                </a:solidFill>
              </a:rPr>
              <a:t>Ф</a:t>
            </a:r>
            <a:r>
              <a:rPr lang="uk-UA" i="1" dirty="0" smtClean="0">
                <a:solidFill>
                  <a:schemeClr val="tx1"/>
                </a:solidFill>
              </a:rPr>
              <a:t>орсування </a:t>
            </a:r>
            <a:r>
              <a:rPr lang="uk-UA" i="1" dirty="0">
                <a:solidFill>
                  <a:schemeClr val="tx1"/>
                </a:solidFill>
              </a:rPr>
              <a:t>відбирань рідини</a:t>
            </a:r>
            <a:r>
              <a:rPr lang="uk-UA" dirty="0" smtClean="0">
                <a:solidFill>
                  <a:schemeClr val="tx1"/>
                </a:solidFill>
              </a:rPr>
              <a:t>.</a:t>
            </a:r>
          </a:p>
          <a:p>
            <a:pPr marL="514350" indent="-514350" algn="l">
              <a:buFont typeface="+mj-lt"/>
              <a:buAutoNum type="arabicPeriod"/>
            </a:pPr>
            <a:r>
              <a:rPr lang="uk-UA" i="1" dirty="0" smtClean="0">
                <a:solidFill>
                  <a:schemeClr val="tx1"/>
                </a:solidFill>
              </a:rPr>
              <a:t>Застосування інтегрованих технологій. </a:t>
            </a:r>
            <a:endParaRPr lang="uk-UA" i="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22376" y="620688"/>
            <a:ext cx="7772400" cy="1008112"/>
          </a:xfrm>
        </p:spPr>
        <p:txBody>
          <a:bodyPr>
            <a:normAutofit fontScale="90000"/>
          </a:bodyPr>
          <a:lstStyle/>
          <a:p>
            <a:r>
              <a:rPr lang="uk-UA" sz="3200" dirty="0" smtClean="0"/>
              <a:t>Зміна напрямків фільтраційних потоків</a:t>
            </a:r>
            <a:endParaRPr lang="uk-UA" sz="3200" dirty="0"/>
          </a:p>
        </p:txBody>
      </p:sp>
      <p:sp>
        <p:nvSpPr>
          <p:cNvPr id="5" name="Подзаголовок 4"/>
          <p:cNvSpPr>
            <a:spLocks noGrp="1"/>
          </p:cNvSpPr>
          <p:nvPr>
            <p:ph type="subTitle" idx="1"/>
          </p:nvPr>
        </p:nvSpPr>
        <p:spPr>
          <a:xfrm>
            <a:off x="722376" y="1700808"/>
            <a:ext cx="7772400" cy="4680520"/>
          </a:xfrm>
        </p:spPr>
        <p:txBody>
          <a:bodyPr>
            <a:normAutofit fontScale="92500" lnSpcReduction="10000"/>
          </a:bodyPr>
          <a:lstStyle/>
          <a:p>
            <a:pPr algn="just"/>
            <a:r>
              <a:rPr lang="uk-UA" dirty="0" smtClean="0">
                <a:solidFill>
                  <a:schemeClr val="tx1"/>
                </a:solidFill>
              </a:rPr>
              <a:t>    Технологія методу полягає в тому, що закачування води припиняється в одні свердловини і переноситься на інші, в результаті чого забезпечується зміна напрямку фільтраційних потоків до 90 °. Фізична сутність процесу полягає в наступному. По-перше, при звичайному заводненні внаслідок вязкісної неоднорідності процесу витіснення утворюються цілики нафти, обійдені водою. По-друге, при витісненні нафти водою водонасиченість вздовж напрямку витіснення зменшується.</a:t>
            </a:r>
          </a:p>
          <a:p>
            <a:pPr algn="just"/>
            <a:r>
              <a:rPr lang="uk-UA" dirty="0" smtClean="0">
                <a:solidFill>
                  <a:schemeClr val="tx1"/>
                </a:solidFill>
              </a:rPr>
              <a:t>    При перенесенні фронту нагнітання в пласті створюються змінні за величиною і напрямком градієнти гідродинамічного тиску, вода що нагнітається поступає в застійні малопроникні зони, велика вісь яких тепер перетинається з лініями потоків, і витісняє з них нафту в зони інтенсивного руху води. Обсяг закачування уздовж фронту доцільно розподілити пропорційно залишкової нафтонасиченості. </a:t>
            </a:r>
            <a:endParaRPr lang="uk-UA"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404664"/>
            <a:ext cx="7772400" cy="504056"/>
          </a:xfrm>
        </p:spPr>
        <p:txBody>
          <a:bodyPr>
            <a:normAutofit fontScale="90000"/>
          </a:bodyPr>
          <a:lstStyle/>
          <a:p>
            <a:r>
              <a:rPr lang="uk-UA" sz="2800" dirty="0" smtClean="0"/>
              <a:t>Продовження</a:t>
            </a:r>
            <a:endParaRPr lang="uk-UA" sz="2800" dirty="0"/>
          </a:p>
        </p:txBody>
      </p:sp>
      <p:sp>
        <p:nvSpPr>
          <p:cNvPr id="5" name="Подзаголовок 4"/>
          <p:cNvSpPr>
            <a:spLocks noGrp="1"/>
          </p:cNvSpPr>
          <p:nvPr>
            <p:ph type="subTitle" idx="1"/>
          </p:nvPr>
        </p:nvSpPr>
        <p:spPr>
          <a:xfrm>
            <a:off x="722376" y="2204864"/>
            <a:ext cx="7772400" cy="4104456"/>
          </a:xfrm>
        </p:spPr>
        <p:txBody>
          <a:bodyPr>
            <a:normAutofit/>
          </a:bodyPr>
          <a:lstStyle/>
          <a:p>
            <a:pPr algn="just"/>
            <a:r>
              <a:rPr lang="uk-UA" dirty="0" smtClean="0">
                <a:solidFill>
                  <a:schemeClr val="tx1"/>
                </a:solidFill>
              </a:rPr>
              <a:t>Зміна напряму фільтраційних потоків досягається за рахунок додаткового розрізання покладу на блоки, осередкового заводнювання, перерозподілом відборів і закачування між свердловинами, циклічного заводнювання. Метод технологічний, вимагає лише невеликого резерву і потужності насосних станцій і наявність активної системи заводнювання  Він дозволяє підтримувати досягнутий рівень видобутку нафти, знижувати  поточну обводненість,  і збільшувати охоплення пластів заводненням</a:t>
            </a:r>
            <a:endParaRPr lang="uk-UA"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1520" y="548680"/>
            <a:ext cx="7772400" cy="744698"/>
          </a:xfrm>
        </p:spPr>
        <p:txBody>
          <a:bodyPr>
            <a:normAutofit/>
          </a:bodyPr>
          <a:lstStyle/>
          <a:p>
            <a:r>
              <a:rPr lang="uk-UA" sz="3200" dirty="0" smtClean="0"/>
              <a:t>Циклічне заводнення</a:t>
            </a:r>
            <a:endParaRPr lang="uk-UA" sz="3200" dirty="0"/>
          </a:p>
        </p:txBody>
      </p:sp>
      <p:sp>
        <p:nvSpPr>
          <p:cNvPr id="5" name="Подзаголовок 4"/>
          <p:cNvSpPr>
            <a:spLocks noGrp="1"/>
          </p:cNvSpPr>
          <p:nvPr>
            <p:ph type="subTitle" idx="1"/>
          </p:nvPr>
        </p:nvSpPr>
        <p:spPr/>
        <p:txBody>
          <a:bodyPr/>
          <a:lstStyle/>
          <a:p>
            <a:endParaRPr lang="uk-UA" dirty="0"/>
          </a:p>
        </p:txBody>
      </p:sp>
      <p:pic>
        <p:nvPicPr>
          <p:cNvPr id="48130" name="Picture 2"/>
          <p:cNvPicPr>
            <a:picLocks noChangeAspect="1" noChangeArrowheads="1"/>
          </p:cNvPicPr>
          <p:nvPr/>
        </p:nvPicPr>
        <p:blipFill>
          <a:blip r:embed="rId2" cstate="print"/>
          <a:srcRect/>
          <a:stretch>
            <a:fillRect/>
          </a:stretch>
        </p:blipFill>
        <p:spPr bwMode="auto">
          <a:xfrm>
            <a:off x="899592" y="1628800"/>
            <a:ext cx="7704855" cy="485427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60639</TotalTime>
  <Words>2193</Words>
  <Application>Microsoft Office PowerPoint</Application>
  <PresentationFormat>Екран (4:3)</PresentationFormat>
  <Paragraphs>128</Paragraphs>
  <Slides>42</Slides>
  <Notes>0</Notes>
  <HiddenSlides>1</HiddenSlides>
  <MMClips>0</MMClips>
  <ScaleCrop>false</ScaleCrop>
  <HeadingPairs>
    <vt:vector size="6" baseType="variant">
      <vt:variant>
        <vt:lpstr>Тема</vt:lpstr>
      </vt:variant>
      <vt:variant>
        <vt:i4>1</vt:i4>
      </vt:variant>
      <vt:variant>
        <vt:lpstr>Вбудовані сервери OLE</vt:lpstr>
      </vt:variant>
      <vt:variant>
        <vt:i4>1</vt:i4>
      </vt:variant>
      <vt:variant>
        <vt:lpstr>Заголовки слайдів</vt:lpstr>
      </vt:variant>
      <vt:variant>
        <vt:i4>42</vt:i4>
      </vt:variant>
    </vt:vector>
  </HeadingPairs>
  <TitlesOfParts>
    <vt:vector size="44" baseType="lpstr">
      <vt:lpstr>Аспект</vt:lpstr>
      <vt:lpstr>Equation</vt:lpstr>
      <vt:lpstr>ФІЗИКА НАФТОВОГО І ГАЗОВОГО ПЛАСТА  </vt:lpstr>
      <vt:lpstr>Заводнення</vt:lpstr>
      <vt:lpstr>Презентація PowerPoint</vt:lpstr>
      <vt:lpstr>Класифікація методів підвищення нафтовилучення</vt:lpstr>
      <vt:lpstr>Презентація PowerPoint</vt:lpstr>
      <vt:lpstr>Гідродинамічні методи</vt:lpstr>
      <vt:lpstr>Зміна напрямків фільтраційних потоків</vt:lpstr>
      <vt:lpstr>Продовження</vt:lpstr>
      <vt:lpstr>Циклічне заводнення</vt:lpstr>
      <vt:lpstr>Форсований відбір рідини</vt:lpstr>
      <vt:lpstr>Застосування інтегрованих технологій</vt:lpstr>
      <vt:lpstr>Газові методи </vt:lpstr>
      <vt:lpstr>Вплив на пласт діоксидом вуглецю</vt:lpstr>
      <vt:lpstr>продовження</vt:lpstr>
      <vt:lpstr>Вплив на пласт вуглеводневим газом</vt:lpstr>
      <vt:lpstr>Вплив на пласт азотом , димовими газами та ін.</vt:lpstr>
      <vt:lpstr>Закачування повітря в пласт</vt:lpstr>
      <vt:lpstr>Фізико-хімічні методи</vt:lpstr>
      <vt:lpstr>Витіснення нафти водними розчинами ПАР.  </vt:lpstr>
      <vt:lpstr>Капілярний тиск</vt:lpstr>
      <vt:lpstr>Полімерне заводнення</vt:lpstr>
      <vt:lpstr>Закон Дарсі</vt:lpstr>
      <vt:lpstr>Презентація PowerPoint</vt:lpstr>
      <vt:lpstr>Лужне заводнення</vt:lpstr>
      <vt:lpstr>Витіснення нафти композиціями хімреагентів і міцелярними розчинами</vt:lpstr>
      <vt:lpstr>Продовження</vt:lpstr>
      <vt:lpstr>Імпульсно-плазмовий вплив</vt:lpstr>
      <vt:lpstr>Презентація PowerPoint</vt:lpstr>
      <vt:lpstr>Презентація PowerPoint</vt:lpstr>
      <vt:lpstr>Теплові методи</vt:lpstr>
      <vt:lpstr>Паротепловий вплив на пласт</vt:lpstr>
      <vt:lpstr>Внутрішньопластове горіння</vt:lpstr>
      <vt:lpstr>Мікробіологічний вплив</vt:lpstr>
      <vt:lpstr>Схема технології мікробіологічного впливу</vt:lpstr>
      <vt:lpstr>  Ефективність методів підвищення нафтовилучення</vt:lpstr>
      <vt:lpstr>Методи підвищення газоконденсатовилучення </vt:lpstr>
      <vt:lpstr>Підвищення газовилучення газових родовищ при газовому режимі </vt:lpstr>
      <vt:lpstr>Підвищення  газовилучення газових родовищ при водонапірному режимі </vt:lpstr>
      <vt:lpstr>Основні напрями збільшення вуглеводневилучення газоконденсатних родовищ </vt:lpstr>
      <vt:lpstr>Діаграма фазового стану багатокомпонентної суміші</vt:lpstr>
      <vt:lpstr>Збільшення вуглеводневилучення  газоконденсатних родовищ з нафтовими облямівками і залишковою нафтою   </vt:lpstr>
      <vt:lpstr>Дякую за увагу.</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Ivan</dc:creator>
  <cp:lastModifiedBy>Admin</cp:lastModifiedBy>
  <cp:revision>37</cp:revision>
  <dcterms:created xsi:type="dcterms:W3CDTF">2020-10-05T18:15:05Z</dcterms:created>
  <dcterms:modified xsi:type="dcterms:W3CDTF">2024-05-28T10:04:27Z</dcterms:modified>
</cp:coreProperties>
</file>