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9865-4E4B-45E0-88E6-0FA67B50749E}" type="datetimeFigureOut">
              <a:rPr lang="uk-UA" smtClean="0"/>
              <a:pPr/>
              <a:t>23.09.2022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431-454D-440A-9554-D91B1F52A2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9865-4E4B-45E0-88E6-0FA67B50749E}" type="datetimeFigureOut">
              <a:rPr lang="uk-UA" smtClean="0"/>
              <a:pPr/>
              <a:t>23.09.2022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431-454D-440A-9554-D91B1F52A2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9865-4E4B-45E0-88E6-0FA67B50749E}" type="datetimeFigureOut">
              <a:rPr lang="uk-UA" smtClean="0"/>
              <a:pPr/>
              <a:t>23.09.2022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431-454D-440A-9554-D91B1F52A2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9865-4E4B-45E0-88E6-0FA67B50749E}" type="datetimeFigureOut">
              <a:rPr lang="uk-UA" smtClean="0"/>
              <a:pPr/>
              <a:t>23.09.2022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431-454D-440A-9554-D91B1F52A2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9865-4E4B-45E0-88E6-0FA67B50749E}" type="datetimeFigureOut">
              <a:rPr lang="uk-UA" smtClean="0"/>
              <a:pPr/>
              <a:t>23.09.2022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431-454D-440A-9554-D91B1F52A2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9865-4E4B-45E0-88E6-0FA67B50749E}" type="datetimeFigureOut">
              <a:rPr lang="uk-UA" smtClean="0"/>
              <a:pPr/>
              <a:t>23.09.2022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431-454D-440A-9554-D91B1F52A2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9865-4E4B-45E0-88E6-0FA67B50749E}" type="datetimeFigureOut">
              <a:rPr lang="uk-UA" smtClean="0"/>
              <a:pPr/>
              <a:t>23.09.2022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431-454D-440A-9554-D91B1F52A2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9865-4E4B-45E0-88E6-0FA67B50749E}" type="datetimeFigureOut">
              <a:rPr lang="uk-UA" smtClean="0"/>
              <a:pPr/>
              <a:t>23.09.2022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431-454D-440A-9554-D91B1F52A2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9865-4E4B-45E0-88E6-0FA67B50749E}" type="datetimeFigureOut">
              <a:rPr lang="uk-UA" smtClean="0"/>
              <a:pPr/>
              <a:t>23.09.2022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431-454D-440A-9554-D91B1F52A2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9865-4E4B-45E0-88E6-0FA67B50749E}" type="datetimeFigureOut">
              <a:rPr lang="uk-UA" smtClean="0"/>
              <a:pPr/>
              <a:t>23.09.2022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431-454D-440A-9554-D91B1F52A2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9865-4E4B-45E0-88E6-0FA67B50749E}" type="datetimeFigureOut">
              <a:rPr lang="uk-UA" smtClean="0"/>
              <a:pPr/>
              <a:t>23.09.2022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9431-454D-440A-9554-D91B1F52A20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E9865-4E4B-45E0-88E6-0FA67B50749E}" type="datetimeFigureOut">
              <a:rPr lang="uk-UA" smtClean="0"/>
              <a:pPr/>
              <a:t>23.09.2022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79431-454D-440A-9554-D91B1F52A20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Нафта і газ</a:t>
            </a:r>
            <a:br>
              <a:rPr lang="uk-UA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Хімічні класифікації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214282" y="357166"/>
            <a:ext cx="8715436" cy="6143668"/>
            <a:chOff x="214282" y="357166"/>
            <a:chExt cx="8715436" cy="614366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785918" y="1214422"/>
              <a:ext cx="5572164" cy="428628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За хімічним складом</a:t>
              </a:r>
              <a:endParaRPr lang="uk-UA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214282" y="2000240"/>
              <a:ext cx="3286148" cy="642942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За груповим ВВ складом</a:t>
              </a:r>
              <a:endParaRPr lang="uk-U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285720" y="3000372"/>
              <a:ext cx="2143140" cy="28575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uk-UA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- метанова </a:t>
              </a:r>
              <a:endParaRPr lang="uk-U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85720" y="3429000"/>
              <a:ext cx="2143140" cy="28575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uk-UA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- нафтенова </a:t>
              </a:r>
              <a:endParaRPr lang="uk-U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285720" y="3857628"/>
              <a:ext cx="2143140" cy="28575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uk-UA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- ароматична </a:t>
              </a:r>
              <a:endParaRPr lang="uk-U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85720" y="4286256"/>
              <a:ext cx="2143140" cy="28575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uk-UA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- мішаної основи </a:t>
              </a:r>
              <a:endParaRPr lang="uk-U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3714744" y="2000240"/>
              <a:ext cx="4429156" cy="642942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За вмістом ін. органічних та неорганічних речовин</a:t>
              </a:r>
              <a:endParaRPr lang="uk-U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3214678" y="2928934"/>
              <a:ext cx="2286016" cy="285752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uk-UA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uk-UA" sz="200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парафіновмісна</a:t>
              </a:r>
              <a:endParaRPr lang="uk-U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6000760" y="2928934"/>
              <a:ext cx="2786082" cy="35719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uk-UA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uk-UA" sz="200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асфальтенова</a:t>
              </a:r>
              <a:r>
                <a:rPr lang="uk-UA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uk-U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3357554" y="4786322"/>
              <a:ext cx="2143140" cy="285752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uk-UA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uk-UA" sz="200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смоловмісна</a:t>
              </a:r>
              <a:r>
                <a:rPr lang="uk-UA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uk-U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2571736" y="3357562"/>
              <a:ext cx="2643206" cy="1285884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FontTx/>
                <a:buChar char="-"/>
              </a:pP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uk-UA" sz="1400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малопарафінова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— 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вид П</a:t>
              </a:r>
              <a:r>
                <a:rPr lang="uk-UA" sz="1400" i="1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- ≤1,5 %; </a:t>
              </a:r>
              <a:endParaRPr lang="uk-UA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buFontTx/>
                <a:buChar char="-"/>
              </a:pP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парафінова 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endPara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  — 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вид П</a:t>
              </a:r>
              <a:r>
                <a:rPr lang="uk-UA" sz="1400" i="1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- 1,51–6 %; </a:t>
              </a:r>
              <a:endParaRPr lang="uk-UA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buFontTx/>
                <a:buChar char="-"/>
              </a:pPr>
              <a:r>
                <a:rPr lang="uk-UA" sz="1400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високопарафінова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endPara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— 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вид П</a:t>
              </a:r>
              <a:r>
                <a:rPr lang="uk-UA" sz="1400" i="1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- &gt;6 %.</a:t>
              </a:r>
              <a:endParaRPr lang="uk-U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2643174" y="5214950"/>
              <a:ext cx="2643206" cy="1285884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FontTx/>
                <a:buChar char="-"/>
              </a:pP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uk-UA" sz="1400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малосмолиста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— підклас І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- ≤ 18 %; </a:t>
              </a:r>
              <a:endParaRPr lang="uk-UA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buFontTx/>
                <a:buChar char="-"/>
              </a:pP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смолиста 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endPara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  — підклас ІІ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- 18-35 %; </a:t>
              </a:r>
              <a:endParaRPr lang="uk-UA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buFontTx/>
                <a:buChar char="-"/>
              </a:pPr>
              <a:r>
                <a:rPr lang="uk-UA" sz="1400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високосмолиста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endPara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— підклас ІІІ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- &gt;35 %.</a:t>
              </a:r>
              <a:endParaRPr lang="uk-U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3357554" y="357166"/>
              <a:ext cx="2857520" cy="428628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НАФТА</a:t>
              </a:r>
              <a:endParaRPr lang="uk-UA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6000760" y="3429000"/>
              <a:ext cx="2786082" cy="35719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uk-UA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- сірковмісна </a:t>
              </a:r>
              <a:endParaRPr lang="uk-U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6286512" y="3857628"/>
              <a:ext cx="2643206" cy="1285884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FontTx/>
                <a:buChar char="-"/>
              </a:pP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uk-UA" sz="1400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малосірчиста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— клас І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- ≤ 0,5 %; </a:t>
              </a:r>
              <a:endParaRPr lang="uk-UA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buFontTx/>
                <a:buChar char="-"/>
              </a:pP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сірчиста 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endPara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  — клас ІІ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- 0,5–2 %; </a:t>
              </a:r>
              <a:endParaRPr lang="uk-UA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buFontTx/>
                <a:buChar char="-"/>
              </a:pPr>
              <a:r>
                <a:rPr lang="uk-UA" sz="1400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високосірчиста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endPara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— клас ІІІ</a:t>
              </a:r>
              <a:r>
                <a:rPr lang="uk-UA" sz="1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uk-UA" sz="1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- &gt;2 %.</a:t>
              </a:r>
              <a:endParaRPr lang="uk-U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6072198" y="5286388"/>
              <a:ext cx="2857520" cy="35719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uk-UA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- кисла (сірководнева) </a:t>
              </a:r>
              <a:endParaRPr lang="uk-UA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Скругленный прямоугольник 28"/>
            <p:cNvSpPr/>
            <p:nvPr/>
          </p:nvSpPr>
          <p:spPr>
            <a:xfrm>
              <a:off x="6072198" y="5786454"/>
              <a:ext cx="2857520" cy="71438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uk-UA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- нейтральна (</a:t>
              </a:r>
              <a:r>
                <a:rPr lang="uk-UA" sz="200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некорозійна</a:t>
              </a:r>
              <a:r>
                <a:rPr lang="uk-UA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) </a:t>
              </a:r>
              <a:endParaRPr lang="uk-UA" sz="20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57290" y="928670"/>
            <a:ext cx="6572296" cy="78581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фізико-хімічними параметрами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стандартних умов)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57554" y="357166"/>
            <a:ext cx="2857520" cy="4286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НАФТА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910" y="1928802"/>
            <a:ext cx="2143140" cy="2857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густиною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57554" y="1928802"/>
            <a:ext cx="2286016" cy="2857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в’язкістю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00760" y="1928802"/>
            <a:ext cx="2500330" cy="2857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вмістом фракцій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928926" y="3786190"/>
            <a:ext cx="3214710" cy="28575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характером течії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7158" y="2428868"/>
            <a:ext cx="2643206" cy="107157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легка –</a:t>
            </a: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850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кг/м</a:t>
            </a:r>
            <a:r>
              <a:rPr lang="uk-UA" sz="1400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середньої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густини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850-885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кг/м</a:t>
            </a:r>
            <a:r>
              <a:rPr lang="uk-UA" sz="1400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важка 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885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кг/м</a:t>
            </a:r>
            <a:r>
              <a:rPr lang="uk-UA" sz="1400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4214818"/>
            <a:ext cx="2786082" cy="128588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аномальна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неньютонівська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uk-UA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ньютонівська нафта </a:t>
            </a:r>
            <a:r>
              <a:rPr lang="uk-UA" sz="1400" dirty="0"/>
              <a:t>-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929322" y="2428868"/>
            <a:ext cx="2643206" cy="1071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Т</a:t>
            </a:r>
            <a:r>
              <a:rPr lang="uk-UA" sz="1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≥45 %; </a:t>
            </a:r>
            <a:endParaRPr lang="uk-UA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 тип Т</a:t>
            </a:r>
            <a:r>
              <a:rPr lang="uk-UA" sz="1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- 30–45 %; </a:t>
            </a:r>
            <a:endParaRPr lang="uk-UA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 тип Т</a:t>
            </a:r>
            <a:r>
              <a:rPr lang="uk-UA" sz="1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&lt;30 %.</a:t>
            </a:r>
            <a:endParaRPr lang="uk-UA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2428868"/>
            <a:ext cx="2643206" cy="107157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малов'язка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5 </a:t>
            </a:r>
            <a:r>
              <a:rPr lang="uk-UA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мПа·с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середньов'язка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5-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10 </a:t>
            </a:r>
            <a:r>
              <a:rPr lang="uk-UA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мПа·с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в'язка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10</a:t>
            </a: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мПа·с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високов'язка - </a:t>
            </a: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uk-UA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мПа·с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57290" y="1071546"/>
            <a:ext cx="6572296" cy="4286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генезизом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43240" y="357166"/>
            <a:ext cx="2857520" cy="4286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Природний газ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910" y="1928802"/>
            <a:ext cx="2143140" cy="2857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Сухий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57554" y="1928802"/>
            <a:ext cx="2286016" cy="2857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Жирний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00760" y="1928802"/>
            <a:ext cx="2500330" cy="2857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Конденсатний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10" y="2428868"/>
            <a:ext cx="2143140" cy="350046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характеризується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відсутністю у сепараторі рідини, що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конденсується; </a:t>
            </a:r>
          </a:p>
          <a:p>
            <a:pPr algn="ctr">
              <a:buFontTx/>
              <a:buChar char="-"/>
            </a:pP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складається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переважно з метану з домішками етану і невеликої кількості важких вуглеводневих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газів;</a:t>
            </a:r>
          </a:p>
          <a:p>
            <a:pPr algn="ctr">
              <a:buFontTx/>
              <a:buChar char="-"/>
            </a:pP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рідка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фаза може утворитися лише за рахунок конденсації водяної пари, оскільки газ може містити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воду.</a:t>
            </a:r>
            <a:endParaRPr lang="uk-UA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57554" y="2428868"/>
            <a:ext cx="2286016" cy="35004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газовий фактор - 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10 000 – 18 000 м</a:t>
            </a:r>
            <a:r>
              <a:rPr lang="uk-UA" sz="1400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i="1" baseline="30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рідина густиною менше 740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кг/м</a:t>
            </a:r>
            <a:r>
              <a:rPr lang="uk-UA" sz="1400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buFontTx/>
              <a:buChar char="-"/>
            </a:pP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містить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набагато більше важких вуглеводнів (понад 15% С</a:t>
            </a:r>
            <a:r>
              <a:rPr lang="uk-UA" sz="1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1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8+вищі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ctr">
              <a:buFontTx/>
              <a:buChar char="-"/>
            </a:pP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збереженні пластової температури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перебуває в однофазному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газоподібному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стані;</a:t>
            </a:r>
          </a:p>
          <a:p>
            <a:pPr algn="ctr">
              <a:buFontTx/>
              <a:buChar char="-"/>
            </a:pP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сепараторі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конденсується рідка вуглеводнева фаза. </a:t>
            </a:r>
            <a:endParaRPr lang="uk-UA" sz="20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00760" y="2428868"/>
            <a:ext cx="2500330" cy="35004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газовий фактор - 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1 400 – 12 500 м</a:t>
            </a:r>
            <a:r>
              <a:rPr lang="uk-UA" sz="1400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400" i="1" baseline="30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рідина густиною менше 740-780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кг/м</a:t>
            </a:r>
            <a:r>
              <a:rPr lang="uk-UA" sz="1400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ctr">
              <a:buFontTx/>
              <a:buChar char="-"/>
            </a:pP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порівняно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 жирним містить більше важких компонентів; </a:t>
            </a:r>
            <a:endParaRPr lang="uk-UA" sz="1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більша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кількість рідини, що виділяється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сепараторі на 1м</a:t>
            </a:r>
            <a:r>
              <a:rPr lang="uk-UA" sz="1400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газу (її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густина також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збільшується);</a:t>
            </a:r>
          </a:p>
          <a:p>
            <a:pPr algn="ctr">
              <a:buFontTx/>
              <a:buChar char="-"/>
            </a:pP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можливість ретроградної ізотермічної конденсації в пластових умовах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71802" y="357166"/>
            <a:ext cx="3500462" cy="4286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Газовий конденсат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42976" y="1571612"/>
            <a:ext cx="2143140" cy="2857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Сирий (Д</a:t>
            </a:r>
            <a:r>
              <a:rPr lang="uk-UA" sz="20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357686" y="1571612"/>
            <a:ext cx="2286016" cy="2857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Стабільний (Д</a:t>
            </a:r>
            <a:r>
              <a:rPr lang="uk-UA" sz="20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00298" y="1000108"/>
            <a:ext cx="4429156" cy="28575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Залежно від тиску насичених парів</a:t>
            </a:r>
            <a:endParaRPr lang="uk-UA" sz="2000" b="1" dirty="0" smtClean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57356" y="2500306"/>
            <a:ext cx="3214710" cy="107157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малосірчистий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тип І - </a:t>
            </a: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0,05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%;</a:t>
            </a:r>
            <a:endParaRPr lang="uk-UA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сірчистий : тип ІІ – 0,05 – 0,8 %;</a:t>
            </a:r>
            <a:endParaRPr lang="uk-UA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uk-UA" sz="1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високосірчистий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тип ІІІ - </a:t>
            </a: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0,8 %.</a:t>
            </a:r>
            <a:endParaRPr lang="uk-UA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57422" y="2071678"/>
            <a:ext cx="2286016" cy="2857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вмістом сірки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643570" y="2500306"/>
            <a:ext cx="2643206" cy="107157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А1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тип I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&gt; 20 %; </a:t>
            </a:r>
            <a:endParaRPr lang="uk-UA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А2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тип II 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- 10–20 %; </a:t>
            </a:r>
            <a:endParaRPr lang="uk-UA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А3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тип IIІ 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&lt; 1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0 %.</a:t>
            </a:r>
            <a:endParaRPr lang="uk-UA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072066" y="2071678"/>
            <a:ext cx="3571900" cy="2857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вмістом ароматичних ВВ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428728" y="4572008"/>
            <a:ext cx="3571900" cy="107157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Н1 — вид I </a:t>
            </a:r>
            <a:r>
              <a:rPr lang="uk-UA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високопарафінові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&gt; 25 %; </a:t>
            </a:r>
            <a:endParaRPr lang="uk-UA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Н2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вид II парафінові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- 18–25 %; </a:t>
            </a:r>
            <a:endParaRPr lang="uk-UA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Н3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вид II </a:t>
            </a:r>
            <a:r>
              <a:rPr lang="uk-UA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низькопарафінові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- 14–18 %;</a:t>
            </a:r>
            <a:endParaRPr lang="uk-UA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Н4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вид I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безпарафінові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≤ 14 %.</a:t>
            </a:r>
            <a:endParaRPr lang="uk-UA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28662" y="4143380"/>
            <a:ext cx="3714776" cy="2857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вмістом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uk-UA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алканових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ВВ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72132" y="4572008"/>
            <a:ext cx="3214710" cy="107157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Ф1 — група  I </a:t>
            </a:r>
            <a:r>
              <a:rPr lang="uk-UA" sz="1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висококиплячі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uk-UA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Ф2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група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II 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проміжного складу;  </a:t>
            </a:r>
            <a:endParaRPr lang="uk-UA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Ф3 - група </a:t>
            </a:r>
            <a:r>
              <a:rPr lang="uk-UA" sz="1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IIІ 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1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низькокиплячі</a:t>
            </a:r>
            <a:r>
              <a:rPr lang="uk-UA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86380" y="4143380"/>
            <a:ext cx="3071834" cy="2857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фракційним складом</a:t>
            </a:r>
            <a:endParaRPr lang="uk-UA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266</Words>
  <Application>Microsoft Office PowerPoint</Application>
  <PresentationFormat>Экран (4:3)</PresentationFormat>
  <Paragraphs>91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Нафта і газ Хімічні класифікації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Нафта і газ Хімічні класифікації</dc:title>
  <dc:creator>User</dc:creator>
  <cp:lastModifiedBy>User</cp:lastModifiedBy>
  <cp:revision>97</cp:revision>
  <dcterms:created xsi:type="dcterms:W3CDTF">2022-03-20T15:16:25Z</dcterms:created>
  <dcterms:modified xsi:type="dcterms:W3CDTF">2022-09-23T08:58:07Z</dcterms:modified>
</cp:coreProperties>
</file>