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2" r:id="rId17"/>
    <p:sldId id="270" r:id="rId18"/>
    <p:sldId id="273" r:id="rId19"/>
    <p:sldId id="274" r:id="rId20"/>
    <p:sldId id="275" r:id="rId21"/>
    <p:sldId id="276" r:id="rId22"/>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0E86B52-A45F-47D6-96D7-D1D7F64D5933}" type="datetimeFigureOut">
              <a:rPr lang="uk-UA" smtClean="0"/>
              <a:pPr/>
              <a:t>22.10.2020</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680C9321-240F-4553-9DBD-5ED886A5A89F}"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86B52-A45F-47D6-96D7-D1D7F64D5933}" type="datetimeFigureOut">
              <a:rPr lang="uk-UA" smtClean="0"/>
              <a:pPr/>
              <a:t>22.10.2020</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C9321-240F-4553-9DBD-5ED886A5A89F}"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592565_w_300.jpg"/>
          <p:cNvPicPr>
            <a:picLocks noChangeAspect="1"/>
          </p:cNvPicPr>
          <p:nvPr/>
        </p:nvPicPr>
        <p:blipFill>
          <a:blip r:embed="rId2"/>
          <a:stretch>
            <a:fillRect/>
          </a:stretch>
        </p:blipFill>
        <p:spPr>
          <a:xfrm>
            <a:off x="642910" y="500042"/>
            <a:ext cx="8143932" cy="5929354"/>
          </a:xfrm>
          <a:prstGeom prst="rect">
            <a:avLst/>
          </a:prstGeom>
        </p:spPr>
      </p:pic>
      <p:sp>
        <p:nvSpPr>
          <p:cNvPr id="2" name="Заголовок 1"/>
          <p:cNvSpPr>
            <a:spLocks noGrp="1"/>
          </p:cNvSpPr>
          <p:nvPr>
            <p:ph type="ctrTitle"/>
          </p:nvPr>
        </p:nvSpPr>
        <p:spPr>
          <a:xfrm>
            <a:off x="857224" y="928670"/>
            <a:ext cx="5929354" cy="1357321"/>
          </a:xfrm>
        </p:spPr>
        <p:txBody>
          <a:bodyPr>
            <a:normAutofit fontScale="90000"/>
          </a:bodyPr>
          <a:lstStyle/>
          <a:p>
            <a:pPr algn="l"/>
            <a:r>
              <a:rPr lang="uk-UA" b="1" dirty="0" smtClean="0">
                <a:latin typeface="Times New Roman" pitchFamily="18" charset="0"/>
                <a:cs typeface="Times New Roman" pitchFamily="18" charset="0"/>
              </a:rPr>
              <a:t>Поклади </a:t>
            </a: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нафти </a:t>
            </a:r>
            <a:r>
              <a:rPr lang="uk-UA" b="1" dirty="0">
                <a:latin typeface="Times New Roman" pitchFamily="18" charset="0"/>
                <a:cs typeface="Times New Roman" pitchFamily="18" charset="0"/>
              </a:rPr>
              <a:t>і газу</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endParaRPr lang="uk-UA"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indent="342900" algn="just" hangingPunct="0">
              <a:lnSpc>
                <a:spcPct val="150000"/>
              </a:lnSpc>
              <a:spcBef>
                <a:spcPts val="0"/>
              </a:spcBef>
              <a:buNone/>
            </a:pPr>
            <a:r>
              <a:rPr lang="uk-UA" sz="1900" dirty="0">
                <a:latin typeface="Times New Roman" pitchFamily="18" charset="0"/>
                <a:cs typeface="Times New Roman" pitchFamily="18" charset="0"/>
              </a:rPr>
              <a:t>За </a:t>
            </a:r>
            <a:r>
              <a:rPr lang="uk-UA" sz="1900" b="1" i="1" dirty="0">
                <a:latin typeface="Times New Roman" pitchFamily="18" charset="0"/>
                <a:cs typeface="Times New Roman" pitchFamily="18" charset="0"/>
              </a:rPr>
              <a:t>економічним значенням</a:t>
            </a:r>
            <a:r>
              <a:rPr lang="uk-UA" sz="1900" dirty="0">
                <a:latin typeface="Times New Roman" pitchFamily="18" charset="0"/>
                <a:cs typeface="Times New Roman" pitchFamily="18" charset="0"/>
              </a:rPr>
              <a:t> поклади нафти і газу поділяють на:</a:t>
            </a:r>
          </a:p>
          <a:p>
            <a:pPr marL="0" indent="342900" algn="just" hangingPunct="0">
              <a:lnSpc>
                <a:spcPct val="150000"/>
              </a:lnSpc>
              <a:spcBef>
                <a:spcPts val="0"/>
              </a:spcBef>
              <a:buNone/>
            </a:pPr>
            <a:r>
              <a:rPr lang="uk-UA" sz="1900" dirty="0">
                <a:latin typeface="Times New Roman" pitchFamily="18" charset="0"/>
                <a:cs typeface="Times New Roman" pitchFamily="18" charset="0"/>
              </a:rPr>
              <a:t>	</a:t>
            </a:r>
            <a:r>
              <a:rPr lang="uk-UA" sz="1900" b="1" i="1" dirty="0">
                <a:latin typeface="Times New Roman" pitchFamily="18" charset="0"/>
                <a:cs typeface="Times New Roman" pitchFamily="18" charset="0"/>
              </a:rPr>
              <a:t>– промислові</a:t>
            </a:r>
            <a:r>
              <a:rPr lang="uk-UA" sz="1900" dirty="0">
                <a:latin typeface="Times New Roman" pitchFamily="18" charset="0"/>
                <a:cs typeface="Times New Roman" pitchFamily="18" charset="0"/>
              </a:rPr>
              <a:t>, розробка яких на сучасному етапі доцільна й забезпечує економічну рентабельність освоєння покладу (видобування нафти і газу);</a:t>
            </a:r>
          </a:p>
          <a:p>
            <a:pPr marL="0" indent="342900" algn="just" hangingPunct="0">
              <a:lnSpc>
                <a:spcPct val="150000"/>
              </a:lnSpc>
              <a:spcBef>
                <a:spcPts val="0"/>
              </a:spcBef>
              <a:buNone/>
            </a:pPr>
            <a:r>
              <a:rPr lang="uk-UA" sz="1900" dirty="0">
                <a:latin typeface="Times New Roman" pitchFamily="18" charset="0"/>
                <a:cs typeface="Times New Roman" pitchFamily="18" charset="0"/>
              </a:rPr>
              <a:t>	</a:t>
            </a:r>
            <a:r>
              <a:rPr lang="uk-UA" sz="1900" b="1" i="1" dirty="0">
                <a:latin typeface="Times New Roman" pitchFamily="18" charset="0"/>
                <a:cs typeface="Times New Roman" pitchFamily="18" charset="0"/>
              </a:rPr>
              <a:t>– непромислові</a:t>
            </a:r>
            <a:r>
              <a:rPr lang="uk-UA" sz="1900" dirty="0">
                <a:latin typeface="Times New Roman" pitchFamily="18" charset="0"/>
                <a:cs typeface="Times New Roman" pitchFamily="18" charset="0"/>
              </a:rPr>
              <a:t>, розробка яких на </a:t>
            </a:r>
            <a:r>
              <a:rPr lang="uk-UA" sz="1900" dirty="0" err="1">
                <a:latin typeface="Times New Roman" pitchFamily="18" charset="0"/>
                <a:cs typeface="Times New Roman" pitchFamily="18" charset="0"/>
              </a:rPr>
              <a:t>теперешній</a:t>
            </a:r>
            <a:r>
              <a:rPr lang="uk-UA" sz="1900" dirty="0">
                <a:latin typeface="Times New Roman" pitchFamily="18" charset="0"/>
                <a:cs typeface="Times New Roman" pitchFamily="18" charset="0"/>
              </a:rPr>
              <a:t> час </a:t>
            </a:r>
            <a:r>
              <a:rPr lang="uk-UA" sz="1900" dirty="0" err="1">
                <a:latin typeface="Times New Roman" pitchFamily="18" charset="0"/>
                <a:cs typeface="Times New Roman" pitchFamily="18" charset="0"/>
              </a:rPr>
              <a:t>нерентабільна</a:t>
            </a:r>
            <a:r>
              <a:rPr lang="uk-UA" sz="1900" dirty="0">
                <a:latin typeface="Times New Roman" pitchFamily="18" charset="0"/>
                <a:cs typeface="Times New Roman" pitchFamily="18" charset="0"/>
              </a:rPr>
              <a:t> або технічно неможлива. З часом із досягненнями науково-технічного прогресу в галузі видобування нафти і газу або зміною кон’юнктури нафтогазового ринку </a:t>
            </a:r>
            <a:r>
              <a:rPr lang="ru-RU" sz="1900" dirty="0">
                <a:latin typeface="Times New Roman" pitchFamily="18" charset="0"/>
                <a:cs typeface="Times New Roman" pitchFamily="18" charset="0"/>
              </a:rPr>
              <a:t>не</a:t>
            </a:r>
            <a:r>
              <a:rPr lang="uk-UA" sz="1900" dirty="0">
                <a:latin typeface="Times New Roman" pitchFamily="18" charset="0"/>
                <a:cs typeface="Times New Roman" pitchFamily="18" charset="0"/>
              </a:rPr>
              <a:t>промислові поклади можна буде перекваліфікувати на промислові.</a:t>
            </a:r>
          </a:p>
          <a:p>
            <a:pPr>
              <a:buNone/>
            </a:pPr>
            <a:endParaRPr lang="uk-U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428737"/>
            <a:ext cx="8229600" cy="3643338"/>
          </a:xfrm>
        </p:spPr>
        <p:txBody>
          <a:bodyPr>
            <a:normAutofit/>
          </a:bodyPr>
          <a:lstStyle/>
          <a:p>
            <a:pPr marL="0" indent="342900" hangingPunct="0">
              <a:lnSpc>
                <a:spcPct val="150000"/>
              </a:lnSpc>
              <a:spcBef>
                <a:spcPts val="0"/>
              </a:spcBef>
              <a:buNone/>
            </a:pPr>
            <a:r>
              <a:rPr lang="uk-UA" sz="1600" dirty="0" smtClean="0">
                <a:latin typeface="Times New Roman" pitchFamily="18" charset="0"/>
                <a:cs typeface="Times New Roman" pitchFamily="18" charset="0"/>
              </a:rPr>
              <a:t>За </a:t>
            </a:r>
            <a:r>
              <a:rPr lang="uk-UA" sz="1600" b="1" i="1" dirty="0">
                <a:latin typeface="Times New Roman" pitchFamily="18" charset="0"/>
                <a:cs typeface="Times New Roman" pitchFamily="18" charset="0"/>
              </a:rPr>
              <a:t>величиною добувних запасів </a:t>
            </a:r>
            <a:r>
              <a:rPr lang="uk-UA" sz="1600" dirty="0">
                <a:latin typeface="Times New Roman" pitchFamily="18" charset="0"/>
                <a:cs typeface="Times New Roman" pitchFamily="18" charset="0"/>
              </a:rPr>
              <a:t>нафти (в </a:t>
            </a:r>
            <a:r>
              <a:rPr lang="uk-UA" sz="1600" dirty="0" err="1">
                <a:latin typeface="Times New Roman" pitchFamily="18" charset="0"/>
                <a:cs typeface="Times New Roman" pitchFamily="18" charset="0"/>
              </a:rPr>
              <a:t>млн</a:t>
            </a:r>
            <a:r>
              <a:rPr lang="uk-UA" sz="1600" dirty="0">
                <a:latin typeface="Times New Roman" pitchFamily="18" charset="0"/>
                <a:cs typeface="Times New Roman" pitchFamily="18" charset="0"/>
              </a:rPr>
              <a:t> т) і газу (в </a:t>
            </a:r>
            <a:r>
              <a:rPr lang="uk-UA" sz="1600" dirty="0" err="1">
                <a:latin typeface="Times New Roman" pitchFamily="18" charset="0"/>
                <a:cs typeface="Times New Roman" pitchFamily="18" charset="0"/>
              </a:rPr>
              <a:t>млрд</a:t>
            </a:r>
            <a:r>
              <a:rPr lang="uk-UA" sz="1600" dirty="0">
                <a:latin typeface="Times New Roman" pitchFamily="18" charset="0"/>
                <a:cs typeface="Times New Roman" pitchFamily="18" charset="0"/>
              </a:rPr>
              <a:t> м</a:t>
            </a:r>
            <a:r>
              <a:rPr lang="uk-UA" sz="1600" baseline="30000" dirty="0">
                <a:latin typeface="Times New Roman" pitchFamily="18" charset="0"/>
                <a:cs typeface="Times New Roman" pitchFamily="18" charset="0"/>
              </a:rPr>
              <a:t>3</a:t>
            </a:r>
            <a:r>
              <a:rPr lang="uk-UA" sz="1600" dirty="0">
                <a:latin typeface="Times New Roman" pitchFamily="18" charset="0"/>
                <a:cs typeface="Times New Roman" pitchFamily="18" charset="0"/>
              </a:rPr>
              <a:t>) поклади поділяють на:</a:t>
            </a:r>
          </a:p>
          <a:p>
            <a:pPr marL="0" indent="342900" hangingPunct="0">
              <a:lnSpc>
                <a:spcPct val="150000"/>
              </a:lnSpc>
              <a:spcBef>
                <a:spcPts val="0"/>
              </a:spcBef>
              <a:buNone/>
            </a:pPr>
            <a:endParaRPr lang="uk-UA" sz="1600" b="1" i="1" dirty="0" smtClean="0">
              <a:latin typeface="Times New Roman" pitchFamily="18" charset="0"/>
              <a:cs typeface="Times New Roman" pitchFamily="18" charset="0"/>
            </a:endParaRPr>
          </a:p>
          <a:p>
            <a:pPr marL="0" indent="342900" hangingPunct="0">
              <a:lnSpc>
                <a:spcPct val="150000"/>
              </a:lnSpc>
              <a:spcBef>
                <a:spcPts val="0"/>
              </a:spcBef>
              <a:buNone/>
            </a:pPr>
            <a:r>
              <a:rPr lang="uk-UA" sz="1600" b="1" i="1" dirty="0" smtClean="0">
                <a:latin typeface="Times New Roman" pitchFamily="18" charset="0"/>
                <a:cs typeface="Times New Roman" pitchFamily="18" charset="0"/>
              </a:rPr>
              <a:t>– </a:t>
            </a:r>
            <a:r>
              <a:rPr lang="uk-UA" sz="1600" b="1" i="1" dirty="0">
                <a:latin typeface="Times New Roman" pitchFamily="18" charset="0"/>
                <a:cs typeface="Times New Roman" pitchFamily="18" charset="0"/>
              </a:rPr>
              <a:t>унікальні</a:t>
            </a:r>
            <a:r>
              <a:rPr lang="uk-UA" sz="1600" dirty="0">
                <a:latin typeface="Times New Roman" pitchFamily="18" charset="0"/>
                <a:cs typeface="Times New Roman" pitchFamily="18" charset="0"/>
              </a:rPr>
              <a:t> із запасами &gt;300;</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величезні (крупні) </a:t>
            </a:r>
            <a:r>
              <a:rPr lang="uk-UA" sz="1600" dirty="0">
                <a:latin typeface="Times New Roman" pitchFamily="18" charset="0"/>
                <a:cs typeface="Times New Roman" pitchFamily="18" charset="0"/>
              </a:rPr>
              <a:t>— 100–300</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великі </a:t>
            </a:r>
            <a:r>
              <a:rPr lang="uk-UA" sz="1600" dirty="0">
                <a:latin typeface="Times New Roman" pitchFamily="18" charset="0"/>
                <a:cs typeface="Times New Roman" pitchFamily="18" charset="0"/>
              </a:rPr>
              <a:t>30–100</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середні</a:t>
            </a:r>
            <a:r>
              <a:rPr lang="uk-UA" sz="1600" dirty="0">
                <a:latin typeface="Times New Roman" pitchFamily="18" charset="0"/>
                <a:cs typeface="Times New Roman" pitchFamily="18" charset="0"/>
              </a:rPr>
              <a:t> 10–30</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невеликі</a:t>
            </a:r>
            <a:r>
              <a:rPr lang="uk-UA" sz="1600" dirty="0">
                <a:latin typeface="Times New Roman" pitchFamily="18" charset="0"/>
                <a:cs typeface="Times New Roman" pitchFamily="18" charset="0"/>
              </a:rPr>
              <a:t> 5–10</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дрібні</a:t>
            </a:r>
            <a:r>
              <a:rPr lang="uk-UA" sz="1600" dirty="0">
                <a:latin typeface="Times New Roman" pitchFamily="18" charset="0"/>
                <a:cs typeface="Times New Roman" pitchFamily="18" charset="0"/>
              </a:rPr>
              <a:t> 1–5</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a:t>
            </a:r>
            <a:r>
              <a:rPr lang="uk-UA" sz="1600" b="1" i="1" dirty="0">
                <a:latin typeface="Times New Roman" pitchFamily="18" charset="0"/>
                <a:cs typeface="Times New Roman" pitchFamily="18" charset="0"/>
              </a:rPr>
              <a:t> дуже дрібні</a:t>
            </a:r>
            <a:r>
              <a:rPr lang="uk-UA" sz="1600" dirty="0">
                <a:latin typeface="Times New Roman" pitchFamily="18" charset="0"/>
                <a:cs typeface="Times New Roman" pitchFamily="18" charset="0"/>
              </a:rPr>
              <a:t> &lt;1.</a:t>
            </a:r>
          </a:p>
          <a:p>
            <a:pPr>
              <a:buNone/>
            </a:pPr>
            <a:endParaRPr lang="uk-U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normAutofit fontScale="47500" lnSpcReduction="20000"/>
          </a:bodyPr>
          <a:lstStyle/>
          <a:p>
            <a:pPr marL="0" indent="342900" algn="ctr" hangingPunct="0">
              <a:lnSpc>
                <a:spcPct val="170000"/>
              </a:lnSpc>
              <a:spcBef>
                <a:spcPts val="0"/>
              </a:spcBef>
              <a:buNone/>
            </a:pPr>
            <a:r>
              <a:rPr lang="uk-UA" sz="3400" dirty="0" smtClean="0">
                <a:latin typeface="Times New Roman" pitchFamily="18" charset="0"/>
                <a:cs typeface="Times New Roman" pitchFamily="18" charset="0"/>
              </a:rPr>
              <a:t>За </a:t>
            </a:r>
            <a:r>
              <a:rPr lang="uk-UA" sz="3400" b="1" i="1" dirty="0">
                <a:latin typeface="Times New Roman" pitchFamily="18" charset="0"/>
                <a:cs typeface="Times New Roman" pitchFamily="18" charset="0"/>
              </a:rPr>
              <a:t>агрегатним станом</a:t>
            </a:r>
            <a:r>
              <a:rPr lang="uk-UA" sz="3400" dirty="0">
                <a:latin typeface="Times New Roman" pitchFamily="18" charset="0"/>
                <a:cs typeface="Times New Roman" pitchFamily="18" charset="0"/>
              </a:rPr>
              <a:t> вуглеводнів розрізняють такі типи покладів</a:t>
            </a:r>
            <a:r>
              <a:rPr lang="uk-UA" sz="3400" dirty="0" smtClean="0">
                <a:latin typeface="Times New Roman" pitchFamily="18" charset="0"/>
                <a:cs typeface="Times New Roman" pitchFamily="18" charset="0"/>
              </a:rPr>
              <a:t>:</a:t>
            </a:r>
          </a:p>
          <a:p>
            <a:pPr marL="0" indent="342900" algn="just" hangingPunct="0">
              <a:lnSpc>
                <a:spcPct val="120000"/>
              </a:lnSpc>
              <a:spcBef>
                <a:spcPts val="0"/>
              </a:spcBef>
              <a:buNone/>
            </a:pPr>
            <a:endParaRPr lang="uk-UA" sz="3400" dirty="0" smtClean="0">
              <a:latin typeface="Times New Roman" pitchFamily="18" charset="0"/>
              <a:cs typeface="Times New Roman" pitchFamily="18" charset="0"/>
            </a:endParaRPr>
          </a:p>
          <a:p>
            <a:pPr marL="0" indent="342900" algn="just" hangingPunct="0">
              <a:lnSpc>
                <a:spcPct val="120000"/>
              </a:lnSpc>
              <a:spcBef>
                <a:spcPts val="0"/>
              </a:spcBef>
              <a:buNone/>
            </a:pPr>
            <a:r>
              <a:rPr lang="uk-UA" sz="3400" dirty="0">
                <a:latin typeface="Times New Roman" pitchFamily="18" charset="0"/>
                <a:cs typeface="Times New Roman" pitchFamily="18" charset="0"/>
              </a:rPr>
              <a:t>	</a:t>
            </a:r>
            <a:r>
              <a:rPr lang="uk-UA" sz="3400" b="1" i="1" dirty="0">
                <a:latin typeface="Times New Roman" pitchFamily="18" charset="0"/>
                <a:cs typeface="Times New Roman" pitchFamily="18" charset="0"/>
              </a:rPr>
              <a:t>1</a:t>
            </a:r>
            <a:r>
              <a:rPr lang="uk-UA" sz="3400" b="1" dirty="0">
                <a:latin typeface="Times New Roman" pitchFamily="18" charset="0"/>
                <a:cs typeface="Times New Roman" pitchFamily="18" charset="0"/>
              </a:rPr>
              <a:t>)</a:t>
            </a:r>
            <a:r>
              <a:rPr lang="uk-UA" sz="3400" b="1" i="1" dirty="0">
                <a:latin typeface="Times New Roman" pitchFamily="18" charset="0"/>
                <a:cs typeface="Times New Roman" pitchFamily="18" charset="0"/>
              </a:rPr>
              <a:t> Нафтові.</a:t>
            </a:r>
            <a:r>
              <a:rPr lang="uk-UA" sz="3400" dirty="0">
                <a:latin typeface="Times New Roman" pitchFamily="18" charset="0"/>
                <a:cs typeface="Times New Roman" pitchFamily="18" charset="0"/>
              </a:rPr>
              <a:t> Такі поклади мають різний вміст розчиненого в нафті газу (звичайно до 250 м</a:t>
            </a:r>
            <a:r>
              <a:rPr lang="uk-UA" sz="3400" baseline="30000" dirty="0">
                <a:latin typeface="Times New Roman" pitchFamily="18" charset="0"/>
                <a:cs typeface="Times New Roman" pitchFamily="18" charset="0"/>
              </a:rPr>
              <a:t>3</a:t>
            </a:r>
            <a:r>
              <a:rPr lang="uk-UA" sz="3400" dirty="0">
                <a:latin typeface="Times New Roman" pitchFamily="18" charset="0"/>
                <a:cs typeface="Times New Roman" pitchFamily="18" charset="0"/>
              </a:rPr>
              <a:t>/т). Поклад може мати нафтову та </a:t>
            </a:r>
            <a:r>
              <a:rPr lang="uk-UA" sz="3400" dirty="0" err="1">
                <a:latin typeface="Times New Roman" pitchFamily="18" charset="0"/>
                <a:cs typeface="Times New Roman" pitchFamily="18" charset="0"/>
              </a:rPr>
              <a:t>водонафтову</a:t>
            </a:r>
            <a:r>
              <a:rPr lang="uk-UA" sz="3400" dirty="0">
                <a:latin typeface="Times New Roman" pitchFamily="18" charset="0"/>
                <a:cs typeface="Times New Roman" pitchFamily="18" charset="0"/>
              </a:rPr>
              <a:t> частини.</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2) Газові.</a:t>
            </a:r>
            <a:r>
              <a:rPr lang="uk-UA" sz="3400" dirty="0">
                <a:latin typeface="Times New Roman" pitchFamily="18" charset="0"/>
                <a:cs typeface="Times New Roman" pitchFamily="18" charset="0"/>
              </a:rPr>
              <a:t> Складаються переважно із метану із вмістом більш важких вуглеводнів до 0,2 %.</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3) Газоконденсатні</a:t>
            </a:r>
            <a:r>
              <a:rPr lang="uk-UA" sz="3400" dirty="0">
                <a:latin typeface="Times New Roman" pitchFamily="18" charset="0"/>
                <a:cs typeface="Times New Roman" pitchFamily="18" charset="0"/>
              </a:rPr>
              <a:t> — це газові поклади із вмістом важких вуглеводнів в межах 0,2–4 % об’єму покладу, що приблизно відповідає вмісту конденсату в газі 30–250 см</a:t>
            </a:r>
            <a:r>
              <a:rPr lang="uk-UA" sz="3400" baseline="30000" dirty="0">
                <a:latin typeface="Times New Roman" pitchFamily="18" charset="0"/>
                <a:cs typeface="Times New Roman" pitchFamily="18" charset="0"/>
              </a:rPr>
              <a:t>3</a:t>
            </a:r>
            <a:r>
              <a:rPr lang="uk-UA" sz="3400" dirty="0">
                <a:latin typeface="Times New Roman" pitchFamily="18" charset="0"/>
                <a:cs typeface="Times New Roman" pitchFamily="18" charset="0"/>
              </a:rPr>
              <a:t>/м</a:t>
            </a:r>
            <a:r>
              <a:rPr lang="uk-UA" sz="3400" baseline="30000" dirty="0">
                <a:latin typeface="Times New Roman" pitchFamily="18" charset="0"/>
                <a:cs typeface="Times New Roman" pitchFamily="18" charset="0"/>
              </a:rPr>
              <a:t>3</a:t>
            </a:r>
            <a:r>
              <a:rPr lang="uk-UA" sz="3400" dirty="0">
                <a:latin typeface="Times New Roman" pitchFamily="18" charset="0"/>
                <a:cs typeface="Times New Roman" pitchFamily="18" charset="0"/>
              </a:rPr>
              <a:t>. Характерна особливість газоконденсатних покладів полягає в тому, що газ і конденсат у пластових умовах перебувають у однофазовому газоподібному стані та підпорядковуються законам ретроградної (оберненої) конденсації. Тому газоконденсатні поклади відрізняються як від нафтових, так і від газових, що дає змогу виділити їх у самостійний тип скупчень.</a:t>
            </a:r>
          </a:p>
          <a:p>
            <a:pPr marL="0" indent="342900" algn="just" hangingPunct="0">
              <a:lnSpc>
                <a:spcPct val="120000"/>
              </a:lnSpc>
              <a:spcBef>
                <a:spcPts val="0"/>
              </a:spcBef>
              <a:buNone/>
            </a:pPr>
            <a:r>
              <a:rPr lang="uk-UA" sz="3400" dirty="0">
                <a:latin typeface="Times New Roman" pitchFamily="18" charset="0"/>
                <a:cs typeface="Times New Roman" pitchFamily="18" charset="0"/>
              </a:rPr>
              <a:t>	</a:t>
            </a:r>
            <a:r>
              <a:rPr lang="uk-UA" sz="3400" b="1" i="1" dirty="0">
                <a:latin typeface="Times New Roman" pitchFamily="18" charset="0"/>
                <a:cs typeface="Times New Roman" pitchFamily="18" charset="0"/>
              </a:rPr>
              <a:t>4) Газонафтові</a:t>
            </a:r>
            <a:r>
              <a:rPr lang="uk-UA" sz="3400" dirty="0">
                <a:latin typeface="Times New Roman" pitchFamily="18" charset="0"/>
                <a:cs typeface="Times New Roman" pitchFamily="18" charset="0"/>
              </a:rPr>
              <a:t> або </a:t>
            </a:r>
            <a:r>
              <a:rPr lang="uk-UA" sz="3400" b="1" i="1" dirty="0">
                <a:latin typeface="Times New Roman" pitchFamily="18" charset="0"/>
                <a:cs typeface="Times New Roman" pitchFamily="18" charset="0"/>
              </a:rPr>
              <a:t>нафтові з газовою шапкою</a:t>
            </a:r>
            <a:r>
              <a:rPr lang="uk-UA" sz="3400" dirty="0">
                <a:latin typeface="Times New Roman" pitchFamily="18" charset="0"/>
                <a:cs typeface="Times New Roman" pitchFamily="18" charset="0"/>
              </a:rPr>
              <a:t>. В таких покладах запаси нафти переважають над запасами газу (в умовних одиницях нафтового еквіваленту).</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5) Нафтогазові</a:t>
            </a:r>
            <a:r>
              <a:rPr lang="uk-UA" sz="3400" dirty="0">
                <a:latin typeface="Times New Roman" pitchFamily="18" charset="0"/>
                <a:cs typeface="Times New Roman" pitchFamily="18" charset="0"/>
              </a:rPr>
              <a:t> або газові з нафтовою облямівкою (оторочкою) – запаси газу більше запасів нафти.</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6) </a:t>
            </a:r>
            <a:r>
              <a:rPr lang="uk-UA" sz="3400" b="1" i="1" dirty="0" err="1">
                <a:latin typeface="Times New Roman" pitchFamily="18" charset="0"/>
                <a:cs typeface="Times New Roman" pitchFamily="18" charset="0"/>
              </a:rPr>
              <a:t>Газоконденсатнонафтові</a:t>
            </a:r>
            <a:r>
              <a:rPr lang="uk-UA" sz="3400" b="1" i="1" dirty="0">
                <a:latin typeface="Times New Roman" pitchFamily="18" charset="0"/>
                <a:cs typeface="Times New Roman" pitchFamily="18" charset="0"/>
              </a:rPr>
              <a:t> </a:t>
            </a:r>
            <a:r>
              <a:rPr lang="uk-UA" sz="3400" dirty="0">
                <a:latin typeface="Times New Roman" pitchFamily="18" charset="0"/>
                <a:cs typeface="Times New Roman" pitchFamily="18" charset="0"/>
              </a:rPr>
              <a:t>або </a:t>
            </a:r>
            <a:r>
              <a:rPr lang="uk-UA" sz="3400" b="1" i="1" dirty="0">
                <a:latin typeface="Times New Roman" pitchFamily="18" charset="0"/>
                <a:cs typeface="Times New Roman" pitchFamily="18" charset="0"/>
              </a:rPr>
              <a:t>нафтові поклади з газоконденсатною шапкою</a:t>
            </a:r>
            <a:r>
              <a:rPr lang="uk-UA" sz="3400" dirty="0">
                <a:latin typeface="Times New Roman" pitchFamily="18" charset="0"/>
                <a:cs typeface="Times New Roman" pitchFamily="18" charset="0"/>
              </a:rPr>
              <a:t>, в яких запаси нафти переважають над сумарними запасами газу та конденсату. </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7) </a:t>
            </a:r>
            <a:r>
              <a:rPr lang="uk-UA" sz="3400" b="1" i="1" dirty="0" err="1">
                <a:latin typeface="Times New Roman" pitchFamily="18" charset="0"/>
                <a:cs typeface="Times New Roman" pitchFamily="18" charset="0"/>
              </a:rPr>
              <a:t>Нафтогазоконденсатні</a:t>
            </a:r>
            <a:r>
              <a:rPr lang="uk-UA" sz="3400" dirty="0">
                <a:latin typeface="Times New Roman" pitchFamily="18" charset="0"/>
                <a:cs typeface="Times New Roman" pitchFamily="18" charset="0"/>
              </a:rPr>
              <a:t> або </a:t>
            </a:r>
            <a:r>
              <a:rPr lang="uk-UA" sz="3400" b="1" i="1" dirty="0">
                <a:latin typeface="Times New Roman" pitchFamily="18" charset="0"/>
                <a:cs typeface="Times New Roman" pitchFamily="18" charset="0"/>
              </a:rPr>
              <a:t>газоконденсатні поклади з нафтовою облямівкою</a:t>
            </a:r>
            <a:r>
              <a:rPr lang="uk-UA" sz="3400" dirty="0">
                <a:latin typeface="Times New Roman" pitchFamily="18" charset="0"/>
                <a:cs typeface="Times New Roman" pitchFamily="18" charset="0"/>
              </a:rPr>
              <a:t> – сумарні запаси газу та конденсату переважають над запасами нафти.</a:t>
            </a:r>
          </a:p>
          <a:p>
            <a:pPr marL="0" indent="342900" algn="just" hangingPunct="0">
              <a:lnSpc>
                <a:spcPct val="120000"/>
              </a:lnSpc>
              <a:spcBef>
                <a:spcPts val="0"/>
              </a:spcBef>
              <a:buNone/>
            </a:pPr>
            <a:r>
              <a:rPr lang="uk-UA" sz="3400" b="1" i="1" dirty="0">
                <a:latin typeface="Times New Roman" pitchFamily="18" charset="0"/>
                <a:cs typeface="Times New Roman" pitchFamily="18" charset="0"/>
              </a:rPr>
              <a:t>	8) </a:t>
            </a:r>
            <a:r>
              <a:rPr lang="uk-UA" sz="3400" b="1" i="1" dirty="0" err="1" smtClean="0">
                <a:latin typeface="Times New Roman" pitchFamily="18" charset="0"/>
                <a:cs typeface="Times New Roman" pitchFamily="18" charset="0"/>
              </a:rPr>
              <a:t>Газогідратні</a:t>
            </a:r>
            <a:r>
              <a:rPr lang="uk-UA" sz="3400" b="1" i="1" dirty="0" smtClean="0">
                <a:latin typeface="Times New Roman" pitchFamily="18" charset="0"/>
                <a:cs typeface="Times New Roman" pitchFamily="18" charset="0"/>
              </a:rPr>
              <a:t>.</a:t>
            </a:r>
            <a:endParaRPr lang="uk-UA" sz="3400" dirty="0">
              <a:latin typeface="Times New Roman" pitchFamily="18" charset="0"/>
              <a:cs typeface="Times New Roman" pitchFamily="18" charset="0"/>
            </a:endParaRPr>
          </a:p>
          <a:p>
            <a:pPr>
              <a:buNone/>
            </a:pPr>
            <a:endParaRPr lang="uk-U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143381"/>
            <a:ext cx="8229600" cy="1643074"/>
          </a:xfrm>
        </p:spPr>
        <p:txBody>
          <a:bodyPr>
            <a:normAutofit/>
          </a:bodyPr>
          <a:lstStyle/>
          <a:p>
            <a:pPr marL="0" indent="342900" algn="ctr" hangingPunct="0">
              <a:lnSpc>
                <a:spcPct val="200000"/>
              </a:lnSpc>
              <a:spcBef>
                <a:spcPts val="0"/>
              </a:spcBef>
              <a:buNone/>
            </a:pPr>
            <a:r>
              <a:rPr lang="uk-UA" sz="1700" dirty="0" smtClean="0">
                <a:latin typeface="Times New Roman" pitchFamily="18" charset="0"/>
                <a:cs typeface="Times New Roman" pitchFamily="18" charset="0"/>
              </a:rPr>
              <a:t>За </a:t>
            </a:r>
            <a:r>
              <a:rPr lang="uk-UA" sz="1700" b="1" i="1" dirty="0">
                <a:latin typeface="Times New Roman" pitchFamily="18" charset="0"/>
                <a:cs typeface="Times New Roman" pitchFamily="18" charset="0"/>
              </a:rPr>
              <a:t>типом природного резервуара</a:t>
            </a:r>
            <a:r>
              <a:rPr lang="uk-UA" sz="1700" dirty="0">
                <a:latin typeface="Times New Roman" pitchFamily="18" charset="0"/>
                <a:cs typeface="Times New Roman" pitchFamily="18" charset="0"/>
              </a:rPr>
              <a:t> (за характером породи-колектору) виділяють </a:t>
            </a:r>
            <a:endParaRPr lang="uk-UA" sz="1700" dirty="0" smtClean="0">
              <a:latin typeface="Times New Roman" pitchFamily="18" charset="0"/>
              <a:cs typeface="Times New Roman" pitchFamily="18" charset="0"/>
            </a:endParaRPr>
          </a:p>
          <a:p>
            <a:pPr marL="0" indent="342900" algn="ctr" hangingPunct="0">
              <a:lnSpc>
                <a:spcPct val="200000"/>
              </a:lnSpc>
              <a:spcBef>
                <a:spcPts val="0"/>
              </a:spcBef>
              <a:buNone/>
            </a:pPr>
            <a:r>
              <a:rPr lang="uk-UA" sz="1600" dirty="0" smtClean="0">
                <a:latin typeface="Times New Roman" pitchFamily="18" charset="0"/>
                <a:cs typeface="Times New Roman" pitchFamily="18" charset="0"/>
              </a:rPr>
              <a:t> </a:t>
            </a:r>
            <a:r>
              <a:rPr lang="uk-UA" sz="2200" b="1" i="1" dirty="0" smtClean="0">
                <a:latin typeface="Times New Roman" pitchFamily="18" charset="0"/>
                <a:cs typeface="Times New Roman" pitchFamily="18" charset="0"/>
              </a:rPr>
              <a:t>пластові</a:t>
            </a:r>
            <a:r>
              <a:rPr lang="uk-UA" sz="2200" b="1" i="1" dirty="0">
                <a:latin typeface="Times New Roman" pitchFamily="18" charset="0"/>
                <a:cs typeface="Times New Roman" pitchFamily="18" charset="0"/>
              </a:rPr>
              <a:t>; масивні; літологічно обмежені (лінзоподібні)</a:t>
            </a:r>
            <a:endParaRPr lang="uk-UA" sz="2200" b="1" dirty="0">
              <a:latin typeface="Times New Roman" pitchFamily="18" charset="0"/>
              <a:cs typeface="Times New Roman" pitchFamily="18" charset="0"/>
            </a:endParaRPr>
          </a:p>
          <a:p>
            <a:pPr algn="ctr">
              <a:buNone/>
            </a:pPr>
            <a:r>
              <a:rPr lang="uk-UA" sz="1700" i="1" dirty="0" smtClean="0">
                <a:latin typeface="Times New Roman" pitchFamily="18" charset="0"/>
                <a:cs typeface="Times New Roman" pitchFamily="18" charset="0"/>
              </a:rPr>
              <a:t>поклади.</a:t>
            </a:r>
            <a:endParaRPr lang="uk-UA" sz="1700" i="1" dirty="0"/>
          </a:p>
        </p:txBody>
      </p:sp>
      <p:pic>
        <p:nvPicPr>
          <p:cNvPr id="4" name="Рисунок 3" descr="index.jpg"/>
          <p:cNvPicPr>
            <a:picLocks noChangeAspect="1"/>
          </p:cNvPicPr>
          <p:nvPr/>
        </p:nvPicPr>
        <p:blipFill>
          <a:blip r:embed="rId2"/>
          <a:stretch>
            <a:fillRect/>
          </a:stretch>
        </p:blipFill>
        <p:spPr>
          <a:xfrm>
            <a:off x="785786" y="357167"/>
            <a:ext cx="7715304" cy="33575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072230"/>
          </a:xfrm>
        </p:spPr>
        <p:txBody>
          <a:bodyPr>
            <a:noAutofit/>
          </a:bodyPr>
          <a:lstStyle/>
          <a:p>
            <a:pPr marL="0" indent="342900" algn="just" hangingPunct="0">
              <a:lnSpc>
                <a:spcPct val="150000"/>
              </a:lnSpc>
              <a:spcBef>
                <a:spcPts val="0"/>
              </a:spcBef>
              <a:buNone/>
            </a:pPr>
            <a:r>
              <a:rPr lang="uk-UA" sz="1600" b="1" dirty="0" smtClean="0">
                <a:latin typeface="Times New Roman" pitchFamily="18" charset="0"/>
                <a:cs typeface="Times New Roman" pitchFamily="18" charset="0"/>
              </a:rPr>
              <a:t>Пластовий</a:t>
            </a:r>
            <a:r>
              <a:rPr lang="uk-UA" sz="1600" dirty="0" smtClean="0">
                <a:latin typeface="Times New Roman" pitchFamily="18" charset="0"/>
                <a:cs typeface="Times New Roman" pitchFamily="18" charset="0"/>
              </a:rPr>
              <a:t> поклад нафти і газу може сформуватися при наявності хоча би однієї із таких умов:</a:t>
            </a:r>
          </a:p>
          <a:p>
            <a:pPr marL="0" indent="342900" algn="just" hangingPunct="0">
              <a:lnSpc>
                <a:spcPct val="150000"/>
              </a:lnSpc>
              <a:spcBef>
                <a:spcPts val="0"/>
              </a:spcBef>
              <a:buNone/>
            </a:pPr>
            <a:r>
              <a:rPr lang="uk-UA" sz="1600" dirty="0" smtClean="0">
                <a:latin typeface="Times New Roman" pitchFamily="18" charset="0"/>
                <a:cs typeface="Times New Roman" pitchFamily="18" charset="0"/>
              </a:rPr>
              <a:t>– перегину пластового резервуара в антиклінальну складку. При цьому утворюється </a:t>
            </a:r>
            <a:r>
              <a:rPr lang="uk-UA" sz="1600" b="1" i="1" dirty="0" smtClean="0">
                <a:latin typeface="Times New Roman" pitchFamily="18" charset="0"/>
                <a:cs typeface="Times New Roman" pitchFamily="18" charset="0"/>
              </a:rPr>
              <a:t>пластовий склепінний поклад</a:t>
            </a:r>
            <a:r>
              <a:rPr lang="uk-UA" sz="1600" dirty="0" smtClean="0">
                <a:latin typeface="Times New Roman" pitchFamily="18" charset="0"/>
                <a:cs typeface="Times New Roman" pitchFamily="18" charset="0"/>
              </a:rPr>
              <a:t>, в якому нафта і газ на крилах складки підпирається водою.  Контур нафтоносності (газоносності) на плані має форму замкненого кільця, що проходить паралельно відповідній </a:t>
            </a:r>
            <a:r>
              <a:rPr lang="uk-UA" sz="1600" dirty="0" err="1" smtClean="0">
                <a:latin typeface="Times New Roman" pitchFamily="18" charset="0"/>
                <a:cs typeface="Times New Roman" pitchFamily="18" charset="0"/>
              </a:rPr>
              <a:t>ізогіпсі</a:t>
            </a:r>
            <a:r>
              <a:rPr lang="uk-UA" sz="1600" dirty="0" smtClean="0">
                <a:latin typeface="Times New Roman" pitchFamily="18" charset="0"/>
                <a:cs typeface="Times New Roman" pitchFamily="18" charset="0"/>
              </a:rPr>
              <a:t> покрівлі пласта;</a:t>
            </a:r>
          </a:p>
          <a:p>
            <a:pPr marL="0" indent="342900" hangingPunct="0">
              <a:lnSpc>
                <a:spcPct val="150000"/>
              </a:lnSpc>
              <a:spcBef>
                <a:spcPts val="0"/>
              </a:spcBef>
              <a:buNone/>
            </a:pPr>
            <a:r>
              <a:rPr lang="uk-UA" sz="1600" dirty="0" smtClean="0">
                <a:latin typeface="Times New Roman" pitchFamily="18" charset="0"/>
                <a:cs typeface="Times New Roman" pitchFamily="18" charset="0"/>
              </a:rPr>
              <a:t>– наявності на шляху міграції вуглеводнів по пластовому резервуарі екрану. При цьому можуть утворитися:</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а)</a:t>
            </a:r>
            <a:r>
              <a:rPr lang="uk-UA" sz="1600" dirty="0" smtClean="0">
                <a:latin typeface="Times New Roman" pitchFamily="18" charset="0"/>
                <a:cs typeface="Times New Roman" pitchFamily="18" charset="0"/>
              </a:rPr>
              <a:t> </a:t>
            </a:r>
            <a:r>
              <a:rPr lang="uk-UA" sz="1600" b="1" i="1" dirty="0" smtClean="0">
                <a:latin typeface="Times New Roman" pitchFamily="18" charset="0"/>
                <a:cs typeface="Times New Roman" pitchFamily="18" charset="0"/>
              </a:rPr>
              <a:t>пластові тектонічно екрановані поклади</a:t>
            </a:r>
            <a:r>
              <a:rPr lang="uk-UA" sz="1600" dirty="0" smtClean="0">
                <a:latin typeface="Times New Roman" pitchFamily="18" charset="0"/>
                <a:cs typeface="Times New Roman" pitchFamily="18" charset="0"/>
              </a:rPr>
              <a:t>;</a:t>
            </a:r>
          </a:p>
          <a:p>
            <a:pPr marL="0" indent="342900" hangingPunct="0">
              <a:lnSpc>
                <a:spcPct val="150000"/>
              </a:lnSpc>
              <a:spcBef>
                <a:spcPts val="0"/>
              </a:spcBef>
              <a:buNone/>
            </a:pPr>
            <a:r>
              <a:rPr lang="uk-UA" sz="1600" b="1" i="1" dirty="0" smtClean="0">
                <a:latin typeface="Times New Roman" pitchFamily="18" charset="0"/>
                <a:cs typeface="Times New Roman" pitchFamily="18" charset="0"/>
              </a:rPr>
              <a:t>б) пластові літологічно екрановані поклади;</a:t>
            </a:r>
            <a:endParaRPr lang="uk-UA" sz="1600" dirty="0" smtClean="0">
              <a:latin typeface="Times New Roman" pitchFamily="18" charset="0"/>
              <a:cs typeface="Times New Roman" pitchFamily="18" charset="0"/>
            </a:endParaRPr>
          </a:p>
          <a:p>
            <a:pPr marL="0" indent="342900" hangingPunct="0">
              <a:lnSpc>
                <a:spcPct val="150000"/>
              </a:lnSpc>
              <a:spcBef>
                <a:spcPts val="0"/>
              </a:spcBef>
              <a:buNone/>
            </a:pPr>
            <a:r>
              <a:rPr lang="uk-UA" sz="1600" b="1" i="1" dirty="0" smtClean="0">
                <a:latin typeface="Times New Roman" pitchFamily="18" charset="0"/>
                <a:cs typeface="Times New Roman" pitchFamily="18" charset="0"/>
              </a:rPr>
              <a:t>в) пластові </a:t>
            </a:r>
            <a:r>
              <a:rPr lang="uk-UA" sz="1600" b="1" i="1" dirty="0" err="1" smtClean="0">
                <a:latin typeface="Times New Roman" pitchFamily="18" charset="0"/>
                <a:cs typeface="Times New Roman" pitchFamily="18" charset="0"/>
              </a:rPr>
              <a:t>стратиграфічно</a:t>
            </a:r>
            <a:r>
              <a:rPr lang="uk-UA" sz="1600" b="1" i="1" dirty="0" smtClean="0">
                <a:latin typeface="Times New Roman" pitchFamily="18" charset="0"/>
                <a:cs typeface="Times New Roman" pitchFamily="18" charset="0"/>
              </a:rPr>
              <a:t> екрановані </a:t>
            </a:r>
            <a:r>
              <a:rPr lang="uk-UA" sz="1600" b="1" i="1" dirty="0" smtClean="0">
                <a:latin typeface="Times New Roman" pitchFamily="18" charset="0"/>
                <a:cs typeface="Times New Roman" pitchFamily="18" charset="0"/>
              </a:rPr>
              <a:t>поклади.</a:t>
            </a:r>
          </a:p>
          <a:p>
            <a:pPr marL="0" indent="342900" algn="just" hangingPunct="0">
              <a:lnSpc>
                <a:spcPct val="150000"/>
              </a:lnSpc>
              <a:spcBef>
                <a:spcPts val="0"/>
              </a:spcBef>
              <a:buNone/>
            </a:pPr>
            <a:r>
              <a:rPr lang="uk-UA" sz="1600" dirty="0" smtClean="0">
                <a:latin typeface="Times New Roman" pitchFamily="18" charset="0"/>
                <a:cs typeface="Times New Roman" pitchFamily="18" charset="0"/>
              </a:rPr>
              <a:t>Контур нафтоносності (газоносності) в пластових покладах на плані має форму </a:t>
            </a:r>
            <a:r>
              <a:rPr lang="uk-UA" sz="1600" dirty="0" err="1" smtClean="0">
                <a:latin typeface="Times New Roman" pitchFamily="18" charset="0"/>
                <a:cs typeface="Times New Roman" pitchFamily="18" charset="0"/>
              </a:rPr>
              <a:t>напівкільця</a:t>
            </a:r>
            <a:r>
              <a:rPr lang="uk-UA" sz="1600" dirty="0" smtClean="0">
                <a:latin typeface="Times New Roman" pitchFamily="18" charset="0"/>
                <a:cs typeface="Times New Roman" pitchFamily="18" charset="0"/>
              </a:rPr>
              <a:t>, що «упирається» в екран і разом з ним утворює замкнений контур.</a:t>
            </a:r>
          </a:p>
          <a:p>
            <a:pPr marL="0" indent="342900" algn="just" hangingPunct="0">
              <a:lnSpc>
                <a:spcPct val="150000"/>
              </a:lnSpc>
              <a:spcBef>
                <a:spcPts val="0"/>
              </a:spcBef>
              <a:buNone/>
            </a:pPr>
            <a:r>
              <a:rPr lang="uk-UA" sz="1600" dirty="0" smtClean="0">
                <a:latin typeface="Times New Roman" pitchFamily="18" charset="0"/>
                <a:cs typeface="Times New Roman" pitchFamily="18" charset="0"/>
              </a:rPr>
              <a:t>У пластових покладах вода, що залягає під нафтою і газом, немовби підпирає поклад, позбавляючи можливості нафті і газу рухатися в пласті.</a:t>
            </a:r>
          </a:p>
          <a:p>
            <a:pPr marL="0" indent="342900" hangingPunct="0">
              <a:lnSpc>
                <a:spcPct val="200000"/>
              </a:lnSpc>
              <a:spcBef>
                <a:spcPts val="0"/>
              </a:spcBef>
              <a:buNone/>
            </a:pPr>
            <a:endParaRPr lang="uk-UA" sz="1600" dirty="0" smtClean="0">
              <a:latin typeface="Times New Roman" pitchFamily="18" charset="0"/>
              <a:cs typeface="Times New Roman" pitchFamily="18" charset="0"/>
            </a:endParaRPr>
          </a:p>
          <a:p>
            <a:pPr>
              <a:buNone/>
            </a:pPr>
            <a:endParaRPr lang="uk-UA"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marL="0" indent="342900" algn="just" hangingPunct="0">
              <a:lnSpc>
                <a:spcPct val="150000"/>
              </a:lnSpc>
              <a:spcBef>
                <a:spcPts val="0"/>
              </a:spcBef>
              <a:buNone/>
            </a:pPr>
            <a:endParaRPr lang="uk-UA" sz="1600" dirty="0">
              <a:latin typeface="Times New Roman" pitchFamily="18" charset="0"/>
              <a:cs typeface="Times New Roman" pitchFamily="18" charset="0"/>
            </a:endParaRPr>
          </a:p>
          <a:p>
            <a:pPr>
              <a:buNone/>
            </a:pPr>
            <a:endParaRPr lang="uk-UA" dirty="0"/>
          </a:p>
        </p:txBody>
      </p:sp>
      <p:pic>
        <p:nvPicPr>
          <p:cNvPr id="4" name="Рисунок 3" descr="20201022_115642.jpg"/>
          <p:cNvPicPr>
            <a:picLocks noChangeAspect="1"/>
          </p:cNvPicPr>
          <p:nvPr/>
        </p:nvPicPr>
        <p:blipFill>
          <a:blip r:embed="rId2" cstate="print"/>
          <a:stretch>
            <a:fillRect/>
          </a:stretch>
        </p:blipFill>
        <p:spPr>
          <a:xfrm>
            <a:off x="500034" y="500042"/>
            <a:ext cx="8643966" cy="6072230"/>
          </a:xfrm>
          <a:prstGeom prst="rect">
            <a:avLst/>
          </a:prstGeom>
        </p:spPr>
      </p:pic>
      <p:sp>
        <p:nvSpPr>
          <p:cNvPr id="5" name="Прямоугольник 4"/>
          <p:cNvSpPr/>
          <p:nvPr/>
        </p:nvSpPr>
        <p:spPr>
          <a:xfrm>
            <a:off x="6572264" y="500042"/>
            <a:ext cx="2571736" cy="61436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201022_115716.jpg"/>
          <p:cNvPicPr>
            <a:picLocks noGrp="1" noChangeAspect="1"/>
          </p:cNvPicPr>
          <p:nvPr>
            <p:ph idx="1"/>
          </p:nvPr>
        </p:nvPicPr>
        <p:blipFill>
          <a:blip r:embed="rId2" cstate="print"/>
          <a:stretch>
            <a:fillRect/>
          </a:stretch>
        </p:blipFill>
        <p:spPr>
          <a:xfrm>
            <a:off x="1000100" y="785794"/>
            <a:ext cx="7429552" cy="5214974"/>
          </a:xfrm>
        </p:spPr>
      </p:pic>
      <p:sp>
        <p:nvSpPr>
          <p:cNvPr id="5" name="Прямоугольник 4"/>
          <p:cNvSpPr/>
          <p:nvPr/>
        </p:nvSpPr>
        <p:spPr>
          <a:xfrm>
            <a:off x="857224" y="5429264"/>
            <a:ext cx="7715304" cy="785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5911873"/>
          </a:xfrm>
        </p:spPr>
        <p:txBody>
          <a:bodyPr>
            <a:normAutofit/>
          </a:bodyPr>
          <a:lstStyle/>
          <a:p>
            <a:pPr marL="0" indent="342900" algn="just" hangingPunct="0">
              <a:lnSpc>
                <a:spcPct val="150000"/>
              </a:lnSpc>
              <a:spcBef>
                <a:spcPts val="0"/>
              </a:spcBef>
              <a:buNone/>
            </a:pPr>
            <a:r>
              <a:rPr lang="uk-UA" sz="1600" b="1" dirty="0" smtClean="0">
                <a:latin typeface="Times New Roman" pitchFamily="18" charset="0"/>
                <a:cs typeface="Times New Roman" pitchFamily="18" charset="0"/>
              </a:rPr>
              <a:t>Масивні</a:t>
            </a:r>
            <a:r>
              <a:rPr lang="uk-UA" sz="1600" dirty="0" smtClean="0">
                <a:latin typeface="Times New Roman" pitchFamily="18" charset="0"/>
                <a:cs typeface="Times New Roman" pitchFamily="18" charset="0"/>
              </a:rPr>
              <a:t> поклади переважно формуються:</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а) в структурних виступах;</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б) у ерозійних виступах</a:t>
            </a:r>
            <a:r>
              <a:rPr lang="uk-UA" sz="1600" dirty="0" smtClean="0">
                <a:latin typeface="Times New Roman" pitchFamily="18" charset="0"/>
                <a:cs typeface="Times New Roman" pitchFamily="18" charset="0"/>
              </a:rPr>
              <a:t> (останці давнього рельєфу);</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в) у рифах.</a:t>
            </a:r>
            <a:endParaRPr lang="uk-UA" sz="1600" dirty="0" smtClean="0">
              <a:latin typeface="Times New Roman" pitchFamily="18" charset="0"/>
              <a:cs typeface="Times New Roman" pitchFamily="18" charset="0"/>
            </a:endParaRPr>
          </a:p>
          <a:p>
            <a:pPr marL="0" indent="342900" algn="just" hangingPunct="0">
              <a:spcBef>
                <a:spcPts val="0"/>
              </a:spcBef>
              <a:buNone/>
            </a:pPr>
            <a:r>
              <a:rPr lang="uk-UA" sz="1600" dirty="0" smtClean="0">
                <a:latin typeface="Times New Roman" pitchFamily="18" charset="0"/>
                <a:cs typeface="Times New Roman" pitchFamily="18" charset="0"/>
              </a:rPr>
              <a:t>Відмінна </a:t>
            </a:r>
            <a:r>
              <a:rPr lang="uk-UA" sz="1600" dirty="0">
                <a:latin typeface="Times New Roman" pitchFamily="18" charset="0"/>
                <a:cs typeface="Times New Roman" pitchFamily="18" charset="0"/>
              </a:rPr>
              <a:t>риса масивних покладів — єдність ВНК (або </a:t>
            </a:r>
            <a:r>
              <a:rPr lang="uk-UA" sz="1600" dirty="0" err="1">
                <a:latin typeface="Times New Roman" pitchFamily="18" charset="0"/>
                <a:cs typeface="Times New Roman" pitchFamily="18" charset="0"/>
              </a:rPr>
              <a:t>ГВК</a:t>
            </a:r>
            <a:r>
              <a:rPr lang="uk-UA" sz="1600" dirty="0">
                <a:latin typeface="Times New Roman" pitchFamily="18" charset="0"/>
                <a:cs typeface="Times New Roman" pitchFamily="18" charset="0"/>
              </a:rPr>
              <a:t>) по всьому масиву колектору незалежно від характеру та кількості продуктивних пластів. У такому покладі існує гідродинамічний зв’язок всієї сукупності порід-колекторів, що утворюють масивний резервуар</a:t>
            </a:r>
            <a:r>
              <a:rPr lang="uk-UA" sz="1600" dirty="0" smtClean="0">
                <a:latin typeface="Times New Roman" pitchFamily="18" charset="0"/>
                <a:cs typeface="Times New Roman" pitchFamily="18" charset="0"/>
              </a:rPr>
              <a:t>.</a:t>
            </a:r>
          </a:p>
          <a:p>
            <a:pPr marL="0" indent="342900" algn="just" hangingPunct="0">
              <a:lnSpc>
                <a:spcPct val="150000"/>
              </a:lnSpc>
              <a:spcBef>
                <a:spcPts val="0"/>
              </a:spcBef>
              <a:buNone/>
            </a:pPr>
            <a:endParaRPr lang="uk-UA" sz="1600" dirty="0">
              <a:latin typeface="Times New Roman" pitchFamily="18" charset="0"/>
              <a:cs typeface="Times New Roman" pitchFamily="18" charset="0"/>
            </a:endParaRPr>
          </a:p>
        </p:txBody>
      </p:sp>
      <p:pic>
        <p:nvPicPr>
          <p:cNvPr id="4" name="Рисунок 3" descr="20201022_115753.jpg"/>
          <p:cNvPicPr>
            <a:picLocks noChangeAspect="1"/>
          </p:cNvPicPr>
          <p:nvPr/>
        </p:nvPicPr>
        <p:blipFill>
          <a:blip r:embed="rId2" cstate="print"/>
          <a:stretch>
            <a:fillRect/>
          </a:stretch>
        </p:blipFill>
        <p:spPr>
          <a:xfrm>
            <a:off x="285720" y="2857496"/>
            <a:ext cx="7681098" cy="3357586"/>
          </a:xfrm>
          <a:prstGeom prst="rect">
            <a:avLst/>
          </a:prstGeom>
        </p:spPr>
      </p:pic>
      <p:sp>
        <p:nvSpPr>
          <p:cNvPr id="5" name="Прямоугольник 4"/>
          <p:cNvSpPr/>
          <p:nvPr/>
        </p:nvSpPr>
        <p:spPr>
          <a:xfrm>
            <a:off x="285720" y="2857496"/>
            <a:ext cx="900108" cy="3357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7643802" y="2643182"/>
            <a:ext cx="1500198" cy="36433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00792"/>
          </a:xfrm>
        </p:spPr>
        <p:txBody>
          <a:bodyPr>
            <a:normAutofit/>
          </a:bodyPr>
          <a:lstStyle/>
          <a:p>
            <a:pPr marL="0" indent="342900" algn="just" hangingPunct="0">
              <a:lnSpc>
                <a:spcPct val="150000"/>
              </a:lnSpc>
              <a:spcBef>
                <a:spcPts val="0"/>
              </a:spcBef>
              <a:buNone/>
            </a:pPr>
            <a:r>
              <a:rPr lang="uk-UA" sz="1900" b="1" dirty="0" smtClean="0">
                <a:latin typeface="Times New Roman" pitchFamily="18" charset="0"/>
                <a:cs typeface="Times New Roman" pitchFamily="18" charset="0"/>
              </a:rPr>
              <a:t>Літологічно обмежені зі всіх сторін (лінзоподібні)</a:t>
            </a:r>
            <a:r>
              <a:rPr lang="uk-UA" sz="1900" dirty="0" smtClean="0">
                <a:latin typeface="Times New Roman" pitchFamily="18" charset="0"/>
                <a:cs typeface="Times New Roman" pitchFamily="18" charset="0"/>
              </a:rPr>
              <a:t> поклади формуються в природному резервуарі неправильної форми, колектор якого оточений зі всіх сторін непроникними породами. Вони зазвичай мають незначне локальне розповсюдження. При наявності води під покладом він не має джерел поповнення, тобто такий поклад не має гідростатичного напору.</a:t>
            </a:r>
          </a:p>
          <a:p>
            <a:pPr marL="396000" indent="342900" algn="just">
              <a:lnSpc>
                <a:spcPct val="150000"/>
              </a:lnSpc>
              <a:spcBef>
                <a:spcPts val="0"/>
              </a:spcBef>
              <a:buNone/>
            </a:pPr>
            <a:r>
              <a:rPr lang="uk-UA" dirty="0" smtClean="0">
                <a:latin typeface="Times New Roman" pitchFamily="18" charset="0"/>
                <a:cs typeface="Times New Roman" pitchFamily="18" charset="0"/>
              </a:rPr>
              <a:t> </a:t>
            </a:r>
          </a:p>
          <a:p>
            <a:pPr>
              <a:buNone/>
            </a:pPr>
            <a:endParaRPr lang="uk-UA" dirty="0"/>
          </a:p>
        </p:txBody>
      </p:sp>
      <p:pic>
        <p:nvPicPr>
          <p:cNvPr id="4" name="Рисунок 3" descr="20201022_115814.jpg"/>
          <p:cNvPicPr>
            <a:picLocks noChangeAspect="1"/>
          </p:cNvPicPr>
          <p:nvPr/>
        </p:nvPicPr>
        <p:blipFill>
          <a:blip r:embed="rId2" cstate="print"/>
          <a:stretch>
            <a:fillRect/>
          </a:stretch>
        </p:blipFill>
        <p:spPr>
          <a:xfrm>
            <a:off x="1285852" y="2643182"/>
            <a:ext cx="7000924" cy="3857652"/>
          </a:xfrm>
          <a:prstGeom prst="rect">
            <a:avLst/>
          </a:prstGeom>
        </p:spPr>
      </p:pic>
      <p:sp>
        <p:nvSpPr>
          <p:cNvPr id="5" name="Прямоугольник 4"/>
          <p:cNvSpPr/>
          <p:nvPr/>
        </p:nvSpPr>
        <p:spPr>
          <a:xfrm>
            <a:off x="1000100" y="6286520"/>
            <a:ext cx="7500990" cy="357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0201022_115837.jpg"/>
          <p:cNvPicPr>
            <a:picLocks noGrp="1" noChangeAspect="1"/>
          </p:cNvPicPr>
          <p:nvPr>
            <p:ph idx="1"/>
          </p:nvPr>
        </p:nvPicPr>
        <p:blipFill>
          <a:blip r:embed="rId2" cstate="print"/>
          <a:stretch>
            <a:fillRect/>
          </a:stretch>
        </p:blipFill>
        <p:spPr>
          <a:xfrm>
            <a:off x="500034" y="571480"/>
            <a:ext cx="8229600" cy="5786478"/>
          </a:xfrm>
        </p:spPr>
      </p:pic>
      <p:sp>
        <p:nvSpPr>
          <p:cNvPr id="5" name="Прямоугольник 4"/>
          <p:cNvSpPr/>
          <p:nvPr/>
        </p:nvSpPr>
        <p:spPr>
          <a:xfrm>
            <a:off x="214282" y="428604"/>
            <a:ext cx="8572560" cy="4286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normAutofit/>
          </a:bodyPr>
          <a:lstStyle/>
          <a:p>
            <a:pPr marL="0" indent="342900" algn="just" hangingPunct="0">
              <a:lnSpc>
                <a:spcPct val="110000"/>
              </a:lnSpc>
              <a:spcBef>
                <a:spcPts val="0"/>
              </a:spcBef>
              <a:buNone/>
            </a:pPr>
            <a:r>
              <a:rPr lang="uk-UA" sz="1400" b="1" dirty="0">
                <a:latin typeface="Times New Roman" pitchFamily="18" charset="0"/>
                <a:cs typeface="Times New Roman" pitchFamily="18" charset="0"/>
              </a:rPr>
              <a:t>Поклад</a:t>
            </a:r>
            <a:r>
              <a:rPr lang="uk-UA" sz="1400" dirty="0">
                <a:latin typeface="Times New Roman" pitchFamily="18" charset="0"/>
                <a:cs typeface="Times New Roman" pitchFamily="18" charset="0"/>
              </a:rPr>
              <a:t> нафти чи газу — це природне скупчення нафти, газу або цих обох корисних копалин одночасно в породі-колекторі, що перебуває в пастці. Нафта і газ в межах покладу утворюють в порожнинному просторі породи суцільну фазу.</a:t>
            </a:r>
          </a:p>
          <a:p>
            <a:pPr marL="0" indent="342900" algn="just" hangingPunct="0">
              <a:lnSpc>
                <a:spcPct val="110000"/>
              </a:lnSpc>
              <a:spcBef>
                <a:spcPts val="0"/>
              </a:spcBef>
              <a:buNone/>
            </a:pPr>
            <a:r>
              <a:rPr lang="uk-UA" sz="1400" dirty="0">
                <a:latin typeface="Times New Roman" pitchFamily="18" charset="0"/>
                <a:cs typeface="Times New Roman" pitchFamily="18" charset="0"/>
              </a:rPr>
              <a:t>При заповненні пастки флюїдами їхнє розміщення в колекторі проходить </a:t>
            </a:r>
            <a:r>
              <a:rPr lang="uk-UA" sz="1400" dirty="0" err="1">
                <a:latin typeface="Times New Roman" pitchFamily="18" charset="0"/>
                <a:cs typeface="Times New Roman" pitchFamily="18" charset="0"/>
              </a:rPr>
              <a:t>диференційно</a:t>
            </a:r>
            <a:r>
              <a:rPr lang="uk-UA" sz="1400" dirty="0">
                <a:latin typeface="Times New Roman" pitchFamily="18" charset="0"/>
                <a:cs typeface="Times New Roman" pitchFamily="18" charset="0"/>
              </a:rPr>
              <a:t> (роздільно) за густинами відповідно до законів гравітації та капілярних явищ. Газ, що має найменшу густину, займе порожнинні канали в найвищій частині колектору. Під газом в порожнинному просторі колектору розташовується нафта, а під нафтою — вода</a:t>
            </a:r>
            <a:r>
              <a:rPr lang="uk-UA" sz="1400" dirty="0" smtClean="0">
                <a:latin typeface="Times New Roman" pitchFamily="18" charset="0"/>
                <a:cs typeface="Times New Roman" pitchFamily="18" charset="0"/>
              </a:rPr>
              <a:t>.</a:t>
            </a:r>
          </a:p>
          <a:p>
            <a:pPr marL="0" indent="342900" algn="just" hangingPunct="0">
              <a:lnSpc>
                <a:spcPct val="110000"/>
              </a:lnSpc>
              <a:spcBef>
                <a:spcPts val="0"/>
              </a:spcBef>
              <a:buNone/>
            </a:pPr>
            <a:endParaRPr lang="uk-UA" sz="1400" dirty="0">
              <a:latin typeface="Times New Roman" pitchFamily="18" charset="0"/>
              <a:cs typeface="Times New Roman" pitchFamily="18" charset="0"/>
            </a:endParaRPr>
          </a:p>
          <a:p>
            <a:pPr marL="0" indent="342900" algn="just" hangingPunct="0">
              <a:lnSpc>
                <a:spcPct val="110000"/>
              </a:lnSpc>
              <a:spcBef>
                <a:spcPts val="0"/>
              </a:spcBef>
              <a:buNone/>
            </a:pPr>
            <a:endParaRPr lang="uk-UA" sz="800" dirty="0">
              <a:latin typeface="Times New Roman" pitchFamily="18" charset="0"/>
              <a:cs typeface="Times New Roman" pitchFamily="18" charset="0"/>
            </a:endParaRPr>
          </a:p>
        </p:txBody>
      </p:sp>
      <p:pic>
        <p:nvPicPr>
          <p:cNvPr id="5" name="Рисунок 4" descr="20201022_122107.jpg"/>
          <p:cNvPicPr>
            <a:picLocks noChangeAspect="1"/>
          </p:cNvPicPr>
          <p:nvPr/>
        </p:nvPicPr>
        <p:blipFill>
          <a:blip r:embed="rId2" cstate="print"/>
          <a:stretch>
            <a:fillRect/>
          </a:stretch>
        </p:blipFill>
        <p:spPr>
          <a:xfrm>
            <a:off x="1714480" y="2285992"/>
            <a:ext cx="6357982" cy="4143386"/>
          </a:xfrm>
          <a:prstGeom prst="rect">
            <a:avLst/>
          </a:prstGeom>
        </p:spPr>
      </p:pic>
      <p:sp>
        <p:nvSpPr>
          <p:cNvPr id="6" name="Прямоугольник 5"/>
          <p:cNvSpPr/>
          <p:nvPr/>
        </p:nvSpPr>
        <p:spPr>
          <a:xfrm>
            <a:off x="1500166" y="6000768"/>
            <a:ext cx="6786610"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Прямоугольник 7"/>
          <p:cNvSpPr/>
          <p:nvPr/>
        </p:nvSpPr>
        <p:spPr>
          <a:xfrm>
            <a:off x="7143768" y="2071678"/>
            <a:ext cx="1143008" cy="4286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a:t>
            </a:r>
            <a:r>
              <a:rPr lang="uk-UA" dirty="0" err="1" smtClean="0"/>
              <a:t>одовища</a:t>
            </a:r>
            <a:r>
              <a:rPr lang="uk-UA" dirty="0" smtClean="0"/>
              <a:t> нафти і газу</a:t>
            </a:r>
            <a:endParaRPr lang="uk-UA" dirty="0"/>
          </a:p>
        </p:txBody>
      </p:sp>
      <p:sp>
        <p:nvSpPr>
          <p:cNvPr id="3" name="Содержимое 2"/>
          <p:cNvSpPr>
            <a:spLocks noGrp="1"/>
          </p:cNvSpPr>
          <p:nvPr>
            <p:ph idx="1"/>
          </p:nvPr>
        </p:nvSpPr>
        <p:spPr/>
        <p:txBody>
          <a:bodyPr/>
          <a:lstStyle/>
          <a:p>
            <a:pPr>
              <a:buNone/>
            </a:pP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11156"/>
          </a:xfrm>
        </p:spPr>
        <p:txBody>
          <a:bodyPr>
            <a:normAutofit/>
          </a:bodyPr>
          <a:lstStyle/>
          <a:p>
            <a:r>
              <a:rPr lang="uk-UA" sz="2000" b="1" dirty="0" smtClean="0">
                <a:latin typeface="Times New Roman" pitchFamily="18" charset="0"/>
                <a:cs typeface="Times New Roman" pitchFamily="18" charset="0"/>
              </a:rPr>
              <a:t>Елементи газонафтового покладу</a:t>
            </a:r>
            <a:endParaRPr lang="uk-UA" sz="2000" dirty="0"/>
          </a:p>
        </p:txBody>
      </p:sp>
      <p:sp>
        <p:nvSpPr>
          <p:cNvPr id="3" name="Содержимое 2"/>
          <p:cNvSpPr>
            <a:spLocks noGrp="1"/>
          </p:cNvSpPr>
          <p:nvPr>
            <p:ph idx="1"/>
          </p:nvPr>
        </p:nvSpPr>
        <p:spPr>
          <a:xfrm>
            <a:off x="457200" y="785794"/>
            <a:ext cx="8229600" cy="5572164"/>
          </a:xfrm>
        </p:spPr>
        <p:txBody>
          <a:bodyPr>
            <a:normAutofit/>
          </a:bodyPr>
          <a:lstStyle/>
          <a:p>
            <a:pPr marL="0" indent="342900" algn="just" hangingPunct="0">
              <a:spcBef>
                <a:spcPts val="0"/>
              </a:spcBef>
              <a:buNone/>
            </a:pPr>
            <a:r>
              <a:rPr lang="uk-UA" sz="1600" dirty="0" smtClean="0">
                <a:latin typeface="Times New Roman" pitchFamily="18" charset="0"/>
                <a:cs typeface="Times New Roman" pitchFamily="18" charset="0"/>
              </a:rPr>
              <a:t>Розглянемо </a:t>
            </a:r>
            <a:r>
              <a:rPr lang="uk-UA" sz="1600" dirty="0">
                <a:latin typeface="Times New Roman" pitchFamily="18" charset="0"/>
                <a:cs typeface="Times New Roman" pitchFamily="18" charset="0"/>
              </a:rPr>
              <a:t>елементи покладу нафти і газу пластового склепінного типу, який приурочений до найпоширенішої пастки — антиклінальної складки</a:t>
            </a:r>
            <a:r>
              <a:rPr lang="uk-UA" sz="1600" dirty="0" smtClean="0">
                <a:latin typeface="Times New Roman" pitchFamily="18" charset="0"/>
                <a:cs typeface="Times New Roman" pitchFamily="18" charset="0"/>
              </a:rPr>
              <a:t>.</a:t>
            </a:r>
          </a:p>
          <a:p>
            <a:pPr marL="0" indent="342900" algn="just" hangingPunct="0">
              <a:spcBef>
                <a:spcPts val="0"/>
              </a:spcBef>
              <a:buNone/>
            </a:pPr>
            <a:endParaRPr lang="uk-UA" sz="1600" dirty="0" smtClean="0">
              <a:latin typeface="Times New Roman" pitchFamily="18" charset="0"/>
              <a:cs typeface="Times New Roman" pitchFamily="18" charset="0"/>
            </a:endParaRPr>
          </a:p>
          <a:p>
            <a:pPr marL="0" indent="342900" algn="just" hangingPunct="0">
              <a:spcBef>
                <a:spcPts val="0"/>
              </a:spcBef>
              <a:buNone/>
            </a:pPr>
            <a:endParaRPr lang="uk-UA" sz="1600" dirty="0">
              <a:latin typeface="Times New Roman" pitchFamily="18" charset="0"/>
              <a:cs typeface="Times New Roman" pitchFamily="18" charset="0"/>
            </a:endParaRPr>
          </a:p>
          <a:p>
            <a:pPr>
              <a:buNone/>
            </a:pPr>
            <a:endParaRPr lang="uk-UA" dirty="0"/>
          </a:p>
        </p:txBody>
      </p:sp>
      <p:pic>
        <p:nvPicPr>
          <p:cNvPr id="6" name="Рисунок 5" descr="20201022_114400.jpg"/>
          <p:cNvPicPr>
            <a:picLocks noChangeAspect="1"/>
          </p:cNvPicPr>
          <p:nvPr/>
        </p:nvPicPr>
        <p:blipFill>
          <a:blip r:embed="rId2" cstate="print"/>
          <a:stretch>
            <a:fillRect/>
          </a:stretch>
        </p:blipFill>
        <p:spPr>
          <a:xfrm>
            <a:off x="857192" y="1428736"/>
            <a:ext cx="8286808" cy="5214938"/>
          </a:xfrm>
          <a:prstGeom prst="rect">
            <a:avLst/>
          </a:prstGeom>
        </p:spPr>
      </p:pic>
      <p:sp>
        <p:nvSpPr>
          <p:cNvPr id="7" name="Прямоугольник 6"/>
          <p:cNvSpPr/>
          <p:nvPr/>
        </p:nvSpPr>
        <p:spPr>
          <a:xfrm>
            <a:off x="7929586" y="1285860"/>
            <a:ext cx="1214414" cy="5357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928670"/>
            <a:ext cx="8229600" cy="4857784"/>
          </a:xfrm>
        </p:spPr>
        <p:txBody>
          <a:bodyPr>
            <a:normAutofit/>
          </a:bodyPr>
          <a:lstStyle/>
          <a:p>
            <a:pPr marL="0" indent="342900" algn="just" hangingPunct="0">
              <a:lnSpc>
                <a:spcPct val="150000"/>
              </a:lnSpc>
              <a:spcBef>
                <a:spcPts val="0"/>
              </a:spcBef>
              <a:buNone/>
            </a:pPr>
            <a:r>
              <a:rPr lang="uk-UA" sz="1600" dirty="0" smtClean="0">
                <a:latin typeface="Times New Roman" pitchFamily="18" charset="0"/>
                <a:cs typeface="Times New Roman" pitchFamily="18" charset="0"/>
              </a:rPr>
              <a:t>Якщо поклад є двофазовим, тобто в ньому існують дві вільні фази — газова та рідка (нафтова), то в ньому розрізняють такі елементи:</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1) Газова шапка </a:t>
            </a:r>
            <a:r>
              <a:rPr lang="uk-UA" sz="1600" dirty="0" smtClean="0">
                <a:latin typeface="Times New Roman" pitchFamily="18" charset="0"/>
                <a:cs typeface="Times New Roman" pitchFamily="18" charset="0"/>
              </a:rPr>
              <a:t>— скупчення вільного газу над нафтою в покладі. Газова шапка формується в пастці </a:t>
            </a:r>
            <a:r>
              <a:rPr lang="uk-UA" sz="1600" dirty="0" err="1" smtClean="0">
                <a:latin typeface="Times New Roman" pitchFamily="18" charset="0"/>
                <a:cs typeface="Times New Roman" pitchFamily="18" charset="0"/>
              </a:rPr>
              <a:t>лище</a:t>
            </a:r>
            <a:r>
              <a:rPr lang="uk-UA" sz="1600" dirty="0" smtClean="0">
                <a:latin typeface="Times New Roman" pitchFamily="18" charset="0"/>
                <a:cs typeface="Times New Roman" pitchFamily="18" charset="0"/>
              </a:rPr>
              <a:t> тоді, коли пластовий тиск в покладі дорівнює або менший за тиск насичення нафти газом при даній температурі.</a:t>
            </a:r>
          </a:p>
          <a:p>
            <a:pPr marL="0" indent="342900" algn="just" hangingPunct="0">
              <a:lnSpc>
                <a:spcPct val="150000"/>
              </a:lnSpc>
              <a:spcBef>
                <a:spcPts val="0"/>
              </a:spcBef>
              <a:buNone/>
            </a:pPr>
            <a:r>
              <a:rPr lang="uk-UA" sz="1600" dirty="0" smtClean="0">
                <a:latin typeface="Times New Roman" pitchFamily="18" charset="0"/>
                <a:cs typeface="Times New Roman" pitchFamily="18" charset="0"/>
              </a:rPr>
              <a:t>2</a:t>
            </a:r>
            <a:r>
              <a:rPr lang="uk-UA" sz="1600" b="1" i="1" dirty="0" smtClean="0">
                <a:latin typeface="Times New Roman" pitchFamily="18" charset="0"/>
                <a:cs typeface="Times New Roman" pitchFamily="18" charset="0"/>
              </a:rPr>
              <a:t>) Нафтова облямівка (оторочка) </a:t>
            </a:r>
            <a:r>
              <a:rPr lang="uk-UA" sz="1600" dirty="0" smtClean="0">
                <a:latin typeface="Times New Roman" pitchFamily="18" charset="0"/>
                <a:cs typeface="Times New Roman" pitchFamily="18" charset="0"/>
              </a:rPr>
              <a:t>— скупчення нафти під газом у випадку, коли запаси нафти в пастці менші, ніж газу.</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3) ВНК (</a:t>
            </a:r>
            <a:r>
              <a:rPr lang="uk-UA" sz="1600" b="1" i="1" dirty="0" err="1" smtClean="0">
                <a:latin typeface="Times New Roman" pitchFamily="18" charset="0"/>
                <a:cs typeface="Times New Roman" pitchFamily="18" charset="0"/>
              </a:rPr>
              <a:t>водонафтовий</a:t>
            </a:r>
            <a:r>
              <a:rPr lang="uk-UA" sz="1600" b="1" i="1" dirty="0" smtClean="0">
                <a:latin typeface="Times New Roman" pitchFamily="18" charset="0"/>
                <a:cs typeface="Times New Roman" pitchFamily="18" charset="0"/>
              </a:rPr>
              <a:t> контакт) </a:t>
            </a:r>
            <a:r>
              <a:rPr lang="uk-UA" sz="1600" dirty="0" smtClean="0">
                <a:latin typeface="Times New Roman" pitchFamily="18" charset="0"/>
                <a:cs typeface="Times New Roman" pitchFamily="18" charset="0"/>
              </a:rPr>
              <a:t>— поверхня, яка розділяє нафту і воду в колекторі. Показується лише на геологічному профілі. </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4) </a:t>
            </a:r>
            <a:r>
              <a:rPr lang="uk-UA" sz="1600" b="1" i="1" dirty="0" err="1" smtClean="0">
                <a:latin typeface="Times New Roman" pitchFamily="18" charset="0"/>
                <a:cs typeface="Times New Roman" pitchFamily="18" charset="0"/>
              </a:rPr>
              <a:t>ГВК</a:t>
            </a:r>
            <a:r>
              <a:rPr lang="uk-UA" sz="1600" b="1" i="1" dirty="0" smtClean="0">
                <a:latin typeface="Times New Roman" pitchFamily="18" charset="0"/>
                <a:cs typeface="Times New Roman" pitchFamily="18" charset="0"/>
              </a:rPr>
              <a:t> ( </a:t>
            </a:r>
            <a:r>
              <a:rPr lang="uk-UA" sz="1600" b="1" i="1" dirty="0" err="1" smtClean="0">
                <a:latin typeface="Times New Roman" pitchFamily="18" charset="0"/>
                <a:cs typeface="Times New Roman" pitchFamily="18" charset="0"/>
              </a:rPr>
              <a:t>газоводяний</a:t>
            </a:r>
            <a:r>
              <a:rPr lang="uk-UA" sz="1600" b="1" i="1" dirty="0" smtClean="0">
                <a:latin typeface="Times New Roman" pitchFamily="18" charset="0"/>
                <a:cs typeface="Times New Roman" pitchFamily="18" charset="0"/>
              </a:rPr>
              <a:t> контакт) </a:t>
            </a:r>
            <a:r>
              <a:rPr lang="uk-UA" sz="1600" dirty="0" smtClean="0">
                <a:latin typeface="Times New Roman" pitchFamily="18" charset="0"/>
                <a:cs typeface="Times New Roman" pitchFamily="18" charset="0"/>
              </a:rPr>
              <a:t>— поверхня, що розділяє газ і воду в колекторі;</a:t>
            </a:r>
          </a:p>
          <a:p>
            <a:pPr marL="0" indent="342900" algn="just" hangingPunct="0">
              <a:lnSpc>
                <a:spcPct val="150000"/>
              </a:lnSpc>
              <a:spcBef>
                <a:spcPts val="0"/>
              </a:spcBef>
              <a:buNone/>
            </a:pPr>
            <a:r>
              <a:rPr lang="uk-UA" sz="1600" b="1" i="1" dirty="0" smtClean="0">
                <a:latin typeface="Times New Roman" pitchFamily="18" charset="0"/>
                <a:cs typeface="Times New Roman" pitchFamily="18" charset="0"/>
              </a:rPr>
              <a:t>5) ГНК (газонафтовий контакт) —</a:t>
            </a:r>
            <a:r>
              <a:rPr lang="uk-UA" sz="1600" dirty="0" smtClean="0">
                <a:latin typeface="Times New Roman" pitchFamily="18" charset="0"/>
                <a:cs typeface="Times New Roman" pitchFamily="18" charset="0"/>
              </a:rPr>
              <a:t> поверхня, що розділяє в газонафтовому покладі газ і нафту; іноді вживається термін </a:t>
            </a:r>
            <a:r>
              <a:rPr lang="uk-UA" sz="1600" b="1" i="1" dirty="0" smtClean="0">
                <a:latin typeface="Times New Roman" pitchFamily="18" charset="0"/>
                <a:cs typeface="Times New Roman" pitchFamily="18" charset="0"/>
              </a:rPr>
              <a:t>НГК (нафтогазовий контакт)</a:t>
            </a:r>
            <a:r>
              <a:rPr lang="uk-UA" sz="1600" i="1" dirty="0" smtClean="0">
                <a:latin typeface="Times New Roman" pitchFamily="18" charset="0"/>
                <a:cs typeface="Times New Roman" pitchFamily="18" charset="0"/>
              </a:rPr>
              <a:t>.</a:t>
            </a:r>
            <a:endParaRPr lang="uk-UA" sz="1600" dirty="0" smtClean="0">
              <a:latin typeface="Times New Roman" pitchFamily="18" charset="0"/>
              <a:cs typeface="Times New Roman" pitchFamily="18" charset="0"/>
            </a:endParaRPr>
          </a:p>
          <a:p>
            <a:pPr>
              <a:buNone/>
            </a:pPr>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6072230"/>
          </a:xfrm>
        </p:spPr>
        <p:txBody>
          <a:bodyPr>
            <a:normAutofit fontScale="25000" lnSpcReduction="20000"/>
          </a:bodyPr>
          <a:lstStyle/>
          <a:p>
            <a:pPr marL="0" indent="342900" algn="just" hangingPunct="0">
              <a:lnSpc>
                <a:spcPct val="170000"/>
              </a:lnSpc>
              <a:spcBef>
                <a:spcPts val="0"/>
              </a:spcBef>
              <a:buNone/>
            </a:pPr>
            <a:r>
              <a:rPr lang="uk-UA" sz="6400" b="1" i="1" dirty="0">
                <a:latin typeface="Times New Roman" pitchFamily="18" charset="0"/>
                <a:cs typeface="Times New Roman" pitchFamily="18" charset="0"/>
              </a:rPr>
              <a:t>6) </a:t>
            </a:r>
            <a:r>
              <a:rPr lang="uk-UA" sz="6400" b="1" i="1" dirty="0" err="1">
                <a:latin typeface="Times New Roman" pitchFamily="18" charset="0"/>
                <a:cs typeface="Times New Roman" pitchFamily="18" charset="0"/>
              </a:rPr>
              <a:t>Флюїдоконтакт</a:t>
            </a:r>
            <a:r>
              <a:rPr lang="uk-UA" sz="6400" dirty="0">
                <a:latin typeface="Times New Roman" pitchFamily="18" charset="0"/>
                <a:cs typeface="Times New Roman" pitchFamily="18" charset="0"/>
              </a:rPr>
              <a:t> — термін, що узагальнює поняття </a:t>
            </a:r>
            <a:r>
              <a:rPr lang="uk-UA" sz="6400" dirty="0" err="1">
                <a:latin typeface="Times New Roman" pitchFamily="18" charset="0"/>
                <a:cs typeface="Times New Roman" pitchFamily="18" charset="0"/>
              </a:rPr>
              <a:t>ГВК</a:t>
            </a:r>
            <a:r>
              <a:rPr lang="uk-UA" sz="6400" dirty="0">
                <a:latin typeface="Times New Roman" pitchFamily="18" charset="0"/>
                <a:cs typeface="Times New Roman" pitchFamily="18" charset="0"/>
              </a:rPr>
              <a:t>, ВНК і ГНК. Зазвичай </a:t>
            </a:r>
            <a:r>
              <a:rPr lang="uk-UA" sz="6400" dirty="0" err="1">
                <a:latin typeface="Times New Roman" pitchFamily="18" charset="0"/>
                <a:cs typeface="Times New Roman" pitchFamily="18" charset="0"/>
              </a:rPr>
              <a:t>флюїдоконтакти</a:t>
            </a:r>
            <a:r>
              <a:rPr lang="uk-UA" sz="6400" dirty="0">
                <a:latin typeface="Times New Roman" pitchFamily="18" charset="0"/>
                <a:cs typeface="Times New Roman" pitchFamily="18" charset="0"/>
              </a:rPr>
              <a:t> займають горизонтальне положення і зображуються на геологічних профілях (розрізах) у вигляді горизонтальної лінії, що показує межу між відповідними флюїдами в колекторі. Чіткої межі </a:t>
            </a:r>
            <a:r>
              <a:rPr lang="uk-UA" sz="6400" dirty="0" err="1">
                <a:latin typeface="Times New Roman" pitchFamily="18" charset="0"/>
                <a:cs typeface="Times New Roman" pitchFamily="18" charset="0"/>
              </a:rPr>
              <a:t>флюїдоконтакти</a:t>
            </a:r>
            <a:r>
              <a:rPr lang="uk-UA" sz="6400" dirty="0">
                <a:latin typeface="Times New Roman" pitchFamily="18" charset="0"/>
                <a:cs typeface="Times New Roman" pitchFamily="18" charset="0"/>
              </a:rPr>
              <a:t> не мають.</a:t>
            </a:r>
          </a:p>
          <a:p>
            <a:pPr marL="0" indent="342900" algn="just" hangingPunct="0">
              <a:lnSpc>
                <a:spcPct val="170000"/>
              </a:lnSpc>
              <a:spcBef>
                <a:spcPts val="0"/>
              </a:spcBef>
              <a:buNone/>
            </a:pPr>
            <a:r>
              <a:rPr lang="uk-UA" sz="6400" b="1" i="1" dirty="0">
                <a:latin typeface="Times New Roman" pitchFamily="18" charset="0"/>
                <a:cs typeface="Times New Roman" pitchFamily="18" charset="0"/>
              </a:rPr>
              <a:t>7) Зовнішній контур нафтоносності</a:t>
            </a:r>
            <a:r>
              <a:rPr lang="uk-UA" sz="6400" dirty="0">
                <a:latin typeface="Times New Roman" pitchFamily="18" charset="0"/>
                <a:cs typeface="Times New Roman" pitchFamily="18" charset="0"/>
              </a:rPr>
              <a:t> — це проекція на горизонтальну поверхню лінії перетину ВНК з покрівлею пласта-колектору.</a:t>
            </a:r>
          </a:p>
          <a:p>
            <a:pPr marL="0" indent="342900" algn="just" hangingPunct="0">
              <a:lnSpc>
                <a:spcPct val="170000"/>
              </a:lnSpc>
              <a:spcBef>
                <a:spcPts val="0"/>
              </a:spcBef>
              <a:buNone/>
            </a:pPr>
            <a:r>
              <a:rPr lang="uk-UA" sz="6400" b="1" i="1" dirty="0">
                <a:latin typeface="Times New Roman" pitchFamily="18" charset="0"/>
                <a:cs typeface="Times New Roman" pitchFamily="18" charset="0"/>
              </a:rPr>
              <a:t>8)</a:t>
            </a:r>
            <a:r>
              <a:rPr lang="uk-UA" sz="6400" b="1" dirty="0">
                <a:latin typeface="Times New Roman" pitchFamily="18" charset="0"/>
                <a:cs typeface="Times New Roman" pitchFamily="18" charset="0"/>
              </a:rPr>
              <a:t> </a:t>
            </a:r>
            <a:r>
              <a:rPr lang="uk-UA" sz="6400" b="1" i="1" dirty="0">
                <a:latin typeface="Times New Roman" pitchFamily="18" charset="0"/>
                <a:cs typeface="Times New Roman" pitchFamily="18" charset="0"/>
              </a:rPr>
              <a:t>Внутрішній контур нафтоносності </a:t>
            </a:r>
            <a:r>
              <a:rPr lang="uk-UA" sz="6400" dirty="0">
                <a:latin typeface="Times New Roman" pitchFamily="18" charset="0"/>
                <a:cs typeface="Times New Roman" pitchFamily="18" charset="0"/>
              </a:rPr>
              <a:t>— це проекція на горизонтальну поверхню лінії перетину ВНК з підошвою пласта-колектору.</a:t>
            </a:r>
          </a:p>
          <a:p>
            <a:pPr marL="0" indent="342900" algn="just" hangingPunct="0">
              <a:lnSpc>
                <a:spcPct val="170000"/>
              </a:lnSpc>
              <a:spcBef>
                <a:spcPts val="0"/>
              </a:spcBef>
              <a:buNone/>
            </a:pPr>
            <a:r>
              <a:rPr lang="uk-UA" sz="6400" b="1" i="1" dirty="0">
                <a:latin typeface="Times New Roman" pitchFamily="18" charset="0"/>
                <a:cs typeface="Times New Roman" pitchFamily="18" charset="0"/>
              </a:rPr>
              <a:t>9)</a:t>
            </a:r>
            <a:r>
              <a:rPr lang="uk-UA" sz="6400" b="1" dirty="0">
                <a:latin typeface="Times New Roman" pitchFamily="18" charset="0"/>
                <a:cs typeface="Times New Roman" pitchFamily="18" charset="0"/>
              </a:rPr>
              <a:t> </a:t>
            </a:r>
            <a:r>
              <a:rPr lang="uk-UA" sz="6400" b="1" i="1" dirty="0">
                <a:latin typeface="Times New Roman" pitchFamily="18" charset="0"/>
                <a:cs typeface="Times New Roman" pitchFamily="18" charset="0"/>
              </a:rPr>
              <a:t>Зовнішній контур газоносності </a:t>
            </a:r>
            <a:r>
              <a:rPr lang="uk-UA" sz="6400" dirty="0">
                <a:latin typeface="Times New Roman" pitchFamily="18" charset="0"/>
                <a:cs typeface="Times New Roman" pitchFamily="18" charset="0"/>
              </a:rPr>
              <a:t>— це проекція на горизонтальну поверхню лінії перетину ГНК або </a:t>
            </a:r>
            <a:r>
              <a:rPr lang="uk-UA" sz="6400" dirty="0" err="1">
                <a:latin typeface="Times New Roman" pitchFamily="18" charset="0"/>
                <a:cs typeface="Times New Roman" pitchFamily="18" charset="0"/>
              </a:rPr>
              <a:t>ГВК</a:t>
            </a:r>
            <a:r>
              <a:rPr lang="uk-UA" sz="6400" dirty="0">
                <a:latin typeface="Times New Roman" pitchFamily="18" charset="0"/>
                <a:cs typeface="Times New Roman" pitchFamily="18" charset="0"/>
              </a:rPr>
              <a:t> з покрівлею пласта-колектору.</a:t>
            </a:r>
          </a:p>
          <a:p>
            <a:pPr marL="0" indent="342900" algn="just" hangingPunct="0">
              <a:lnSpc>
                <a:spcPct val="170000"/>
              </a:lnSpc>
              <a:spcBef>
                <a:spcPts val="0"/>
              </a:spcBef>
              <a:buNone/>
            </a:pPr>
            <a:r>
              <a:rPr lang="uk-UA" sz="6400" b="1" i="1" dirty="0">
                <a:latin typeface="Times New Roman" pitchFamily="18" charset="0"/>
                <a:cs typeface="Times New Roman" pitchFamily="18" charset="0"/>
              </a:rPr>
              <a:t>10) Внутрішній контур газоносності </a:t>
            </a:r>
            <a:r>
              <a:rPr lang="uk-UA" sz="6400" dirty="0">
                <a:latin typeface="Times New Roman" pitchFamily="18" charset="0"/>
                <a:cs typeface="Times New Roman" pitchFamily="18" charset="0"/>
              </a:rPr>
              <a:t>— це проекція на горизонтальну поверхню лінії перетину ГНК або </a:t>
            </a:r>
            <a:r>
              <a:rPr lang="uk-UA" sz="6400" dirty="0" err="1">
                <a:latin typeface="Times New Roman" pitchFamily="18" charset="0"/>
                <a:cs typeface="Times New Roman" pitchFamily="18" charset="0"/>
              </a:rPr>
              <a:t>ГВК</a:t>
            </a:r>
            <a:r>
              <a:rPr lang="uk-UA" sz="6400" dirty="0">
                <a:latin typeface="Times New Roman" pitchFamily="18" charset="0"/>
                <a:cs typeface="Times New Roman" pitchFamily="18" charset="0"/>
              </a:rPr>
              <a:t> з підошвою пласта-колектору.</a:t>
            </a:r>
          </a:p>
          <a:p>
            <a:pPr marL="0" indent="342900" algn="just" hangingPunct="0">
              <a:lnSpc>
                <a:spcPct val="170000"/>
              </a:lnSpc>
              <a:spcBef>
                <a:spcPts val="0"/>
              </a:spcBef>
              <a:buNone/>
            </a:pPr>
            <a:r>
              <a:rPr lang="uk-UA" sz="6400" i="1" dirty="0" smtClean="0">
                <a:latin typeface="Times New Roman" pitchFamily="18" charset="0"/>
                <a:cs typeface="Times New Roman" pitchFamily="18" charset="0"/>
              </a:rPr>
              <a:t>Усі </a:t>
            </a:r>
            <a:r>
              <a:rPr lang="uk-UA" sz="6400" i="1" dirty="0">
                <a:latin typeface="Times New Roman" pitchFamily="18" charset="0"/>
                <a:cs typeface="Times New Roman" pitchFamily="18" charset="0"/>
              </a:rPr>
              <a:t>контури нафтогазоносності зображують лише на структурній карті.</a:t>
            </a:r>
          </a:p>
          <a:p>
            <a:pPr marL="0" indent="342900" algn="just" hangingPunct="0">
              <a:lnSpc>
                <a:spcPct val="170000"/>
              </a:lnSpc>
              <a:spcBef>
                <a:spcPts val="0"/>
              </a:spcBef>
              <a:buNone/>
            </a:pPr>
            <a:r>
              <a:rPr lang="uk-UA" sz="6400" i="1" dirty="0">
                <a:latin typeface="Times New Roman" pitchFamily="18" charset="0"/>
                <a:cs typeface="Times New Roman" pitchFamily="18" charset="0"/>
              </a:rPr>
              <a:t>Якщо в пастці кількість нафти або газу недостатня для заповнення всієї товщини пласта, то внутрішні контури нафтоносності та газоносності відсутні, оскільки вода в них міститься під усією поверхнею покладу</a:t>
            </a:r>
            <a:r>
              <a:rPr lang="uk-UA" sz="6400" i="1" dirty="0" smtClean="0">
                <a:latin typeface="Times New Roman" pitchFamily="18" charset="0"/>
                <a:cs typeface="Times New Roman" pitchFamily="18" charset="0"/>
              </a:rPr>
              <a:t>.</a:t>
            </a:r>
            <a:endParaRPr lang="uk-UA" sz="640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lnSpcReduction="10000"/>
          </a:bodyPr>
          <a:lstStyle/>
          <a:p>
            <a:pPr marL="0" indent="342900" algn="just" hangingPunct="0">
              <a:lnSpc>
                <a:spcPct val="150000"/>
              </a:lnSpc>
              <a:spcBef>
                <a:spcPts val="0"/>
              </a:spcBef>
              <a:buNone/>
            </a:pPr>
            <a:r>
              <a:rPr lang="uk-UA" sz="1600" b="1" i="1" dirty="0">
                <a:latin typeface="Times New Roman" pitchFamily="18" charset="0"/>
                <a:cs typeface="Times New Roman" pitchFamily="18" charset="0"/>
              </a:rPr>
              <a:t>11) Газова частина покладу </a:t>
            </a:r>
            <a:r>
              <a:rPr lang="uk-UA" sz="1600" dirty="0">
                <a:latin typeface="Times New Roman" pitchFamily="18" charset="0"/>
                <a:cs typeface="Times New Roman" pitchFamily="18" charset="0"/>
              </a:rPr>
              <a:t>— це частина покладу, в межах якої поширений тільки вільний газ. Вона розташовується всередині внутрішнього контуру газоносності. При бурінні свердловини в цій частині буде одержаний тільки газ.</a:t>
            </a:r>
          </a:p>
          <a:p>
            <a:pPr marL="0" indent="342900" algn="just" hangingPunct="0">
              <a:lnSpc>
                <a:spcPct val="150000"/>
              </a:lnSpc>
              <a:spcBef>
                <a:spcPts val="0"/>
              </a:spcBef>
              <a:buNone/>
            </a:pPr>
            <a:r>
              <a:rPr lang="uk-UA" sz="1600" b="1" i="1" dirty="0">
                <a:latin typeface="Times New Roman" pitchFamily="18" charset="0"/>
                <a:cs typeface="Times New Roman" pitchFamily="18" charset="0"/>
              </a:rPr>
              <a:t>12) Газонафтова частина покладу</a:t>
            </a:r>
            <a:r>
              <a:rPr lang="uk-UA" sz="1600" dirty="0">
                <a:latin typeface="Times New Roman" pitchFamily="18" charset="0"/>
                <a:cs typeface="Times New Roman" pitchFamily="18" charset="0"/>
              </a:rPr>
              <a:t> розташована між зовнішнім і внутрішнім контуром газоносності. При бурінні свердловини із цієї частини одержують газ і нафту.</a:t>
            </a:r>
          </a:p>
          <a:p>
            <a:pPr marL="0" indent="342900" algn="just" hangingPunct="0">
              <a:lnSpc>
                <a:spcPct val="150000"/>
              </a:lnSpc>
              <a:spcBef>
                <a:spcPts val="0"/>
              </a:spcBef>
              <a:buNone/>
            </a:pPr>
            <a:r>
              <a:rPr lang="uk-UA" sz="1600" b="1" i="1" dirty="0">
                <a:latin typeface="Times New Roman" pitchFamily="18" charset="0"/>
                <a:cs typeface="Times New Roman" pitchFamily="18" charset="0"/>
              </a:rPr>
              <a:t>13) Нафтова частина покладу</a:t>
            </a:r>
            <a:r>
              <a:rPr lang="uk-UA" sz="1600" dirty="0">
                <a:latin typeface="Times New Roman" pitchFamily="18" charset="0"/>
                <a:cs typeface="Times New Roman" pitchFamily="18" charset="0"/>
              </a:rPr>
              <a:t> розташована між внутрішнім контуром нафтоносності та зовнішнім контуром газоносності. Свердловина, пробурена в її межах, даватиме лише нафту. Якщо в покладі відсутня газова шапка, то нафтова частина в межах внутрішнього контуру нафтоносності охоплює весь об’єм;</a:t>
            </a:r>
          </a:p>
          <a:p>
            <a:pPr marL="0" indent="342900" algn="just" hangingPunct="0">
              <a:lnSpc>
                <a:spcPct val="150000"/>
              </a:lnSpc>
              <a:spcBef>
                <a:spcPts val="0"/>
              </a:spcBef>
              <a:buNone/>
            </a:pPr>
            <a:r>
              <a:rPr lang="uk-UA" sz="1600" b="1" i="1" dirty="0">
                <a:latin typeface="Times New Roman" pitchFamily="18" charset="0"/>
                <a:cs typeface="Times New Roman" pitchFamily="18" charset="0"/>
              </a:rPr>
              <a:t>14) </a:t>
            </a:r>
            <a:r>
              <a:rPr lang="uk-UA" sz="1600" b="1" i="1" dirty="0" err="1">
                <a:latin typeface="Times New Roman" pitchFamily="18" charset="0"/>
                <a:cs typeface="Times New Roman" pitchFamily="18" charset="0"/>
              </a:rPr>
              <a:t>Водонафтова</a:t>
            </a:r>
            <a:r>
              <a:rPr lang="uk-UA" sz="1600" b="1" i="1" dirty="0">
                <a:latin typeface="Times New Roman" pitchFamily="18" charset="0"/>
                <a:cs typeface="Times New Roman" pitchFamily="18" charset="0"/>
              </a:rPr>
              <a:t> частина покладу</a:t>
            </a:r>
            <a:r>
              <a:rPr lang="uk-UA" sz="1600" dirty="0">
                <a:latin typeface="Times New Roman" pitchFamily="18" charset="0"/>
                <a:cs typeface="Times New Roman" pitchFamily="18" charset="0"/>
              </a:rPr>
              <a:t> розташована між внутрішнім і зовнішнім контурами нафтоносності. Пробурена в її зоні свердловина буде працювати нафтою з водою. Якщо в покладі відсутня газова шапка і внутрішній контур нафтоносності, то весь поклад буде мати тільки </a:t>
            </a:r>
            <a:r>
              <a:rPr lang="uk-UA" sz="1600" dirty="0" err="1">
                <a:latin typeface="Times New Roman" pitchFamily="18" charset="0"/>
                <a:cs typeface="Times New Roman" pitchFamily="18" charset="0"/>
              </a:rPr>
              <a:t>водонафтову</a:t>
            </a:r>
            <a:r>
              <a:rPr lang="uk-UA" sz="1600" dirty="0">
                <a:latin typeface="Times New Roman" pitchFamily="18" charset="0"/>
                <a:cs typeface="Times New Roman" pitchFamily="18" charset="0"/>
              </a:rPr>
              <a:t> частину, в ньому повсюдно під нафтою буде вода.</a:t>
            </a:r>
          </a:p>
          <a:p>
            <a:pPr marL="0" indent="342900" algn="just" hangingPunct="0">
              <a:lnSpc>
                <a:spcPct val="150000"/>
              </a:lnSpc>
              <a:spcBef>
                <a:spcPts val="0"/>
              </a:spcBef>
              <a:buNone/>
            </a:pPr>
            <a:r>
              <a:rPr lang="uk-UA" sz="1600" b="1" i="1" dirty="0">
                <a:latin typeface="Times New Roman" pitchFamily="18" charset="0"/>
                <a:cs typeface="Times New Roman" pitchFamily="18" charset="0"/>
              </a:rPr>
              <a:t>15) </a:t>
            </a:r>
            <a:r>
              <a:rPr lang="uk-UA" sz="1600" b="1" i="1" dirty="0" err="1">
                <a:latin typeface="Times New Roman" pitchFamily="18" charset="0"/>
                <a:cs typeface="Times New Roman" pitchFamily="18" charset="0"/>
              </a:rPr>
              <a:t>Газоводяна</a:t>
            </a:r>
            <a:r>
              <a:rPr lang="uk-UA" sz="1600" b="1" i="1" dirty="0">
                <a:latin typeface="Times New Roman" pitchFamily="18" charset="0"/>
                <a:cs typeface="Times New Roman" pitchFamily="18" charset="0"/>
              </a:rPr>
              <a:t> частина покладу</a:t>
            </a:r>
            <a:r>
              <a:rPr lang="uk-UA" sz="1600" dirty="0">
                <a:latin typeface="Times New Roman" pitchFamily="18" charset="0"/>
                <a:cs typeface="Times New Roman" pitchFamily="18" charset="0"/>
              </a:rPr>
              <a:t> виділяється в чисто газовому покладі, де газ підстилається водою і знаходиться між зовнішнім і внутрішнім контурами газоносності. Свердловина в цій частині буде давати газ із водою.</a:t>
            </a:r>
          </a:p>
          <a:p>
            <a:pPr marL="0" indent="342900" algn="just">
              <a:lnSpc>
                <a:spcPct val="150000"/>
              </a:lnSpc>
              <a:spcBef>
                <a:spcPts val="0"/>
              </a:spcBef>
              <a:buNone/>
            </a:pPr>
            <a:endParaRPr lang="uk-UA" sz="16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a:bodyPr>
          <a:lstStyle/>
          <a:p>
            <a:pPr marL="0" indent="342900" hangingPunct="0">
              <a:lnSpc>
                <a:spcPct val="150000"/>
              </a:lnSpc>
              <a:spcBef>
                <a:spcPts val="0"/>
              </a:spcBef>
              <a:buNone/>
            </a:pPr>
            <a:r>
              <a:rPr lang="uk-UA" sz="1700" b="1" i="1" dirty="0">
                <a:latin typeface="Times New Roman" pitchFamily="18" charset="0"/>
                <a:cs typeface="Times New Roman" pitchFamily="18" charset="0"/>
              </a:rPr>
              <a:t>16) Підошовна вода</a:t>
            </a:r>
            <a:r>
              <a:rPr lang="uk-UA" sz="1700" dirty="0">
                <a:latin typeface="Times New Roman" pitchFamily="18" charset="0"/>
                <a:cs typeface="Times New Roman" pitchFamily="18" charset="0"/>
              </a:rPr>
              <a:t> — це вода, що міститься під нафтою або газом у </a:t>
            </a:r>
            <a:r>
              <a:rPr lang="uk-UA" sz="1700" dirty="0" err="1">
                <a:latin typeface="Times New Roman" pitchFamily="18" charset="0"/>
                <a:cs typeface="Times New Roman" pitchFamily="18" charset="0"/>
              </a:rPr>
              <a:t>водонафтовій</a:t>
            </a:r>
            <a:r>
              <a:rPr lang="uk-UA" sz="1700" dirty="0">
                <a:latin typeface="Times New Roman" pitchFamily="18" charset="0"/>
                <a:cs typeface="Times New Roman" pitchFamily="18" charset="0"/>
              </a:rPr>
              <a:t> або </a:t>
            </a:r>
            <a:r>
              <a:rPr lang="uk-UA" sz="1700" dirty="0" err="1">
                <a:latin typeface="Times New Roman" pitchFamily="18" charset="0"/>
                <a:cs typeface="Times New Roman" pitchFamily="18" charset="0"/>
              </a:rPr>
              <a:t>газоводяній</a:t>
            </a:r>
            <a:r>
              <a:rPr lang="uk-UA" sz="1700" dirty="0">
                <a:latin typeface="Times New Roman" pitchFamily="18" charset="0"/>
                <a:cs typeface="Times New Roman" pitchFamily="18" charset="0"/>
              </a:rPr>
              <a:t> частині покладу. Підошовні води можуть підтягуватись до вибоїв свердловин, розташованих в межах </a:t>
            </a:r>
            <a:r>
              <a:rPr lang="uk-UA" sz="1700" dirty="0" err="1">
                <a:latin typeface="Times New Roman" pitchFamily="18" charset="0"/>
                <a:cs typeface="Times New Roman" pitchFamily="18" charset="0"/>
              </a:rPr>
              <a:t>водонафтової</a:t>
            </a:r>
            <a:r>
              <a:rPr lang="uk-UA" sz="1700" dirty="0">
                <a:latin typeface="Times New Roman" pitchFamily="18" charset="0"/>
                <a:cs typeface="Times New Roman" pitchFamily="18" charset="0"/>
              </a:rPr>
              <a:t> частини та утворювати конуси обводнення.</a:t>
            </a:r>
          </a:p>
          <a:p>
            <a:pPr marL="0" indent="342900" hangingPunct="0">
              <a:lnSpc>
                <a:spcPct val="150000"/>
              </a:lnSpc>
              <a:spcBef>
                <a:spcPts val="0"/>
              </a:spcBef>
              <a:buNone/>
            </a:pPr>
            <a:r>
              <a:rPr lang="uk-UA" sz="1700" b="1" i="1" dirty="0">
                <a:latin typeface="Times New Roman" pitchFamily="18" charset="0"/>
                <a:cs typeface="Times New Roman" pitchFamily="18" charset="0"/>
              </a:rPr>
              <a:t>17) </a:t>
            </a:r>
            <a:r>
              <a:rPr lang="uk-UA" sz="1700" b="1" i="1" dirty="0" err="1">
                <a:latin typeface="Times New Roman" pitchFamily="18" charset="0"/>
                <a:cs typeface="Times New Roman" pitchFamily="18" charset="0"/>
              </a:rPr>
              <a:t>Законтурна</a:t>
            </a:r>
            <a:r>
              <a:rPr lang="uk-UA" sz="1700" b="1" i="1" dirty="0">
                <a:latin typeface="Times New Roman" pitchFamily="18" charset="0"/>
                <a:cs typeface="Times New Roman" pitchFamily="18" charset="0"/>
              </a:rPr>
              <a:t> вода</a:t>
            </a:r>
            <a:r>
              <a:rPr lang="uk-UA" sz="1700" dirty="0">
                <a:latin typeface="Times New Roman" pitchFamily="18" charset="0"/>
                <a:cs typeface="Times New Roman" pitchFamily="18" charset="0"/>
              </a:rPr>
              <a:t> — </a:t>
            </a:r>
            <a:r>
              <a:rPr lang="uk-UA" sz="1700" dirty="0" err="1">
                <a:latin typeface="Times New Roman" pitchFamily="18" charset="0"/>
                <a:cs typeface="Times New Roman" pitchFamily="18" charset="0"/>
              </a:rPr>
              <a:t>вода</a:t>
            </a:r>
            <a:r>
              <a:rPr lang="uk-UA" sz="1700" dirty="0">
                <a:latin typeface="Times New Roman" pitchFamily="18" charset="0"/>
                <a:cs typeface="Times New Roman" pitchFamily="18" charset="0"/>
              </a:rPr>
              <a:t>, що залягає за зовнішнім контуром нафтоносності (або газоносності в газовому покладі). При розробці покладу та нерівномірному просуванні зовнішнього контуру нафтоносності та вторгненні в поклад </a:t>
            </a:r>
            <a:r>
              <a:rPr lang="uk-UA" sz="1700" dirty="0" err="1">
                <a:latin typeface="Times New Roman" pitchFamily="18" charset="0"/>
                <a:cs typeface="Times New Roman" pitchFamily="18" charset="0"/>
              </a:rPr>
              <a:t>законтурної</a:t>
            </a:r>
            <a:r>
              <a:rPr lang="uk-UA" sz="1700" dirty="0">
                <a:latin typeface="Times New Roman" pitchFamily="18" charset="0"/>
                <a:cs typeface="Times New Roman" pitchFamily="18" charset="0"/>
              </a:rPr>
              <a:t> води утворюються язики обводнення.</a:t>
            </a:r>
          </a:p>
          <a:p>
            <a:pPr>
              <a:buNone/>
            </a:pPr>
            <a:endParaRPr lang="uk-U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857233"/>
            <a:ext cx="8229600" cy="4286280"/>
          </a:xfrm>
        </p:spPr>
        <p:txBody>
          <a:bodyPr/>
          <a:lstStyle/>
          <a:p>
            <a:pPr marL="0" indent="342900" algn="ctr" hangingPunct="0">
              <a:lnSpc>
                <a:spcPct val="150000"/>
              </a:lnSpc>
              <a:spcBef>
                <a:spcPts val="0"/>
              </a:spcBef>
              <a:buNone/>
            </a:pPr>
            <a:r>
              <a:rPr lang="uk-UA" sz="2000" b="1" dirty="0">
                <a:latin typeface="Times New Roman" pitchFamily="18" charset="0"/>
                <a:cs typeface="Times New Roman" pitchFamily="18" charset="0"/>
              </a:rPr>
              <a:t>Основні параметри покладу:</a:t>
            </a:r>
          </a:p>
          <a:p>
            <a:pPr marL="0" indent="342900" hangingPunct="0">
              <a:lnSpc>
                <a:spcPct val="150000"/>
              </a:lnSpc>
              <a:spcBef>
                <a:spcPts val="0"/>
              </a:spcBef>
              <a:buNone/>
            </a:pPr>
            <a:endParaRPr lang="uk-UA" sz="1600" b="1" i="1" dirty="0" smtClean="0">
              <a:latin typeface="Times New Roman" pitchFamily="18" charset="0"/>
              <a:cs typeface="Times New Roman" pitchFamily="18" charset="0"/>
            </a:endParaRPr>
          </a:p>
          <a:p>
            <a:pPr marL="0" indent="342900" hangingPunct="0">
              <a:lnSpc>
                <a:spcPct val="150000"/>
              </a:lnSpc>
              <a:spcBef>
                <a:spcPts val="0"/>
              </a:spcBef>
              <a:buNone/>
            </a:pPr>
            <a:r>
              <a:rPr lang="uk-UA" sz="1600" b="1" i="1" dirty="0" smtClean="0">
                <a:latin typeface="Times New Roman" pitchFamily="18" charset="0"/>
                <a:cs typeface="Times New Roman" pitchFamily="18" charset="0"/>
              </a:rPr>
              <a:t>– </a:t>
            </a:r>
            <a:r>
              <a:rPr lang="uk-UA" sz="1600" b="1" i="1" dirty="0">
                <a:latin typeface="Times New Roman" pitchFamily="18" charset="0"/>
                <a:cs typeface="Times New Roman" pitchFamily="18" charset="0"/>
              </a:rPr>
              <a:t>висота покладу </a:t>
            </a:r>
            <a:r>
              <a:rPr lang="uk-UA" sz="1600" dirty="0">
                <a:latin typeface="Times New Roman" pitchFamily="18" charset="0"/>
                <a:cs typeface="Times New Roman" pitchFamily="18" charset="0"/>
              </a:rPr>
              <a:t> — це </a:t>
            </a:r>
            <a:r>
              <a:rPr lang="uk-UA" sz="1600" dirty="0" err="1">
                <a:latin typeface="Times New Roman" pitchFamily="18" charset="0"/>
                <a:cs typeface="Times New Roman" pitchFamily="18" charset="0"/>
              </a:rPr>
              <a:t>відcтань</a:t>
            </a:r>
            <a:r>
              <a:rPr lang="uk-UA" sz="1600" dirty="0">
                <a:latin typeface="Times New Roman" pitchFamily="18" charset="0"/>
                <a:cs typeface="Times New Roman" pitchFamily="18" charset="0"/>
              </a:rPr>
              <a:t> по вертикалі між найвищою і найнижчою точками покладу. В нафтогазовому покладі висота покладу є сумою висоти газової шапки  і висоти нафтової </a:t>
            </a:r>
            <a:r>
              <a:rPr lang="uk-UA" sz="1600" dirty="0" smtClean="0">
                <a:latin typeface="Times New Roman" pitchFamily="18" charset="0"/>
                <a:cs typeface="Times New Roman" pitchFamily="18" charset="0"/>
              </a:rPr>
              <a:t>частини;</a:t>
            </a:r>
            <a:endParaRPr lang="uk-UA" sz="1600" dirty="0">
              <a:latin typeface="Times New Roman" pitchFamily="18" charset="0"/>
              <a:cs typeface="Times New Roman" pitchFamily="18" charset="0"/>
            </a:endParaRPr>
          </a:p>
          <a:p>
            <a:pPr marL="0" indent="342900" hangingPunct="0">
              <a:lnSpc>
                <a:spcPct val="150000"/>
              </a:lnSpc>
              <a:spcBef>
                <a:spcPts val="0"/>
              </a:spcBef>
              <a:buNone/>
            </a:pPr>
            <a:endParaRPr lang="uk-UA" sz="1600" dirty="0">
              <a:latin typeface="Times New Roman" pitchFamily="18" charset="0"/>
              <a:cs typeface="Times New Roman" pitchFamily="18" charset="0"/>
            </a:endParaRPr>
          </a:p>
          <a:p>
            <a:pPr marL="0" indent="342900" hangingPunct="0">
              <a:lnSpc>
                <a:spcPct val="150000"/>
              </a:lnSpc>
              <a:spcBef>
                <a:spcPts val="0"/>
              </a:spcBef>
              <a:buNone/>
            </a:pPr>
            <a:r>
              <a:rPr lang="uk-UA" sz="1600" b="1" i="1" dirty="0">
                <a:latin typeface="Times New Roman" pitchFamily="18" charset="0"/>
                <a:cs typeface="Times New Roman" pitchFamily="18" charset="0"/>
              </a:rPr>
              <a:t>– довжина L, ширина В, площа F покладу</a:t>
            </a:r>
            <a:r>
              <a:rPr lang="uk-UA" sz="1600" dirty="0">
                <a:latin typeface="Times New Roman" pitchFamily="18" charset="0"/>
                <a:cs typeface="Times New Roman" pitchFamily="18" charset="0"/>
              </a:rPr>
              <a:t> визначається на структурній карті за зовнішнім контуром нафтоносності (чи газоносності</a:t>
            </a:r>
            <a:r>
              <a:rPr lang="uk-UA"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a:p>
            <a:pPr>
              <a:buNone/>
            </a:pPr>
            <a:endParaRPr lang="uk-U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8229600" cy="1214446"/>
          </a:xfrm>
        </p:spPr>
        <p:txBody>
          <a:bodyPr>
            <a:normAutofit fontScale="90000"/>
          </a:bodyPr>
          <a:lstStyle/>
          <a:p>
            <a:r>
              <a:rPr lang="uk-UA" b="1" dirty="0">
                <a:latin typeface="Times New Roman" pitchFamily="18" charset="0"/>
                <a:cs typeface="Times New Roman" pitchFamily="18" charset="0"/>
              </a:rPr>
              <a:t>Класифікації покладів </a:t>
            </a:r>
            <a:r>
              <a:rPr lang="uk-UA" b="1" dirty="0" smtClean="0">
                <a:latin typeface="Times New Roman" pitchFamily="18" charset="0"/>
                <a:cs typeface="Times New Roman" pitchFamily="18" charset="0"/>
              </a:rPr>
              <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нафти </a:t>
            </a:r>
            <a:r>
              <a:rPr lang="uk-UA" b="1" dirty="0">
                <a:latin typeface="Times New Roman" pitchFamily="18" charset="0"/>
                <a:cs typeface="Times New Roman" pitchFamily="18" charset="0"/>
              </a:rPr>
              <a:t>і газу</a:t>
            </a:r>
            <a:r>
              <a:rPr lang="uk-UA" dirty="0">
                <a:latin typeface="Times New Roman" pitchFamily="18" charset="0"/>
                <a:cs typeface="Times New Roman" pitchFamily="18" charset="0"/>
              </a:rPr>
              <a:t/>
            </a:r>
            <a:br>
              <a:rPr lang="uk-UA" dirty="0">
                <a:latin typeface="Times New Roman" pitchFamily="18" charset="0"/>
                <a:cs typeface="Times New Roman" pitchFamily="18" charset="0"/>
              </a:rPr>
            </a:br>
            <a:endParaRPr lang="uk-UA" dirty="0">
              <a:latin typeface="Times New Roman" pitchFamily="18" charset="0"/>
              <a:cs typeface="Times New Roman" pitchFamily="18" charset="0"/>
            </a:endParaRPr>
          </a:p>
        </p:txBody>
      </p:sp>
      <p:sp>
        <p:nvSpPr>
          <p:cNvPr id="3" name="Содержимое 2"/>
          <p:cNvSpPr>
            <a:spLocks noGrp="1"/>
          </p:cNvSpPr>
          <p:nvPr>
            <p:ph idx="1"/>
          </p:nvPr>
        </p:nvSpPr>
        <p:spPr>
          <a:xfrm>
            <a:off x="500034" y="2285992"/>
            <a:ext cx="8229600" cy="2714644"/>
          </a:xfrm>
        </p:spPr>
        <p:txBody>
          <a:bodyPr>
            <a:normAutofit lnSpcReduction="10000"/>
          </a:bodyPr>
          <a:lstStyle/>
          <a:p>
            <a:pPr marL="0" indent="342900" algn="just">
              <a:lnSpc>
                <a:spcPct val="150000"/>
              </a:lnSpc>
              <a:spcBef>
                <a:spcPts val="0"/>
              </a:spcBef>
              <a:buNone/>
            </a:pPr>
            <a:r>
              <a:rPr lang="uk-UA" dirty="0"/>
              <a:t>	</a:t>
            </a:r>
            <a:r>
              <a:rPr lang="uk-UA" sz="1700" dirty="0">
                <a:latin typeface="Times New Roman" pitchFamily="18" charset="0"/>
                <a:cs typeface="Times New Roman" pitchFamily="18" charset="0"/>
              </a:rPr>
              <a:t>Накопичений величезний фактичний матеріал, який з різних боків характеризує виявлені в земній корі поклади нафти і газу, дає можливість систематизувати їх і класифікувати. Знання про можливі різновиди покладів використовують як для </a:t>
            </a:r>
            <a:r>
              <a:rPr lang="uk-UA" sz="1700" dirty="0" smtClean="0">
                <a:latin typeface="Times New Roman" pitchFamily="18" charset="0"/>
                <a:cs typeface="Times New Roman" pitchFamily="18" charset="0"/>
              </a:rPr>
              <a:t>обґрунтування </a:t>
            </a:r>
            <a:r>
              <a:rPr lang="uk-UA" sz="1700" dirty="0">
                <a:latin typeface="Times New Roman" pitchFamily="18" charset="0"/>
                <a:cs typeface="Times New Roman" pitchFamily="18" charset="0"/>
              </a:rPr>
              <a:t>раціональної методики проведення пошуково-розвідувального буріння в різноманітних геологічних умовах, так і для вибору ефективних засобів видобування нафти і газу.</a:t>
            </a:r>
          </a:p>
          <a:p>
            <a:pPr>
              <a:buNone/>
            </a:pPr>
            <a:endParaRPr lang="uk-UA"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343</Words>
  <Application>Microsoft Office PowerPoint</Application>
  <PresentationFormat>Экран (4:3)</PresentationFormat>
  <Paragraphs>74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Поклади  нафти і газу </vt:lpstr>
      <vt:lpstr>Слайд 2</vt:lpstr>
      <vt:lpstr>Елементи газонафтового покладу</vt:lpstr>
      <vt:lpstr>Слайд 4</vt:lpstr>
      <vt:lpstr>Слайд 5</vt:lpstr>
      <vt:lpstr>Слайд 6</vt:lpstr>
      <vt:lpstr>Слайд 7</vt:lpstr>
      <vt:lpstr>Слайд 8</vt:lpstr>
      <vt:lpstr>Класифікації покладів  нафти і газу </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Pодовища нафти і газу</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Поклади нафти і газу</dc:title>
  <dc:creator>User</dc:creator>
  <cp:lastModifiedBy>User</cp:lastModifiedBy>
  <cp:revision>22</cp:revision>
  <dcterms:created xsi:type="dcterms:W3CDTF">2020-10-21T17:42:41Z</dcterms:created>
  <dcterms:modified xsi:type="dcterms:W3CDTF">2020-10-22T10:06:58Z</dcterms:modified>
</cp:coreProperties>
</file>